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77" r:id="rId4"/>
    <p:sldId id="377" r:id="rId5"/>
    <p:sldId id="378" r:id="rId6"/>
    <p:sldId id="414" r:id="rId7"/>
    <p:sldId id="379" r:id="rId8"/>
    <p:sldId id="380" r:id="rId9"/>
    <p:sldId id="381" r:id="rId10"/>
    <p:sldId id="382" r:id="rId11"/>
    <p:sldId id="415" r:id="rId12"/>
    <p:sldId id="416" r:id="rId13"/>
    <p:sldId id="417" r:id="rId14"/>
    <p:sldId id="422" r:id="rId15"/>
    <p:sldId id="418" r:id="rId16"/>
    <p:sldId id="419" r:id="rId17"/>
    <p:sldId id="420" r:id="rId18"/>
    <p:sldId id="426" r:id="rId19"/>
    <p:sldId id="421" r:id="rId20"/>
    <p:sldId id="425" r:id="rId21"/>
    <p:sldId id="423" r:id="rId22"/>
    <p:sldId id="424" r:id="rId23"/>
    <p:sldId id="427" r:id="rId24"/>
    <p:sldId id="302" r:id="rId25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1E016A9-B244-45D5-A6AC-285B56FB256B}">
          <p14:sldIdLst>
            <p14:sldId id="256"/>
            <p14:sldId id="258"/>
            <p14:sldId id="277"/>
            <p14:sldId id="377"/>
            <p14:sldId id="378"/>
            <p14:sldId id="414"/>
            <p14:sldId id="379"/>
            <p14:sldId id="380"/>
            <p14:sldId id="381"/>
            <p14:sldId id="382"/>
            <p14:sldId id="415"/>
            <p14:sldId id="416"/>
            <p14:sldId id="417"/>
            <p14:sldId id="422"/>
            <p14:sldId id="418"/>
            <p14:sldId id="419"/>
            <p14:sldId id="420"/>
            <p14:sldId id="426"/>
            <p14:sldId id="421"/>
            <p14:sldId id="425"/>
            <p14:sldId id="423"/>
            <p14:sldId id="424"/>
            <p14:sldId id="427"/>
          </p14:sldIdLst>
        </p14:section>
        <p14:section name="Section sans titre" id="{E47B5C11-9215-4270-98F0-C8232BBB6EA2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83FC-3180-4B9F-BC51-8A4D168A9BCF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1CF9-A5BE-4B67-835D-35266D9B8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5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312E-9A72-4830-8A58-9F28C1CFB8BB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8AF5F-0649-433E-9BC6-9B0E90BA4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45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38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9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60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1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46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8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29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AF5F-0649-433E-9BC6-9B0E90BA4F5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23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9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0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6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5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2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3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0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AD18-C8CD-45B2-9640-EA52FA2F8FF0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4C7E-F484-4FE7-B906-73CB576B44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j.delefosse@eribois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48607" y="3381201"/>
            <a:ext cx="9144000" cy="437225"/>
          </a:xfrm>
        </p:spPr>
        <p:txBody>
          <a:bodyPr/>
          <a:lstStyle/>
          <a:p>
            <a:r>
              <a:rPr lang="fr-FR" dirty="0">
                <a:cs typeface="Browallia New" panose="020B0604020202020204" pitchFamily="34" charset="-34"/>
              </a:rPr>
              <a:t>Jérémy DELEFOSSE – 20 Septembre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6034" y="3853643"/>
            <a:ext cx="2073147" cy="1502879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2056736" y="820509"/>
            <a:ext cx="7299298" cy="1280197"/>
          </a:xfrm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fr-FR" sz="2800" b="1" dirty="0"/>
              <a:t>Appréhender le comportement mécanique des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Structures bois dans le bâti ancien</a:t>
            </a:r>
            <a:endParaRPr lang="fr-FR" sz="2800" b="1" dirty="0"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318929" y="5446643"/>
            <a:ext cx="2463496" cy="1045570"/>
            <a:chOff x="6732240" y="5272334"/>
            <a:chExt cx="2228850" cy="104557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2240" y="5272334"/>
              <a:ext cx="2228850" cy="104557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154426" y="6005688"/>
              <a:ext cx="16561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hlinkClick r:id="rId4"/>
                </a:rPr>
                <a:t>j.delefosse@eribois.com</a:t>
              </a:r>
              <a:r>
                <a:rPr lang="fr-FR" sz="1200" dirty="0"/>
                <a:t> 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7" y="5574140"/>
            <a:ext cx="5800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81286" y="4022721"/>
            <a:ext cx="2644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 partir du XVIII</a:t>
            </a:r>
            <a:r>
              <a:rPr lang="fr-FR" sz="1400" baseline="30000" dirty="0"/>
              <a:t>ème  </a:t>
            </a:r>
            <a:r>
              <a:rPr lang="fr-FR" sz="1400" dirty="0"/>
              <a:t>et jusque fin du XIX</a:t>
            </a:r>
            <a:r>
              <a:rPr lang="fr-FR" sz="1400" baseline="30000" dirty="0"/>
              <a:t>ème</a:t>
            </a:r>
            <a:r>
              <a:rPr lang="fr-FR" sz="1400" dirty="0"/>
              <a:t>  </a:t>
            </a:r>
            <a:r>
              <a:rPr lang="fr-FR" sz="1200" dirty="0"/>
              <a:t>:  Plancher à solive d’enchevêtrure (le plus fréquemment rencontré)	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1405" y="1492738"/>
            <a:ext cx="5603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A travées multiples (Porteuses + Chevêtres + solives) : le plus courant</a:t>
            </a:r>
          </a:p>
          <a:p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86" y="1580458"/>
            <a:ext cx="2757797" cy="20464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456" y="2126686"/>
            <a:ext cx="6642847" cy="37920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281286" y="4918209"/>
            <a:ext cx="264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Seule la sous-face des bois est équarrie -&gt; garantie de planéité du plafond	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8C1607-98D6-2B13-81ED-BDA38A436C0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F3D4478D-BCC6-A6A4-DF40-EBA9FC0A6157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38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05385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5C555A3-10E7-28A0-ED69-C8B2FB47A6F8}"/>
              </a:ext>
            </a:extLst>
          </p:cNvPr>
          <p:cNvSpPr txBox="1"/>
          <p:nvPr/>
        </p:nvSpPr>
        <p:spPr>
          <a:xfrm>
            <a:off x="2436565" y="1753419"/>
            <a:ext cx="9249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Désordres biologiques</a:t>
            </a:r>
          </a:p>
          <a:p>
            <a:endParaRPr lang="fr-FR" sz="1200" dirty="0"/>
          </a:p>
          <a:p>
            <a:r>
              <a:rPr lang="fr-FR" sz="1200" dirty="0"/>
              <a:t>	</a:t>
            </a:r>
            <a:r>
              <a:rPr lang="fr-FR" sz="1400" dirty="0"/>
              <a:t>- dégradation par les champignons (origines = humidité excessives des bois -&gt; fuites d’eau récurrentes au droit des pièces humides, nature des parements extérieurs -&gt; cas des R.P.E)</a:t>
            </a:r>
          </a:p>
          <a:p>
            <a:endParaRPr lang="fr-FR" sz="1400" dirty="0"/>
          </a:p>
          <a:p>
            <a:r>
              <a:rPr lang="fr-FR" sz="1400" dirty="0"/>
              <a:t>	- dégradations par les insectes à larves xylophages (capricornes, vrillettes…) -&gt; bois en Chêne massif non purgé d’aubier </a:t>
            </a:r>
          </a:p>
          <a:p>
            <a:endParaRPr lang="fr-FR" sz="1200" dirty="0"/>
          </a:p>
          <a:p>
            <a:r>
              <a:rPr lang="fr-FR" sz="1200" dirty="0"/>
              <a:t>	</a:t>
            </a:r>
            <a:r>
              <a:rPr lang="fr-FR" sz="1200" b="1" u="sng" dirty="0"/>
              <a:t>-&gt; Attention à l’importance des désordres non perceptibles </a:t>
            </a:r>
            <a:r>
              <a:rPr lang="fr-FR" sz="1200" dirty="0"/>
              <a:t>: sondages &amp; vérification dans les zones d’appui	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D24923-BC36-FEE8-411F-9973427B9F53}"/>
              </a:ext>
            </a:extLst>
          </p:cNvPr>
          <p:cNvSpPr txBox="1"/>
          <p:nvPr/>
        </p:nvSpPr>
        <p:spPr>
          <a:xfrm>
            <a:off x="2436565" y="3693454"/>
            <a:ext cx="89172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/>
              <a:t>Désordres mécaniques</a:t>
            </a:r>
            <a:endParaRPr lang="fr-FR" sz="1400" b="1" u="sng" dirty="0"/>
          </a:p>
          <a:p>
            <a:endParaRPr lang="fr-FR" sz="1400" b="1" u="sng" dirty="0"/>
          </a:p>
          <a:p>
            <a:r>
              <a:rPr lang="fr-FR" sz="1400" dirty="0"/>
              <a:t>	- fragilité des pièces de bois due à leurs singularité = nœud « mal placé », fil incliné, bois de réemploi (très fréquemment rencontré)</a:t>
            </a:r>
          </a:p>
          <a:p>
            <a:endParaRPr lang="fr-FR" sz="1400" dirty="0"/>
          </a:p>
          <a:p>
            <a:r>
              <a:rPr lang="fr-FR" sz="1400" dirty="0"/>
              <a:t>	- sous dimensionnement : évolution du contexte normatif, évolution des connaissances sur le comportement mécanique</a:t>
            </a:r>
          </a:p>
          <a:p>
            <a:endParaRPr lang="fr-FR" sz="1400" dirty="0"/>
          </a:p>
          <a:p>
            <a:r>
              <a:rPr lang="fr-FR" sz="1400" dirty="0"/>
              <a:t>	- surcharges (remises à niveau des planchers, exploitation des combles (/ anciennes chambres de bonnes)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938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07D3706-8465-2A42-2677-C740F3F9515E}"/>
              </a:ext>
            </a:extLst>
          </p:cNvPr>
          <p:cNvSpPr txBox="1"/>
          <p:nvPr/>
        </p:nvSpPr>
        <p:spPr>
          <a:xfrm>
            <a:off x="2738221" y="3850183"/>
            <a:ext cx="157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Surcharges excessives</a:t>
            </a:r>
            <a:endParaRPr lang="fr-FR" sz="1400" dirty="0"/>
          </a:p>
          <a:p>
            <a:endParaRPr lang="fr-FR" sz="1200" dirty="0"/>
          </a:p>
          <a:p>
            <a:r>
              <a:rPr lang="fr-FR" sz="1200" dirty="0"/>
              <a:t>		</a:t>
            </a:r>
            <a:endParaRPr 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C769D9-F11F-201D-88A7-5CD24E29B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20" y="1314447"/>
            <a:ext cx="2830243" cy="2492824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032A06D-C935-43DA-E501-14AFDCA9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26" y="2653053"/>
            <a:ext cx="1903113" cy="33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C8FFB4-83CA-D325-C93B-7EA1D65F08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76" y="1269253"/>
            <a:ext cx="2955631" cy="17033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F89BFF6-C8CC-94FE-14FA-E1062B8327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4393" y="3632303"/>
            <a:ext cx="2218238" cy="213506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68E00D-762F-D825-4588-86F392A681B4}"/>
              </a:ext>
            </a:extLst>
          </p:cNvPr>
          <p:cNvCxnSpPr/>
          <p:nvPr/>
        </p:nvCxnSpPr>
        <p:spPr>
          <a:xfrm flipH="1" flipV="1">
            <a:off x="3733014" y="2092751"/>
            <a:ext cx="75415" cy="56030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25D2BC6-F656-2AD9-27F7-14280E5561EC}"/>
              </a:ext>
            </a:extLst>
          </p:cNvPr>
          <p:cNvSpPr txBox="1"/>
          <p:nvPr/>
        </p:nvSpPr>
        <p:spPr>
          <a:xfrm>
            <a:off x="3888277" y="2120930"/>
            <a:ext cx="90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27 cm !</a:t>
            </a:r>
            <a:r>
              <a:rPr lang="fr-FR" sz="1200" dirty="0">
                <a:solidFill>
                  <a:srgbClr val="FF0000"/>
                </a:solidFill>
              </a:rPr>
              <a:t>	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617324-73B5-21CF-658A-3E09702D5CBC}"/>
              </a:ext>
            </a:extLst>
          </p:cNvPr>
          <p:cNvSpPr txBox="1"/>
          <p:nvPr/>
        </p:nvSpPr>
        <p:spPr>
          <a:xfrm>
            <a:off x="9583252" y="3054397"/>
            <a:ext cx="200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Purges de l’aubier dégradé</a:t>
            </a:r>
            <a:endParaRPr lang="fr-FR" sz="1400" dirty="0"/>
          </a:p>
          <a:p>
            <a:endParaRPr lang="fr-FR" sz="1200" dirty="0"/>
          </a:p>
          <a:p>
            <a:r>
              <a:rPr lang="fr-FR" sz="1200" dirty="0"/>
              <a:t>		</a:t>
            </a: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D51E07-EC15-33BF-C5C8-DCEF7CE2D7E1}"/>
              </a:ext>
            </a:extLst>
          </p:cNvPr>
          <p:cNvSpPr txBox="1"/>
          <p:nvPr/>
        </p:nvSpPr>
        <p:spPr>
          <a:xfrm>
            <a:off x="5382705" y="6011561"/>
            <a:ext cx="476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Dégradation importante / disparition suite à attaques de champignons</a:t>
            </a:r>
            <a:endParaRPr lang="fr-FR" sz="1400" dirty="0"/>
          </a:p>
          <a:p>
            <a:endParaRPr lang="fr-FR" sz="1200" dirty="0"/>
          </a:p>
          <a:p>
            <a:r>
              <a:rPr lang="fr-FR" sz="1200" dirty="0"/>
              <a:t>		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8052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625502" y="146050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13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BEC3BCC-5B36-6B5E-A62F-D1EC2FE7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709" y="1169196"/>
            <a:ext cx="3480897" cy="5383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B1E4F4D-DCD2-BA92-12D2-AAEAB0421FFD}"/>
              </a:ext>
            </a:extLst>
          </p:cNvPr>
          <p:cNvSpPr txBox="1"/>
          <p:nvPr/>
        </p:nvSpPr>
        <p:spPr>
          <a:xfrm>
            <a:off x="6318440" y="5578876"/>
            <a:ext cx="85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err="1">
                <a:solidFill>
                  <a:srgbClr val="FF0000"/>
                </a:solidFill>
              </a:rPr>
              <a:t>Entre-sol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200" dirty="0">
              <a:solidFill>
                <a:srgbClr val="FF0000"/>
              </a:solidFill>
            </a:endParaRPr>
          </a:p>
          <a:p>
            <a:r>
              <a:rPr lang="fr-FR" sz="1200" dirty="0">
                <a:solidFill>
                  <a:srgbClr val="FF0000"/>
                </a:solidFill>
              </a:rPr>
              <a:t>		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8253FD-EFAB-EED9-A5D1-0AC3A7C3AB67}"/>
              </a:ext>
            </a:extLst>
          </p:cNvPr>
          <p:cNvSpPr txBox="1"/>
          <p:nvPr/>
        </p:nvSpPr>
        <p:spPr>
          <a:xfrm>
            <a:off x="6177606" y="4383243"/>
            <a:ext cx="184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Etage principal dit « étage de l’occupant privilégié »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200" dirty="0" err="1"/>
              <a:t>Hsp</a:t>
            </a:r>
            <a:r>
              <a:rPr lang="fr-FR" sz="1200" dirty="0"/>
              <a:t> &gt; 3,00 m </a:t>
            </a:r>
            <a:r>
              <a:rPr lang="fr-FR" sz="1200" dirty="0">
                <a:solidFill>
                  <a:srgbClr val="FF0000"/>
                </a:solidFill>
              </a:rPr>
              <a:t>		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236E2F-5F23-E314-17F7-2D238C582906}"/>
              </a:ext>
            </a:extLst>
          </p:cNvPr>
          <p:cNvSpPr txBox="1"/>
          <p:nvPr/>
        </p:nvSpPr>
        <p:spPr>
          <a:xfrm>
            <a:off x="6430003" y="2840602"/>
            <a:ext cx="159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Etages courants : </a:t>
            </a:r>
            <a:r>
              <a:rPr lang="fr-FR" sz="1200" dirty="0"/>
              <a:t>hauteur sous plafond décroissante (de 3 à 2,50 m)</a:t>
            </a:r>
            <a:endParaRPr lang="fr-FR" sz="1400" dirty="0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BA29D4DB-58A0-48BD-25E2-2BB776C2FF73}"/>
              </a:ext>
            </a:extLst>
          </p:cNvPr>
          <p:cNvSpPr/>
          <p:nvPr/>
        </p:nvSpPr>
        <p:spPr>
          <a:xfrm>
            <a:off x="6096000" y="2064470"/>
            <a:ext cx="222440" cy="191364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2B18911-6535-DDEA-3B87-B585CAAA6B11}"/>
              </a:ext>
            </a:extLst>
          </p:cNvPr>
          <p:cNvCxnSpPr/>
          <p:nvPr/>
        </p:nvCxnSpPr>
        <p:spPr>
          <a:xfrm flipV="1">
            <a:off x="2555875" y="1341119"/>
            <a:ext cx="0" cy="391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8520D78-BFDB-F98A-C5C6-A94F16A9B412}"/>
              </a:ext>
            </a:extLst>
          </p:cNvPr>
          <p:cNvSpPr txBox="1"/>
          <p:nvPr/>
        </p:nvSpPr>
        <p:spPr>
          <a:xfrm rot="16200000">
            <a:off x="37269" y="3158419"/>
            <a:ext cx="4541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Augmentation du nombre de conduits (donc chevêtre en plancher)</a:t>
            </a:r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3536ED-75F5-A627-392C-AD5C449B6972}"/>
              </a:ext>
            </a:extLst>
          </p:cNvPr>
          <p:cNvSpPr txBox="1"/>
          <p:nvPr/>
        </p:nvSpPr>
        <p:spPr>
          <a:xfrm>
            <a:off x="6332024" y="1297962"/>
            <a:ext cx="1592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Etage sous combles</a:t>
            </a:r>
          </a:p>
          <a:p>
            <a:r>
              <a:rPr lang="fr-FR" sz="1200" dirty="0"/>
              <a:t>Généralement porté par la charpente</a:t>
            </a:r>
          </a:p>
          <a:p>
            <a:r>
              <a:rPr lang="fr-FR" sz="1200" dirty="0" err="1"/>
              <a:t>Hsp</a:t>
            </a:r>
            <a:r>
              <a:rPr lang="fr-FR" sz="1200" dirty="0"/>
              <a:t> ± 1,80 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36874B-D01C-951D-9EC2-CC1AB18A14CB}"/>
              </a:ext>
            </a:extLst>
          </p:cNvPr>
          <p:cNvSpPr txBox="1"/>
          <p:nvPr/>
        </p:nvSpPr>
        <p:spPr>
          <a:xfrm>
            <a:off x="8580525" y="1059408"/>
            <a:ext cx="112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Jusque 1870</a:t>
            </a:r>
            <a:endParaRPr lang="fr-FR" sz="1200" dirty="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52A6A534-7E25-7DE0-C54E-3FEE3F49F923}"/>
              </a:ext>
            </a:extLst>
          </p:cNvPr>
          <p:cNvSpPr/>
          <p:nvPr/>
        </p:nvSpPr>
        <p:spPr>
          <a:xfrm>
            <a:off x="8196455" y="1883781"/>
            <a:ext cx="222440" cy="33689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08F483-C708-4DC5-0A1E-CCBE4202BF3A}"/>
              </a:ext>
            </a:extLst>
          </p:cNvPr>
          <p:cNvSpPr txBox="1"/>
          <p:nvPr/>
        </p:nvSpPr>
        <p:spPr>
          <a:xfrm rot="16200000">
            <a:off x="7198830" y="3163961"/>
            <a:ext cx="350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Doit résister à une charge de 280 kg </a:t>
            </a:r>
          </a:p>
          <a:p>
            <a:pPr algn="ctr"/>
            <a:r>
              <a:rPr lang="fr-FR" sz="1200" dirty="0"/>
              <a:t>(permanent + exploitation)</a:t>
            </a:r>
          </a:p>
          <a:p>
            <a:pPr algn="ctr"/>
            <a:r>
              <a:rPr lang="fr-FR" sz="1200" dirty="0"/>
              <a:t>Principe d’une flèche limitée au 1/200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5CF701-558C-6FB8-5FBC-59CF1A67B24D}"/>
              </a:ext>
            </a:extLst>
          </p:cNvPr>
          <p:cNvSpPr txBox="1"/>
          <p:nvPr/>
        </p:nvSpPr>
        <p:spPr>
          <a:xfrm>
            <a:off x="9856324" y="1059408"/>
            <a:ext cx="171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Proposition postérieure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Définir une charge d’exploitation</a:t>
            </a:r>
            <a:endParaRPr lang="fr-FR" sz="12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9A11588-2D05-EB15-475F-B2EBA4150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675" y="344061"/>
            <a:ext cx="3338244" cy="549012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3EE01DF-17CD-89FC-2891-CC06EFD167FA}"/>
              </a:ext>
            </a:extLst>
          </p:cNvPr>
          <p:cNvCxnSpPr/>
          <p:nvPr/>
        </p:nvCxnSpPr>
        <p:spPr>
          <a:xfrm flipV="1">
            <a:off x="9488081" y="990323"/>
            <a:ext cx="179110" cy="157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52A3325-E0A3-4D6F-0675-16BF456AFC6B}"/>
              </a:ext>
            </a:extLst>
          </p:cNvPr>
          <p:cNvCxnSpPr>
            <a:cxnSpLocks/>
          </p:cNvCxnSpPr>
          <p:nvPr/>
        </p:nvCxnSpPr>
        <p:spPr>
          <a:xfrm>
            <a:off x="10022472" y="949995"/>
            <a:ext cx="167281" cy="119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260EF6E1-0F94-AB39-3312-F58BA7FA9FBA}"/>
              </a:ext>
            </a:extLst>
          </p:cNvPr>
          <p:cNvSpPr txBox="1"/>
          <p:nvPr/>
        </p:nvSpPr>
        <p:spPr>
          <a:xfrm>
            <a:off x="10206892" y="1787471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75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DF9BC6-C85B-445B-BE35-9B7F7570290D}"/>
              </a:ext>
            </a:extLst>
          </p:cNvPr>
          <p:cNvSpPr txBox="1"/>
          <p:nvPr/>
        </p:nvSpPr>
        <p:spPr>
          <a:xfrm>
            <a:off x="10189753" y="2543788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1C66E7A-9BD8-0A55-D2E8-02431CBDCA00}"/>
              </a:ext>
            </a:extLst>
          </p:cNvPr>
          <p:cNvSpPr txBox="1"/>
          <p:nvPr/>
        </p:nvSpPr>
        <p:spPr>
          <a:xfrm>
            <a:off x="10189753" y="3693752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69C05B9-8832-1516-DF67-104092009A95}"/>
              </a:ext>
            </a:extLst>
          </p:cNvPr>
          <p:cNvSpPr txBox="1"/>
          <p:nvPr/>
        </p:nvSpPr>
        <p:spPr>
          <a:xfrm>
            <a:off x="10189753" y="4975720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130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858C6D6-F82D-F155-890D-C8AE0AED688C}"/>
              </a:ext>
            </a:extLst>
          </p:cNvPr>
          <p:cNvSpPr txBox="1"/>
          <p:nvPr/>
        </p:nvSpPr>
        <p:spPr>
          <a:xfrm>
            <a:off x="7536075" y="5762072"/>
            <a:ext cx="312660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Pour les édifices publics:</a:t>
            </a:r>
          </a:p>
          <a:p>
            <a:r>
              <a:rPr lang="fr-FR" sz="1200" dirty="0">
                <a:solidFill>
                  <a:srgbClr val="FF0000"/>
                </a:solidFill>
              </a:rPr>
              <a:t>Bureaux-salles ordinaires : 175 kg/m²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Salon pour assemblées ordinaires : 200 kg/m²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Salons pour grandes réunions : 280 kg/m²</a:t>
            </a:r>
            <a:endParaRPr lang="fr-FR" sz="1200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CFFD239-9018-8EBE-B197-A168F2CFEFFC}"/>
              </a:ext>
            </a:extLst>
          </p:cNvPr>
          <p:cNvSpPr/>
          <p:nvPr/>
        </p:nvSpPr>
        <p:spPr>
          <a:xfrm rot="2065007">
            <a:off x="7417045" y="1200297"/>
            <a:ext cx="3816394" cy="6975113"/>
          </a:xfrm>
          <a:prstGeom prst="arc">
            <a:avLst>
              <a:gd name="adj1" fmla="val 16100269"/>
              <a:gd name="adj2" fmla="val 2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3A5EEFD-D8EC-FA15-81D0-CDDAE2B69649}"/>
              </a:ext>
            </a:extLst>
          </p:cNvPr>
          <p:cNvSpPr txBox="1"/>
          <p:nvPr/>
        </p:nvSpPr>
        <p:spPr>
          <a:xfrm rot="16200000">
            <a:off x="9351775" y="3221544"/>
            <a:ext cx="3508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Principe d’une flèche limitée au 1/300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4392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625502" y="146050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BEC3BCC-5B36-6B5E-A62F-D1EC2FE7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78" y="1169196"/>
            <a:ext cx="3480897" cy="538387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036874B-D01C-951D-9EC2-CC1AB18A14CB}"/>
              </a:ext>
            </a:extLst>
          </p:cNvPr>
          <p:cNvSpPr txBox="1"/>
          <p:nvPr/>
        </p:nvSpPr>
        <p:spPr>
          <a:xfrm>
            <a:off x="6127169" y="1244073"/>
            <a:ext cx="112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Jusque 1870</a:t>
            </a:r>
            <a:endParaRPr lang="fr-FR" sz="1200" dirty="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52A6A534-7E25-7DE0-C54E-3FEE3F49F923}"/>
              </a:ext>
            </a:extLst>
          </p:cNvPr>
          <p:cNvSpPr/>
          <p:nvPr/>
        </p:nvSpPr>
        <p:spPr>
          <a:xfrm>
            <a:off x="5935111" y="2009283"/>
            <a:ext cx="222440" cy="33689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08F483-C708-4DC5-0A1E-CCBE4202BF3A}"/>
              </a:ext>
            </a:extLst>
          </p:cNvPr>
          <p:cNvSpPr txBox="1"/>
          <p:nvPr/>
        </p:nvSpPr>
        <p:spPr>
          <a:xfrm rot="16200000">
            <a:off x="4832443" y="3423612"/>
            <a:ext cx="350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Doit résister à une charge de 280 kg </a:t>
            </a:r>
          </a:p>
          <a:p>
            <a:pPr algn="ctr"/>
            <a:r>
              <a:rPr lang="fr-FR" sz="1200" dirty="0"/>
              <a:t>(permanent + exploitation)</a:t>
            </a:r>
          </a:p>
          <a:p>
            <a:pPr algn="ctr"/>
            <a:r>
              <a:rPr lang="fr-FR" sz="1200" dirty="0"/>
              <a:t>Principe d’une flèche limitée au 1/200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B5CF701-558C-6FB8-5FBC-59CF1A67B24D}"/>
              </a:ext>
            </a:extLst>
          </p:cNvPr>
          <p:cNvSpPr txBox="1"/>
          <p:nvPr/>
        </p:nvSpPr>
        <p:spPr>
          <a:xfrm>
            <a:off x="7472444" y="1143405"/>
            <a:ext cx="171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Proposition postérieure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Définir une charge d’exploitation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60EF6E1-0F94-AB39-3312-F58BA7FA9FBA}"/>
              </a:ext>
            </a:extLst>
          </p:cNvPr>
          <p:cNvSpPr txBox="1"/>
          <p:nvPr/>
        </p:nvSpPr>
        <p:spPr>
          <a:xfrm>
            <a:off x="7777127" y="1787470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75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DF9BC6-C85B-445B-BE35-9B7F7570290D}"/>
              </a:ext>
            </a:extLst>
          </p:cNvPr>
          <p:cNvSpPr txBox="1"/>
          <p:nvPr/>
        </p:nvSpPr>
        <p:spPr>
          <a:xfrm>
            <a:off x="7759988" y="2543787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1C66E7A-9BD8-0A55-D2E8-02431CBDCA00}"/>
              </a:ext>
            </a:extLst>
          </p:cNvPr>
          <p:cNvSpPr txBox="1"/>
          <p:nvPr/>
        </p:nvSpPr>
        <p:spPr>
          <a:xfrm>
            <a:off x="7759988" y="3693751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69C05B9-8832-1516-DF67-104092009A95}"/>
              </a:ext>
            </a:extLst>
          </p:cNvPr>
          <p:cNvSpPr txBox="1"/>
          <p:nvPr/>
        </p:nvSpPr>
        <p:spPr>
          <a:xfrm>
            <a:off x="7759988" y="4975719"/>
            <a:ext cx="85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130 kg/m²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858C6D6-F82D-F155-890D-C8AE0AED688C}"/>
              </a:ext>
            </a:extLst>
          </p:cNvPr>
          <p:cNvSpPr txBox="1"/>
          <p:nvPr/>
        </p:nvSpPr>
        <p:spPr>
          <a:xfrm>
            <a:off x="6118216" y="5761530"/>
            <a:ext cx="42427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Pour les édifices publics:</a:t>
            </a:r>
          </a:p>
          <a:p>
            <a:r>
              <a:rPr lang="fr-FR" sz="1200" dirty="0">
                <a:solidFill>
                  <a:srgbClr val="FF0000"/>
                </a:solidFill>
              </a:rPr>
              <a:t>Bureaux-salles ordinaires : 175 kg/m² </a:t>
            </a:r>
            <a:r>
              <a:rPr lang="fr-FR" sz="1200" b="1" dirty="0">
                <a:solidFill>
                  <a:srgbClr val="FF0000"/>
                </a:solidFill>
              </a:rPr>
              <a:t>-&gt; </a:t>
            </a:r>
            <a:r>
              <a:rPr lang="fr-FR" sz="1200" b="1" u="sng" dirty="0">
                <a:solidFill>
                  <a:srgbClr val="FF0000"/>
                </a:solidFill>
              </a:rPr>
              <a:t>250 kg/m²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Salon pour assemblées ordinaires : 200 kg/m² </a:t>
            </a:r>
            <a:r>
              <a:rPr lang="fr-FR" sz="1200" b="1" dirty="0">
                <a:solidFill>
                  <a:srgbClr val="FF0000"/>
                </a:solidFill>
              </a:rPr>
              <a:t>-&gt; </a:t>
            </a:r>
            <a:r>
              <a:rPr lang="fr-FR" sz="1200" b="1" u="sng" dirty="0">
                <a:solidFill>
                  <a:srgbClr val="FF0000"/>
                </a:solidFill>
              </a:rPr>
              <a:t>400 kg/m²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Salons pour grandes réunions : 280 kg/m² </a:t>
            </a:r>
            <a:r>
              <a:rPr lang="fr-FR" sz="1200" b="1" dirty="0">
                <a:solidFill>
                  <a:srgbClr val="FF0000"/>
                </a:solidFill>
              </a:rPr>
              <a:t>-&gt; </a:t>
            </a:r>
            <a:r>
              <a:rPr lang="fr-FR" sz="1200" b="1" u="sng" dirty="0">
                <a:solidFill>
                  <a:srgbClr val="FF0000"/>
                </a:solidFill>
              </a:rPr>
              <a:t>500 kg/m²</a:t>
            </a:r>
            <a:endParaRPr lang="fr-FR" sz="1200" b="1" u="sng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3A5EEFD-D8EC-FA15-81D0-CDDAE2B69649}"/>
              </a:ext>
            </a:extLst>
          </p:cNvPr>
          <p:cNvSpPr txBox="1"/>
          <p:nvPr/>
        </p:nvSpPr>
        <p:spPr>
          <a:xfrm rot="16200000">
            <a:off x="6881177" y="3244228"/>
            <a:ext cx="3508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Principe d’une flèche limitée au 1/300</a:t>
            </a:r>
            <a:r>
              <a:rPr lang="fr-FR" sz="1200" baseline="30000" dirty="0"/>
              <a:t>ème</a:t>
            </a:r>
            <a:r>
              <a:rPr lang="fr-FR" sz="1200" dirty="0"/>
              <a:t> </a:t>
            </a:r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2B3019-57FB-B9D3-63FC-D0D624D1869F}"/>
              </a:ext>
            </a:extLst>
          </p:cNvPr>
          <p:cNvSpPr txBox="1"/>
          <p:nvPr/>
        </p:nvSpPr>
        <p:spPr>
          <a:xfrm>
            <a:off x="9418555" y="1143405"/>
            <a:ext cx="112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CB 71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B34F9C-3636-E81A-FC0E-DC2F76D8ACA8}"/>
              </a:ext>
            </a:extLst>
          </p:cNvPr>
          <p:cNvSpPr txBox="1"/>
          <p:nvPr/>
        </p:nvSpPr>
        <p:spPr>
          <a:xfrm>
            <a:off x="10621221" y="1140995"/>
            <a:ext cx="1127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FF0000"/>
                </a:solidFill>
              </a:rPr>
              <a:t>Eurocodes</a:t>
            </a:r>
            <a:endParaRPr lang="fr-FR" sz="1200" dirty="0"/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E32C85E1-C0E7-4FCB-EC0E-0189E1612270}"/>
              </a:ext>
            </a:extLst>
          </p:cNvPr>
          <p:cNvSpPr/>
          <p:nvPr/>
        </p:nvSpPr>
        <p:spPr>
          <a:xfrm>
            <a:off x="9237562" y="1883780"/>
            <a:ext cx="222440" cy="33689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F432F7A-1886-D8AC-DC00-CA4683136CCE}"/>
              </a:ext>
            </a:extLst>
          </p:cNvPr>
          <p:cNvSpPr txBox="1"/>
          <p:nvPr/>
        </p:nvSpPr>
        <p:spPr>
          <a:xfrm rot="16200000">
            <a:off x="8499048" y="3460623"/>
            <a:ext cx="256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150 kg/m²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Et flèche finale 1/400</a:t>
            </a:r>
            <a:r>
              <a:rPr lang="fr-FR" sz="1200" baseline="30000" dirty="0">
                <a:solidFill>
                  <a:srgbClr val="FF0000"/>
                </a:solidFill>
              </a:rPr>
              <a:t>ème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BBEC824C-EE48-13D5-EF44-B5C0A70CDFF2}"/>
              </a:ext>
            </a:extLst>
          </p:cNvPr>
          <p:cNvSpPr/>
          <p:nvPr/>
        </p:nvSpPr>
        <p:spPr>
          <a:xfrm>
            <a:off x="10360921" y="1883780"/>
            <a:ext cx="222440" cy="33689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72442F-9543-A9DE-C136-FBFA339EF67C}"/>
              </a:ext>
            </a:extLst>
          </p:cNvPr>
          <p:cNvSpPr txBox="1"/>
          <p:nvPr/>
        </p:nvSpPr>
        <p:spPr>
          <a:xfrm rot="16200000">
            <a:off x="9582179" y="3205490"/>
            <a:ext cx="274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150 kg/m²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</a:rPr>
              <a:t>1/300</a:t>
            </a:r>
            <a:r>
              <a:rPr lang="fr-FR" sz="1200" baseline="30000" dirty="0">
                <a:solidFill>
                  <a:srgbClr val="FF0000"/>
                </a:solidFill>
              </a:rPr>
              <a:t>ème</a:t>
            </a:r>
            <a:r>
              <a:rPr lang="fr-FR" sz="1200" dirty="0">
                <a:solidFill>
                  <a:srgbClr val="FF0000"/>
                </a:solidFill>
              </a:rPr>
              <a:t> &lt; flèche nette  finale &lt; 1/500</a:t>
            </a:r>
            <a:r>
              <a:rPr lang="fr-FR" sz="1200" baseline="30000" dirty="0">
                <a:solidFill>
                  <a:srgbClr val="FF0000"/>
                </a:solidFill>
              </a:rPr>
              <a:t>ème 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6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07D3706-8465-2A42-2677-C740F3F9515E}"/>
              </a:ext>
            </a:extLst>
          </p:cNvPr>
          <p:cNvSpPr txBox="1"/>
          <p:nvPr/>
        </p:nvSpPr>
        <p:spPr>
          <a:xfrm>
            <a:off x="2177547" y="1317827"/>
            <a:ext cx="9249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Règles de calculs connues : </a:t>
            </a:r>
          </a:p>
          <a:p>
            <a:r>
              <a:rPr lang="fr-FR" sz="1400" dirty="0"/>
              <a:t>	- CB71 (et règles NV associées + BF 88)</a:t>
            </a:r>
          </a:p>
          <a:p>
            <a:r>
              <a:rPr lang="fr-FR" sz="1400" dirty="0"/>
              <a:t>	- Eurocodes (0,1 et 5 pour le bois)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BBB1F3-9D2D-5425-72C2-9F26E473FFBC}"/>
              </a:ext>
            </a:extLst>
          </p:cNvPr>
          <p:cNvSpPr txBox="1"/>
          <p:nvPr/>
        </p:nvSpPr>
        <p:spPr>
          <a:xfrm>
            <a:off x="2177547" y="2325701"/>
            <a:ext cx="9249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Légitimité des Règles / contexte de l’expertise : </a:t>
            </a:r>
          </a:p>
          <a:p>
            <a:endParaRPr lang="fr-FR" sz="1400" dirty="0"/>
          </a:p>
          <a:p>
            <a:r>
              <a:rPr lang="fr-FR" sz="1400" dirty="0"/>
              <a:t>	- Principes des E.L.U &amp; E.L.S</a:t>
            </a:r>
          </a:p>
          <a:p>
            <a:endParaRPr lang="fr-FR" sz="1400" dirty="0">
              <a:solidFill>
                <a:srgbClr val="19191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calculs sont menés de façon à vérifier 2 critères:</a:t>
            </a:r>
          </a:p>
          <a:p>
            <a:r>
              <a:rPr lang="fr-FR" sz="1400" dirty="0">
                <a:solidFill>
                  <a:srgbClr val="19191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non-dépassement des contraintes admissibles des bois (flexion, cisaillement, instabilités), </a:t>
            </a:r>
          </a:p>
          <a:p>
            <a:r>
              <a:rPr lang="fr-FR" sz="1400" dirty="0">
                <a:solidFill>
                  <a:srgbClr val="19191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déformations. </a:t>
            </a:r>
          </a:p>
          <a:p>
            <a:endParaRPr lang="fr-FR" sz="1400" dirty="0">
              <a:solidFill>
                <a:srgbClr val="19191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premier critère est un critère de résistance mécanique (E.L.U)  qui permet de définir « la solidité » et de se prononcer sur le risque de ruine de la structure.</a:t>
            </a:r>
          </a:p>
          <a:p>
            <a:endParaRPr lang="fr-FR" sz="1400" dirty="0">
              <a:solidFill>
                <a:srgbClr val="19191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second critère est un critère lié aux désordres potentiels pouvant être engendrés par une déformation excessive et qui permet donc de définir « la souplesse ». La limite de déformée acceptable dépend de la nature de l’éléments vérifié (poteau, chevron, solive…) et des ouvrage</a:t>
            </a:r>
            <a:r>
              <a:rPr lang="fr-FR" sz="1400" dirty="0">
                <a:solidFill>
                  <a:srgbClr val="19191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à supporter (plus ou moins rigides).</a:t>
            </a:r>
            <a:r>
              <a:rPr lang="fr-FR" sz="1400" dirty="0">
                <a:solidFill>
                  <a:srgbClr val="19191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	</a:t>
            </a: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DA2201-87DF-7283-8E63-5FA042F582A2}"/>
              </a:ext>
            </a:extLst>
          </p:cNvPr>
          <p:cNvSpPr txBox="1"/>
          <p:nvPr/>
        </p:nvSpPr>
        <p:spPr>
          <a:xfrm>
            <a:off x="3178359" y="5579851"/>
            <a:ext cx="698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E.L.U :  résultats = f(contraintes admissibles du matériau, section)</a:t>
            </a:r>
          </a:p>
          <a:p>
            <a:r>
              <a:rPr lang="fr-FR" sz="1400" b="1" u="sng" dirty="0"/>
              <a:t>E.L.S : résultats = f(module d’élasticité et module de cisaillement du matériau, section)</a:t>
            </a:r>
            <a:endParaRPr lang="fr-FR" sz="1400" dirty="0"/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D09CA1-EEDE-2912-DF2B-C294B4561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87" y="942975"/>
            <a:ext cx="4114800" cy="2486025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DC71F8E6-8700-38A2-B9CC-C409C3FA2B09}"/>
              </a:ext>
            </a:extLst>
          </p:cNvPr>
          <p:cNvSpPr/>
          <p:nvPr/>
        </p:nvSpPr>
        <p:spPr>
          <a:xfrm>
            <a:off x="10237508" y="1216058"/>
            <a:ext cx="226244" cy="267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659ABF5-D2CB-FBC1-FE2B-C75E109DF246}"/>
              </a:ext>
            </a:extLst>
          </p:cNvPr>
          <p:cNvSpPr/>
          <p:nvPr/>
        </p:nvSpPr>
        <p:spPr>
          <a:xfrm>
            <a:off x="10237508" y="2174908"/>
            <a:ext cx="226244" cy="414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BE52496-1DF8-50C1-247D-81A785ED4303}"/>
              </a:ext>
            </a:extLst>
          </p:cNvPr>
          <p:cNvSpPr/>
          <p:nvPr/>
        </p:nvSpPr>
        <p:spPr>
          <a:xfrm>
            <a:off x="10237508" y="2806467"/>
            <a:ext cx="226244" cy="267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077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16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43C7654-DE64-16B5-5B4B-2495BDA382DB}"/>
              </a:ext>
            </a:extLst>
          </p:cNvPr>
          <p:cNvSpPr txBox="1"/>
          <p:nvPr/>
        </p:nvSpPr>
        <p:spPr>
          <a:xfrm>
            <a:off x="2177547" y="1317827"/>
            <a:ext cx="924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Le déversement  (critère E.L.U)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F05822-6994-A375-9F81-E5821A15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547" y="1841048"/>
            <a:ext cx="4034717" cy="23865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B1C950-4D64-4080-1127-A1799C48E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825" y="1024614"/>
            <a:ext cx="3828975" cy="19421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0B245B-64BD-BA22-8D6E-6FCDBACDF7E1}"/>
              </a:ext>
            </a:extLst>
          </p:cNvPr>
          <p:cNvSpPr txBox="1"/>
          <p:nvPr/>
        </p:nvSpPr>
        <p:spPr>
          <a:xfrm>
            <a:off x="2344616" y="4451302"/>
            <a:ext cx="6745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Le déversement = flambement  des fibres comprimées</a:t>
            </a:r>
          </a:p>
          <a:p>
            <a:endParaRPr lang="fr-FR" sz="1400" b="1" u="sng" dirty="0"/>
          </a:p>
          <a:p>
            <a:r>
              <a:rPr lang="fr-FR" sz="1400" dirty="0"/>
              <a:t>Dans le cas courant d’une poutre de plancher, c’est la zone supérieure qui est comprimée</a:t>
            </a:r>
          </a:p>
          <a:p>
            <a:r>
              <a:rPr lang="fr-FR" sz="1400" dirty="0"/>
              <a:t>		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E27F1DD-A1CB-E229-7F1A-8AB609B24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728" y="2932553"/>
            <a:ext cx="1187473" cy="13081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A82A6EA-425D-C7C7-DB1F-4353069AC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781" y="3083599"/>
            <a:ext cx="2145993" cy="119810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0AAAC92-08DB-696F-CA3B-6D789FFB4AA2}"/>
              </a:ext>
            </a:extLst>
          </p:cNvPr>
          <p:cNvSpPr txBox="1"/>
          <p:nvPr/>
        </p:nvSpPr>
        <p:spPr>
          <a:xfrm>
            <a:off x="8050489" y="4288598"/>
            <a:ext cx="763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flexion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64BDD6-0AE4-3939-1E5A-C2A2D855655C}"/>
              </a:ext>
            </a:extLst>
          </p:cNvPr>
          <p:cNvSpPr txBox="1"/>
          <p:nvPr/>
        </p:nvSpPr>
        <p:spPr>
          <a:xfrm>
            <a:off x="10346113" y="4334143"/>
            <a:ext cx="12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cisaillement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7B0E06-974B-803D-BC60-328CC26BF910}"/>
              </a:ext>
            </a:extLst>
          </p:cNvPr>
          <p:cNvSpPr txBox="1"/>
          <p:nvPr/>
        </p:nvSpPr>
        <p:spPr>
          <a:xfrm>
            <a:off x="2338333" y="5158603"/>
            <a:ext cx="6145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</a:rPr>
              <a:t>Dispositions constructives pour l’éviter: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	- épaississement des bois,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	- entretoisement,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	- diaphragme efficace (lattis bois en face supérieure?)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	- parquet cloué (avec ou sans lambourdes intercalées) sur les solives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/>
              <a:t>		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D6B547DA-8C4E-34BF-1B95-63E69977D0D1}"/>
              </a:ext>
            </a:extLst>
          </p:cNvPr>
          <p:cNvSpPr/>
          <p:nvPr/>
        </p:nvSpPr>
        <p:spPr>
          <a:xfrm>
            <a:off x="8484123" y="5405409"/>
            <a:ext cx="211259" cy="9053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61636A1-9DFD-014A-56F8-25F29B2EA13E}"/>
              </a:ext>
            </a:extLst>
          </p:cNvPr>
          <p:cNvSpPr txBox="1"/>
          <p:nvPr/>
        </p:nvSpPr>
        <p:spPr>
          <a:xfrm>
            <a:off x="8648592" y="5568113"/>
            <a:ext cx="22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FF0000"/>
                </a:solidFill>
              </a:rPr>
              <a:t>! Soin apporté aux liaisons avec les points durs en périphérie</a:t>
            </a:r>
            <a:endParaRPr lang="fr-FR" sz="1200" dirty="0">
              <a:solidFill>
                <a:srgbClr val="FF0000"/>
              </a:solidFill>
            </a:endParaRPr>
          </a:p>
          <a:p>
            <a:pPr algn="ctr"/>
            <a:r>
              <a:rPr lang="fr-FR" sz="1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2261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17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6EF8C19-46A9-86AC-C23D-38A1A58197F3}"/>
              </a:ext>
            </a:extLst>
          </p:cNvPr>
          <p:cNvSpPr txBox="1"/>
          <p:nvPr/>
        </p:nvSpPr>
        <p:spPr>
          <a:xfrm>
            <a:off x="2183096" y="2545680"/>
            <a:ext cx="508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Déformation = dépend essentiellement du module d’élasticité 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9F8FA5-0B91-8E33-8F12-9D4C15D23881}"/>
              </a:ext>
            </a:extLst>
          </p:cNvPr>
          <p:cNvSpPr txBox="1"/>
          <p:nvPr/>
        </p:nvSpPr>
        <p:spPr>
          <a:xfrm>
            <a:off x="2321351" y="1570364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/>
              <a:t>Les déformations (critère E.L.S)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1CB6DD-2123-3A3E-F7DE-F702C432C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143"/>
          <a:stretch/>
        </p:blipFill>
        <p:spPr>
          <a:xfrm>
            <a:off x="7717256" y="1134017"/>
            <a:ext cx="4114800" cy="161234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A2BDF84-0F3B-02FC-530D-64685AA1F322}"/>
              </a:ext>
            </a:extLst>
          </p:cNvPr>
          <p:cNvSpPr/>
          <p:nvPr/>
        </p:nvSpPr>
        <p:spPr>
          <a:xfrm>
            <a:off x="9982199" y="2545680"/>
            <a:ext cx="1727347" cy="330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3C40D6-7472-2B2E-BC90-63A77CE2D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12"/>
          <a:stretch/>
        </p:blipFill>
        <p:spPr>
          <a:xfrm>
            <a:off x="7593431" y="2931028"/>
            <a:ext cx="4238625" cy="2281995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B09E9A9-E1DF-5A1A-5AF4-DFC50E0BD363}"/>
              </a:ext>
            </a:extLst>
          </p:cNvPr>
          <p:cNvSpPr/>
          <p:nvPr/>
        </p:nvSpPr>
        <p:spPr>
          <a:xfrm>
            <a:off x="10482606" y="4921208"/>
            <a:ext cx="1349450" cy="330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82D766-63CA-1CC7-5ED6-C784D382A53A}"/>
              </a:ext>
            </a:extLst>
          </p:cNvPr>
          <p:cNvSpPr txBox="1"/>
          <p:nvPr/>
        </p:nvSpPr>
        <p:spPr>
          <a:xfrm>
            <a:off x="2146997" y="3002639"/>
            <a:ext cx="508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Pour le bois, la déformation s’accentue dans le temps = </a:t>
            </a:r>
            <a:r>
              <a:rPr lang="fr-FR" sz="1400" b="1" u="sng" dirty="0">
                <a:solidFill>
                  <a:srgbClr val="FF0000"/>
                </a:solidFill>
              </a:rPr>
              <a:t>fluage</a:t>
            </a:r>
            <a:endParaRPr lang="fr-FR" sz="1400" u="sng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555200-3894-600F-C77F-0707039275D0}"/>
              </a:ext>
            </a:extLst>
          </p:cNvPr>
          <p:cNvSpPr txBox="1"/>
          <p:nvPr/>
        </p:nvSpPr>
        <p:spPr>
          <a:xfrm>
            <a:off x="2367499" y="3708629"/>
            <a:ext cx="508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Niveau de sollicitation (contrainte de flexion)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Humidité des bois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8" name="Flèche : courbe vers la gauche 17">
            <a:extLst>
              <a:ext uri="{FF2B5EF4-FFF2-40B4-BE49-F238E27FC236}">
                <a16:creationId xmlns:a16="http://schemas.microsoft.com/office/drawing/2014/main" id="{FC83958C-025D-9E17-615C-61D6178A7CFA}"/>
              </a:ext>
            </a:extLst>
          </p:cNvPr>
          <p:cNvSpPr/>
          <p:nvPr/>
        </p:nvSpPr>
        <p:spPr>
          <a:xfrm>
            <a:off x="6309679" y="3413901"/>
            <a:ext cx="320511" cy="659133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7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18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6EF8C19-46A9-86AC-C23D-38A1A58197F3}"/>
              </a:ext>
            </a:extLst>
          </p:cNvPr>
          <p:cNvSpPr txBox="1"/>
          <p:nvPr/>
        </p:nvSpPr>
        <p:spPr>
          <a:xfrm>
            <a:off x="2328734" y="6152932"/>
            <a:ext cx="391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u="sng" dirty="0"/>
              <a:t>Extrait CB71 : coef de majoration des déformées sous charges permanentes pour tenir compte du fluage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9F8FA5-0B91-8E33-8F12-9D4C15D23881}"/>
              </a:ext>
            </a:extLst>
          </p:cNvPr>
          <p:cNvSpPr txBox="1"/>
          <p:nvPr/>
        </p:nvSpPr>
        <p:spPr>
          <a:xfrm>
            <a:off x="2321351" y="1570364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/>
              <a:t>Les déformations (critère E.L.S)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4412F99-1290-E850-FBC6-AF18CA41C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441" y="2017238"/>
            <a:ext cx="3682730" cy="41301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AC4B12-869A-E84C-6D9F-AE99047E2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256" y="2224680"/>
            <a:ext cx="2581275" cy="276225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2431E36-AD61-74B9-D0BE-E05942EAA915}"/>
              </a:ext>
            </a:extLst>
          </p:cNvPr>
          <p:cNvSpPr txBox="1"/>
          <p:nvPr/>
        </p:nvSpPr>
        <p:spPr>
          <a:xfrm>
            <a:off x="8051821" y="4918440"/>
            <a:ext cx="391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u="sng" dirty="0"/>
              <a:t>Evolution du fluage pour un chargement constant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959E47-261F-97BE-1A94-AD5C7203324E}"/>
              </a:ext>
            </a:extLst>
          </p:cNvPr>
          <p:cNvSpPr txBox="1"/>
          <p:nvPr/>
        </p:nvSpPr>
        <p:spPr>
          <a:xfrm>
            <a:off x="7905194" y="5187664"/>
            <a:ext cx="368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! Evolution du chargement au cours du temps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</a:t>
            </a: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19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8A46F29-75AE-FBB1-585A-5CD929ABCA60}"/>
              </a:ext>
            </a:extLst>
          </p:cNvPr>
          <p:cNvSpPr txBox="1"/>
          <p:nvPr/>
        </p:nvSpPr>
        <p:spPr>
          <a:xfrm>
            <a:off x="2104264" y="1581346"/>
            <a:ext cx="9249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</a:rPr>
              <a:t>Attention </a:t>
            </a:r>
            <a:r>
              <a:rPr lang="fr-FR" sz="1400" b="1" u="sng" dirty="0" err="1">
                <a:solidFill>
                  <a:srgbClr val="FF0000"/>
                </a:solidFill>
              </a:rPr>
              <a:t>auxdéformées</a:t>
            </a:r>
            <a:r>
              <a:rPr lang="fr-FR" sz="1400" b="1" u="sng" dirty="0">
                <a:solidFill>
                  <a:srgbClr val="FF0000"/>
                </a:solidFill>
              </a:rPr>
              <a:t> cumulées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	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4E651C-8243-9B3A-ED24-6A5D70FBF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23" y="2132688"/>
            <a:ext cx="5494428" cy="39623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DDF433-01EB-4DC6-B549-9DBA0ACCA0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559" y="1492738"/>
            <a:ext cx="4436378" cy="2532507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0862BBC3-DE5F-3EB1-2B5E-194E3094AE53}"/>
              </a:ext>
            </a:extLst>
          </p:cNvPr>
          <p:cNvSpPr/>
          <p:nvPr/>
        </p:nvSpPr>
        <p:spPr>
          <a:xfrm rot="5400000">
            <a:off x="7375122" y="3216509"/>
            <a:ext cx="1985694" cy="2102178"/>
          </a:xfrm>
          <a:prstGeom prst="arc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0169" y="535906"/>
            <a:ext cx="5780598" cy="679707"/>
          </a:xfrm>
          <a:ln w="25400">
            <a:solidFill>
              <a:schemeClr val="accent6"/>
            </a:solidFill>
          </a:ln>
        </p:spPr>
        <p:txBody>
          <a:bodyPr anchor="ctr">
            <a:noAutofit/>
          </a:bodyPr>
          <a:lstStyle/>
          <a:p>
            <a:r>
              <a:rPr lang="fr-FR" sz="28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ERIBOIS EN QUELQUES MOTS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5809" y="5728677"/>
            <a:ext cx="1035455" cy="7675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791" y="2648250"/>
            <a:ext cx="5918553" cy="3847966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716746" y="1444841"/>
            <a:ext cx="5780598" cy="68152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Bureau d’études structures bois fondé en 1986.</a:t>
            </a: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Chiffre d’affaires annuel : 530 000 € H.T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716746" y="2050607"/>
            <a:ext cx="5780598" cy="68152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Membre de l’association Ingénieurs Bois Construction (IBC)</a:t>
            </a:r>
          </a:p>
        </p:txBody>
      </p:sp>
      <p:sp>
        <p:nvSpPr>
          <p:cNvPr id="12" name="Accolade fermante 11"/>
          <p:cNvSpPr/>
          <p:nvPr/>
        </p:nvSpPr>
        <p:spPr>
          <a:xfrm>
            <a:off x="7793801" y="3034602"/>
            <a:ext cx="434777" cy="3347500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8360171" y="4215191"/>
            <a:ext cx="3487271" cy="98632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- 1 assistante </a:t>
            </a: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- 4 ingénieurs spécialisés bois et métal (et béton)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20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5BBB1F3-9D2D-5425-72C2-9F26E473FFBC}"/>
              </a:ext>
            </a:extLst>
          </p:cNvPr>
          <p:cNvSpPr txBox="1"/>
          <p:nvPr/>
        </p:nvSpPr>
        <p:spPr>
          <a:xfrm>
            <a:off x="2192094" y="1584663"/>
            <a:ext cx="92495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Légitimité des Règles / contexte de l’expertise : </a:t>
            </a:r>
          </a:p>
          <a:p>
            <a:endParaRPr lang="fr-FR" sz="1400" dirty="0"/>
          </a:p>
          <a:p>
            <a:r>
              <a:rPr lang="fr-FR" sz="1400" dirty="0"/>
              <a:t>	</a:t>
            </a:r>
          </a:p>
          <a:p>
            <a:r>
              <a:rPr lang="fr-FR" sz="1400" dirty="0"/>
              <a:t>- La RDM et notamment la théorie des poutres restent inchangée : méthode de calculs des contraintes  et de flèches restent les mêmes. Ces sont les critères de vérifications qui différent.  </a:t>
            </a:r>
          </a:p>
          <a:p>
            <a:endParaRPr lang="fr-FR" sz="1400" dirty="0"/>
          </a:p>
          <a:p>
            <a:r>
              <a:rPr lang="fr-FR" sz="1400" dirty="0"/>
              <a:t>D’un point de vue contraintes de flexion et cisaillement: pas de différence notoires  sur l’analyse des résultats de calcul. Sur l’aspect stabilité (flambement et déversement : l’Eurocode est plus « précis » car meilleures connaissances.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Cependant, à l’échelle du bâtit ancien (pièces en bois massif de section relativement « massive » eu égard de la portée et du chargement </a:t>
            </a:r>
            <a:r>
              <a:rPr lang="fr-FR" sz="1400" b="1" u="sng" dirty="0"/>
              <a:t>d’origine -&gt; référentiel Eurocode n’est pas en soi, réellement pénalisant.</a:t>
            </a:r>
          </a:p>
          <a:p>
            <a:endParaRPr lang="fr-FR" sz="1400" b="1" u="sng" dirty="0">
              <a:solidFill>
                <a:srgbClr val="FF0000"/>
              </a:solidFill>
            </a:endParaRPr>
          </a:p>
          <a:p>
            <a:endParaRPr lang="fr-FR" sz="1400" b="1" u="sng" dirty="0">
              <a:solidFill>
                <a:srgbClr val="FF0000"/>
              </a:solidFill>
            </a:endParaRPr>
          </a:p>
          <a:p>
            <a:r>
              <a:rPr lang="fr-FR" sz="1400" b="1" u="sng" dirty="0">
                <a:solidFill>
                  <a:srgbClr val="FF0000"/>
                </a:solidFill>
              </a:rPr>
              <a:t>D’un point de vue déformation, </a:t>
            </a:r>
            <a:r>
              <a:rPr lang="fr-FR" sz="1400" b="1" u="sng" dirty="0" err="1">
                <a:solidFill>
                  <a:srgbClr val="FF0000"/>
                </a:solidFill>
              </a:rPr>
              <a:t>l’eurocode</a:t>
            </a:r>
            <a:r>
              <a:rPr lang="fr-FR" sz="1400" b="1" u="sng" dirty="0">
                <a:solidFill>
                  <a:srgbClr val="FF0000"/>
                </a:solidFill>
              </a:rPr>
              <a:t> permet plus de </a:t>
            </a:r>
            <a:r>
              <a:rPr lang="fr-FR" sz="1400" b="1" u="sng" dirty="0" err="1">
                <a:solidFill>
                  <a:srgbClr val="FF0000"/>
                </a:solidFill>
              </a:rPr>
              <a:t>lattitude</a:t>
            </a:r>
            <a:r>
              <a:rPr lang="fr-FR" sz="1400" b="1" u="sng" dirty="0">
                <a:solidFill>
                  <a:srgbClr val="FF0000"/>
                </a:solidFill>
              </a:rPr>
              <a:t> (calcul de flèches « intermédiaires » et finales possibles -&gt; très intéressant pour les structures anciennes dont le chargement et donc la déformée a évolué dans le temps. -&gt; permet une analyse plus fine de la déformée des éléments de second œuvre portés (risque de fissures par exemple)</a:t>
            </a:r>
          </a:p>
          <a:p>
            <a:endParaRPr lang="fr-FR" sz="1400" b="1" u="sng" dirty="0">
              <a:solidFill>
                <a:srgbClr val="FF0000"/>
              </a:solidFill>
            </a:endParaRPr>
          </a:p>
          <a:p>
            <a:endParaRPr lang="fr-FR" sz="1400" b="1" u="sng" dirty="0">
              <a:solidFill>
                <a:srgbClr val="FF0000"/>
              </a:solidFill>
            </a:endParaRPr>
          </a:p>
          <a:p>
            <a:r>
              <a:rPr lang="fr-FR" sz="1400" b="1" u="sng" dirty="0">
                <a:solidFill>
                  <a:srgbClr val="FF0000"/>
                </a:solidFill>
              </a:rPr>
              <a:t>Pour rappel : la plupart du bâti concerné date de bien 1971 : légitimité du CB71 / Eurocodes?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	</a:t>
            </a:r>
            <a:r>
              <a:rPr lang="fr-FR" sz="1400" b="1" u="sng" dirty="0">
                <a:solidFill>
                  <a:srgbClr val="FF0000"/>
                </a:solidFill>
              </a:rPr>
              <a:t>-&gt; intérêt du CB 71 : analyses pour une première approche.</a:t>
            </a:r>
          </a:p>
          <a:p>
            <a:r>
              <a:rPr lang="fr-FR" sz="1400" dirty="0">
                <a:solidFill>
                  <a:srgbClr val="FF0000"/>
                </a:solidFill>
              </a:rPr>
              <a:t>		</a:t>
            </a:r>
          </a:p>
          <a:p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2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  Observations habituelles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21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8A46F29-75AE-FBB1-585A-5CD929ABCA60}"/>
              </a:ext>
            </a:extLst>
          </p:cNvPr>
          <p:cNvSpPr txBox="1"/>
          <p:nvPr/>
        </p:nvSpPr>
        <p:spPr>
          <a:xfrm>
            <a:off x="2104264" y="1581346"/>
            <a:ext cx="9249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Approche simplifiée pour la vérification des contraintes 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choix CB71 (moins de coefficients à prendre en compte dans une approche de calcul manuel) -&gt; </a:t>
            </a:r>
            <a:r>
              <a:rPr lang="fr-FR" sz="1400" u="sng" dirty="0"/>
              <a:t>attention valeur admissibles</a:t>
            </a:r>
          </a:p>
          <a:p>
            <a:endParaRPr lang="fr-FR" sz="1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0D0DD6-5E15-C3DE-823D-E117E62B3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2452272"/>
            <a:ext cx="8297207" cy="24323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7D19F1E-307D-68F7-4A9C-6524CE41B0BF}"/>
              </a:ext>
            </a:extLst>
          </p:cNvPr>
          <p:cNvSpPr txBox="1"/>
          <p:nvPr/>
        </p:nvSpPr>
        <p:spPr>
          <a:xfrm>
            <a:off x="4516284" y="4942282"/>
            <a:ext cx="3562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σ</a:t>
            </a:r>
            <a:r>
              <a:rPr lang="fr-FR" sz="1400" b="1" baseline="-25000" dirty="0" err="1"/>
              <a:t>f,max</a:t>
            </a:r>
            <a:r>
              <a:rPr lang="fr-FR" sz="1400" b="1" baseline="-25000" dirty="0"/>
              <a:t> </a:t>
            </a:r>
            <a:r>
              <a:rPr lang="fr-FR" sz="1400" dirty="0"/>
              <a:t>= M / (I/v)  = 6.M /(b.h²) </a:t>
            </a:r>
            <a:r>
              <a:rPr lang="fr-FR" sz="1400" dirty="0">
                <a:solidFill>
                  <a:srgbClr val="FF0000"/>
                </a:solidFill>
              </a:rPr>
              <a:t>&lt; 132 daN/cm²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el-GR" sz="1400" b="1" dirty="0"/>
              <a:t>τ</a:t>
            </a:r>
            <a:r>
              <a:rPr lang="fr-FR" sz="1400" b="1" baseline="-25000" dirty="0"/>
              <a:t>max</a:t>
            </a:r>
            <a:r>
              <a:rPr lang="fr-FR" sz="1400" b="1" dirty="0"/>
              <a:t> </a:t>
            </a:r>
            <a:r>
              <a:rPr lang="fr-FR" sz="1400" dirty="0"/>
              <a:t>= 1,5 T/ (</a:t>
            </a:r>
            <a:r>
              <a:rPr lang="fr-FR" sz="1400" dirty="0" err="1"/>
              <a:t>b.h</a:t>
            </a:r>
            <a:r>
              <a:rPr lang="fr-FR" sz="1400" dirty="0"/>
              <a:t>) </a:t>
            </a:r>
            <a:r>
              <a:rPr lang="fr-FR" sz="1400" dirty="0">
                <a:solidFill>
                  <a:srgbClr val="FF0000"/>
                </a:solidFill>
              </a:rPr>
              <a:t>&lt; 13 daN/cm²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5545D2-35C8-E42F-BCCD-FEE4C8425F3A}"/>
              </a:ext>
            </a:extLst>
          </p:cNvPr>
          <p:cNvSpPr txBox="1"/>
          <p:nvPr/>
        </p:nvSpPr>
        <p:spPr>
          <a:xfrm>
            <a:off x="2760071" y="5755510"/>
            <a:ext cx="7215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rgbClr val="FF0000"/>
                </a:solidFill>
              </a:rPr>
              <a:t>Cas de charges cumulées : on additionne les contraintes suivant point d’application des charges -&gt; ne pas surestimer les contraintes( en raisonnant sur les maxi)</a:t>
            </a:r>
            <a:endParaRPr lang="fr-FR" sz="1400" u="sng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2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22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E4620F8-BE3D-53C8-AFD5-8C9584B0C87B}"/>
              </a:ext>
            </a:extLst>
          </p:cNvPr>
          <p:cNvSpPr txBox="1"/>
          <p:nvPr/>
        </p:nvSpPr>
        <p:spPr>
          <a:xfrm>
            <a:off x="2104264" y="1581346"/>
            <a:ext cx="924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Approche simplifiée pour la vérification des flèches </a:t>
            </a:r>
            <a:endParaRPr lang="fr-FR" sz="1400" dirty="0"/>
          </a:p>
          <a:p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900EAC-5C0E-B53A-6AC4-73D8BC9DD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822" b="-60"/>
          <a:stretch/>
        </p:blipFill>
        <p:spPr>
          <a:xfrm>
            <a:off x="2248467" y="2049292"/>
            <a:ext cx="1373850" cy="210125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F26CAB4-BD93-F39D-00C4-91708E703011}"/>
              </a:ext>
            </a:extLst>
          </p:cNvPr>
          <p:cNvSpPr txBox="1"/>
          <p:nvPr/>
        </p:nvSpPr>
        <p:spPr>
          <a:xfrm>
            <a:off x="3771997" y="3595757"/>
            <a:ext cx="423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 = </a:t>
            </a:r>
          </a:p>
          <a:p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3A6DE4-4D28-05A4-530F-3DB848179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722" y="3523914"/>
            <a:ext cx="419100" cy="50482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84D42F2-2C5A-5B1A-1028-8BF674133918}"/>
              </a:ext>
            </a:extLst>
          </p:cNvPr>
          <p:cNvSpPr txBox="1"/>
          <p:nvPr/>
        </p:nvSpPr>
        <p:spPr>
          <a:xfrm>
            <a:off x="3704737" y="2687174"/>
            <a:ext cx="423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 = </a:t>
            </a:r>
          </a:p>
          <a:p>
            <a:endParaRPr lang="fr-FR" sz="14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3726506-EEFB-9691-A2C2-205C22E68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543" y="2647485"/>
            <a:ext cx="447675" cy="43815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A9CB94E-1AC9-DAB1-766D-D1A5A5010D2F}"/>
              </a:ext>
            </a:extLst>
          </p:cNvPr>
          <p:cNvSpPr txBox="1"/>
          <p:nvPr/>
        </p:nvSpPr>
        <p:spPr>
          <a:xfrm>
            <a:off x="2471726" y="4614937"/>
            <a:ext cx="5537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/>
              <a:t>Calcul de la flèche sous charge permanente, corrigée du facteur Ɵ </a:t>
            </a:r>
          </a:p>
          <a:p>
            <a:endParaRPr lang="fr-FR" sz="1400" b="1" u="sng" dirty="0"/>
          </a:p>
          <a:p>
            <a:r>
              <a:rPr lang="fr-FR" sz="1400" b="1" u="sng" dirty="0"/>
              <a:t>Avec Ɵ = f (</a:t>
            </a:r>
            <a:r>
              <a:rPr lang="fr-FR" sz="1400" b="1" dirty="0" err="1"/>
              <a:t>σ</a:t>
            </a:r>
            <a:r>
              <a:rPr lang="fr-FR" sz="1400" b="1" baseline="-25000" dirty="0" err="1"/>
              <a:t>f</a:t>
            </a:r>
            <a:r>
              <a:rPr lang="fr-FR" sz="1400" b="1" baseline="-25000" dirty="0"/>
              <a:t>)</a:t>
            </a:r>
            <a:endParaRPr lang="fr-FR" sz="1400" b="1" u="sng" dirty="0"/>
          </a:p>
          <a:p>
            <a:endParaRPr lang="fr-FR" sz="1400" b="1" u="sng" dirty="0"/>
          </a:p>
          <a:p>
            <a:r>
              <a:rPr lang="fr-FR" sz="1400" b="1" u="sng" dirty="0"/>
              <a:t>+ Calcul de la flèche sous charges variables</a:t>
            </a:r>
            <a:endParaRPr lang="fr-FR" sz="1400" dirty="0"/>
          </a:p>
          <a:p>
            <a:endParaRPr lang="fr-FR" sz="14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41D8988-59F2-E001-8F13-47DB96DDE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187" y="1236852"/>
            <a:ext cx="2906313" cy="325941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4F73904-90FB-C3E7-3A68-339F5B7E0299}"/>
              </a:ext>
            </a:extLst>
          </p:cNvPr>
          <p:cNvSpPr txBox="1"/>
          <p:nvPr/>
        </p:nvSpPr>
        <p:spPr>
          <a:xfrm>
            <a:off x="9263780" y="4690905"/>
            <a:ext cx="2771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σ</a:t>
            </a:r>
            <a:r>
              <a:rPr lang="fr-FR" sz="1400" b="1" baseline="-25000" dirty="0" err="1"/>
              <a:t>f,max</a:t>
            </a:r>
            <a:r>
              <a:rPr lang="fr-FR" sz="1400" b="1" baseline="-25000" dirty="0"/>
              <a:t> </a:t>
            </a:r>
            <a:r>
              <a:rPr lang="fr-FR" sz="1400" dirty="0"/>
              <a:t>= M / (I/v)  = 6.M /(b.h²)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4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0AAA85-A35A-3138-85A9-75E56BA1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C8A3BE-FF1E-0218-3CE1-8FD116602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7FC9DFE-199E-0697-794B-C4F61C17275E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2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rgbClr val="00B050"/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7" name="Titre 8">
            <a:extLst>
              <a:ext uri="{FF2B5EF4-FFF2-40B4-BE49-F238E27FC236}">
                <a16:creationId xmlns:a16="http://schemas.microsoft.com/office/drawing/2014/main" id="{D7C6D6D8-28A2-CB0B-F97F-13C62D7834F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49F84329-9635-1A85-356C-BB7B6DEE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8C4C7E-F484-4FE7-B906-73CB576B4449}" type="slidenum">
              <a:rPr lang="fr-FR" smtClean="0"/>
              <a:t>23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BDA697-4C36-372D-DDAC-EAE12D8054CA}"/>
              </a:ext>
            </a:extLst>
          </p:cNvPr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38E395E-3401-6634-2603-3ECE0C4B65E9}"/>
              </a:ext>
            </a:extLst>
          </p:cNvPr>
          <p:cNvSpPr txBox="1"/>
          <p:nvPr/>
        </p:nvSpPr>
        <p:spPr>
          <a:xfrm>
            <a:off x="2192094" y="4998072"/>
            <a:ext cx="9249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De par leur section (largeur &gt; 15 cm) les chevêtre et porteuse ne présentent que rarement des problèmes de déversement</a:t>
            </a:r>
          </a:p>
          <a:p>
            <a:r>
              <a:rPr lang="fr-FR" sz="1400" dirty="0">
                <a:solidFill>
                  <a:srgbClr val="FF0000"/>
                </a:solidFill>
              </a:rPr>
              <a:t>Si les solives sont correctement maintenues en partie haute, c’est le cas également -&gt; désordres souvent sur les bois mal équarris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B04800-475D-1EE7-274C-FB0B06357893}"/>
              </a:ext>
            </a:extLst>
          </p:cNvPr>
          <p:cNvSpPr txBox="1"/>
          <p:nvPr/>
        </p:nvSpPr>
        <p:spPr>
          <a:xfrm>
            <a:off x="2146584" y="1371986"/>
            <a:ext cx="9249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FF0000"/>
                </a:solidFill>
              </a:rPr>
              <a:t>Par expérience:</a:t>
            </a:r>
          </a:p>
          <a:p>
            <a:r>
              <a:rPr lang="fr-FR" sz="1400" dirty="0">
                <a:solidFill>
                  <a:srgbClr val="FF0000"/>
                </a:solidFill>
              </a:rPr>
              <a:t>	- les solives courantes (section 6x17, entraxe 33 cm) sont justifiées en contraintes.</a:t>
            </a:r>
          </a:p>
          <a:p>
            <a:r>
              <a:rPr lang="fr-FR" sz="1400" dirty="0">
                <a:solidFill>
                  <a:srgbClr val="FF0000"/>
                </a:solidFill>
              </a:rPr>
              <a:t>	- les chevêtre / linçoir (section 15x20) sont souvent justifiés en contraintes mais souffrent du phénomène de traction transversale au droit des appui de solives</a:t>
            </a:r>
          </a:p>
          <a:p>
            <a:r>
              <a:rPr lang="fr-FR" sz="1400" dirty="0">
                <a:solidFill>
                  <a:srgbClr val="FF0000"/>
                </a:solidFill>
              </a:rPr>
              <a:t>	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- les porteuses sont rarement justifiées en flexion et parfois en cisaillement au droit des appuis de chevêtre. Attention également à la présence d’étrier formant l’appui des chevêtres sur les porteuses. </a:t>
            </a: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449749E-ED49-1608-CE70-C73E66632550}"/>
              </a:ext>
            </a:extLst>
          </p:cNvPr>
          <p:cNvGrpSpPr/>
          <p:nvPr/>
        </p:nvGrpSpPr>
        <p:grpSpPr>
          <a:xfrm>
            <a:off x="4689847" y="2449203"/>
            <a:ext cx="2812306" cy="1517388"/>
            <a:chOff x="4287958" y="3772125"/>
            <a:chExt cx="4173888" cy="31631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9A3DB9-B2E3-112D-A7F7-73C3E34F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3772125"/>
              <a:ext cx="1225550" cy="12969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DD23B17-57A2-9CE7-A58B-F768C01A2DAE}"/>
                </a:ext>
              </a:extLst>
            </p:cNvPr>
            <p:cNvSpPr txBox="1"/>
            <p:nvPr/>
          </p:nvSpPr>
          <p:spPr>
            <a:xfrm>
              <a:off x="4287958" y="5220976"/>
              <a:ext cx="1000132" cy="36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+mn-lt"/>
                </a:rPr>
                <a:t>Solive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7D351E01-95AD-B5AC-1D0C-6D9D91978391}"/>
                </a:ext>
              </a:extLst>
            </p:cNvPr>
            <p:cNvCxnSpPr/>
            <p:nvPr/>
          </p:nvCxnSpPr>
          <p:spPr>
            <a:xfrm flipV="1">
              <a:off x="7702843" y="4891881"/>
              <a:ext cx="540846" cy="1401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80440870-D306-3195-A97C-42835CA38D2D}"/>
                </a:ext>
              </a:extLst>
            </p:cNvPr>
            <p:cNvCxnSpPr/>
            <p:nvPr/>
          </p:nvCxnSpPr>
          <p:spPr>
            <a:xfrm flipV="1">
              <a:off x="7065903" y="4471670"/>
              <a:ext cx="493084" cy="12361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20EF880-37CB-5744-7E7A-B1EB2CD411F9}"/>
                </a:ext>
              </a:extLst>
            </p:cNvPr>
            <p:cNvSpPr txBox="1"/>
            <p:nvPr/>
          </p:nvSpPr>
          <p:spPr>
            <a:xfrm>
              <a:off x="6809509" y="6293694"/>
              <a:ext cx="1625327" cy="64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+mn-lt"/>
                </a:rPr>
                <a:t>Chevêtre</a:t>
              </a:r>
            </a:p>
          </p:txBody>
        </p:sp>
        <p:sp>
          <p:nvSpPr>
            <p:cNvPr id="25" name="Forme libre 26">
              <a:extLst>
                <a:ext uri="{FF2B5EF4-FFF2-40B4-BE49-F238E27FC236}">
                  <a16:creationId xmlns:a16="http://schemas.microsoft.com/office/drawing/2014/main" id="{252937D4-E6F8-AB42-8C8C-FAFF2E4263DA}"/>
                </a:ext>
              </a:extLst>
            </p:cNvPr>
            <p:cNvSpPr/>
            <p:nvPr/>
          </p:nvSpPr>
          <p:spPr>
            <a:xfrm>
              <a:off x="4944194" y="3779515"/>
              <a:ext cx="2724150" cy="1238250"/>
            </a:xfrm>
            <a:custGeom>
              <a:avLst/>
              <a:gdLst>
                <a:gd name="connsiteX0" fmla="*/ 2314575 w 2724150"/>
                <a:gd name="connsiteY0" fmla="*/ 0 h 1238250"/>
                <a:gd name="connsiteX1" fmla="*/ 9525 w 2724150"/>
                <a:gd name="connsiteY1" fmla="*/ 0 h 1238250"/>
                <a:gd name="connsiteX2" fmla="*/ 0 w 2724150"/>
                <a:gd name="connsiteY2" fmla="*/ 1228725 h 1238250"/>
                <a:gd name="connsiteX3" fmla="*/ 2295525 w 2724150"/>
                <a:gd name="connsiteY3" fmla="*/ 1238250 h 1238250"/>
                <a:gd name="connsiteX4" fmla="*/ 2314575 w 2724150"/>
                <a:gd name="connsiteY4" fmla="*/ 704850 h 1238250"/>
                <a:gd name="connsiteX5" fmla="*/ 2724150 w 2724150"/>
                <a:gd name="connsiteY5" fmla="*/ 695325 h 1238250"/>
                <a:gd name="connsiteX6" fmla="*/ 2724150 w 2724150"/>
                <a:gd name="connsiteY6" fmla="*/ 495300 h 1238250"/>
                <a:gd name="connsiteX7" fmla="*/ 2305050 w 2724150"/>
                <a:gd name="connsiteY7" fmla="*/ 495300 h 1238250"/>
                <a:gd name="connsiteX8" fmla="*/ 2314575 w 2724150"/>
                <a:gd name="connsiteY8" fmla="*/ 0 h 1238250"/>
                <a:gd name="connsiteX0" fmla="*/ 2314575 w 2724150"/>
                <a:gd name="connsiteY0" fmla="*/ 0 h 1238250"/>
                <a:gd name="connsiteX1" fmla="*/ 9525 w 2724150"/>
                <a:gd name="connsiteY1" fmla="*/ 0 h 1238250"/>
                <a:gd name="connsiteX2" fmla="*/ 0 w 2724150"/>
                <a:gd name="connsiteY2" fmla="*/ 1228725 h 1238250"/>
                <a:gd name="connsiteX3" fmla="*/ 2305050 w 2724150"/>
                <a:gd name="connsiteY3" fmla="*/ 1238250 h 1238250"/>
                <a:gd name="connsiteX4" fmla="*/ 2314575 w 2724150"/>
                <a:gd name="connsiteY4" fmla="*/ 704850 h 1238250"/>
                <a:gd name="connsiteX5" fmla="*/ 2724150 w 2724150"/>
                <a:gd name="connsiteY5" fmla="*/ 695325 h 1238250"/>
                <a:gd name="connsiteX6" fmla="*/ 2724150 w 2724150"/>
                <a:gd name="connsiteY6" fmla="*/ 495300 h 1238250"/>
                <a:gd name="connsiteX7" fmla="*/ 2305050 w 2724150"/>
                <a:gd name="connsiteY7" fmla="*/ 495300 h 1238250"/>
                <a:gd name="connsiteX8" fmla="*/ 2314575 w 2724150"/>
                <a:gd name="connsiteY8" fmla="*/ 0 h 1238250"/>
                <a:gd name="connsiteX0" fmla="*/ 2314575 w 2724150"/>
                <a:gd name="connsiteY0" fmla="*/ 0 h 1238250"/>
                <a:gd name="connsiteX1" fmla="*/ 9525 w 2724150"/>
                <a:gd name="connsiteY1" fmla="*/ 0 h 1238250"/>
                <a:gd name="connsiteX2" fmla="*/ 0 w 2724150"/>
                <a:gd name="connsiteY2" fmla="*/ 1228725 h 1238250"/>
                <a:gd name="connsiteX3" fmla="*/ 2305050 w 2724150"/>
                <a:gd name="connsiteY3" fmla="*/ 1238250 h 1238250"/>
                <a:gd name="connsiteX4" fmla="*/ 2314575 w 2724150"/>
                <a:gd name="connsiteY4" fmla="*/ 704850 h 1238250"/>
                <a:gd name="connsiteX5" fmla="*/ 2724150 w 2724150"/>
                <a:gd name="connsiteY5" fmla="*/ 695325 h 1238250"/>
                <a:gd name="connsiteX6" fmla="*/ 2724150 w 2724150"/>
                <a:gd name="connsiteY6" fmla="*/ 495300 h 1238250"/>
                <a:gd name="connsiteX7" fmla="*/ 2314575 w 2724150"/>
                <a:gd name="connsiteY7" fmla="*/ 495300 h 1238250"/>
                <a:gd name="connsiteX8" fmla="*/ 2314575 w 2724150"/>
                <a:gd name="connsiteY8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4150" h="1238250">
                  <a:moveTo>
                    <a:pt x="2314575" y="0"/>
                  </a:moveTo>
                  <a:lnTo>
                    <a:pt x="9525" y="0"/>
                  </a:lnTo>
                  <a:lnTo>
                    <a:pt x="0" y="1228725"/>
                  </a:lnTo>
                  <a:lnTo>
                    <a:pt x="2305050" y="1238250"/>
                  </a:lnTo>
                  <a:lnTo>
                    <a:pt x="2314575" y="704850"/>
                  </a:lnTo>
                  <a:lnTo>
                    <a:pt x="2724150" y="695325"/>
                  </a:lnTo>
                  <a:lnTo>
                    <a:pt x="2724150" y="495300"/>
                  </a:lnTo>
                  <a:lnTo>
                    <a:pt x="2314575" y="495300"/>
                  </a:lnTo>
                  <a:lnTo>
                    <a:pt x="2314575" y="0"/>
                  </a:lnTo>
                  <a:close/>
                </a:path>
              </a:pathLst>
            </a:custGeom>
            <a:solidFill>
              <a:srgbClr val="99CC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5603C6E-77F5-8C5F-9D47-B788C9C72DE8}"/>
                </a:ext>
              </a:extLst>
            </p:cNvPr>
            <p:cNvSpPr txBox="1"/>
            <p:nvPr/>
          </p:nvSpPr>
          <p:spPr>
            <a:xfrm>
              <a:off x="4629057" y="5707794"/>
              <a:ext cx="2855630" cy="36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+mn-lt"/>
                </a:rPr>
                <a:t>Assemblage tenon - mortaise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5C0F1B0E-89EE-BEE6-ABFA-3407EC7BD1FD}"/>
                </a:ext>
              </a:extLst>
            </p:cNvPr>
            <p:cNvCxnSpPr/>
            <p:nvPr/>
          </p:nvCxnSpPr>
          <p:spPr>
            <a:xfrm flipV="1">
              <a:off x="4929939" y="4625558"/>
              <a:ext cx="347886" cy="7493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9">
              <a:extLst>
                <a:ext uri="{FF2B5EF4-FFF2-40B4-BE49-F238E27FC236}">
                  <a16:creationId xmlns:a16="http://schemas.microsoft.com/office/drawing/2014/main" id="{944461C3-6CEE-A046-73EE-0C9987A584C7}"/>
                </a:ext>
              </a:extLst>
            </p:cNvPr>
            <p:cNvSpPr/>
            <p:nvPr/>
          </p:nvSpPr>
          <p:spPr>
            <a:xfrm rot="20283803">
              <a:off x="6141238" y="4341658"/>
              <a:ext cx="1055802" cy="414779"/>
            </a:xfrm>
            <a:custGeom>
              <a:avLst/>
              <a:gdLst>
                <a:gd name="connsiteX0" fmla="*/ 1055802 w 1055802"/>
                <a:gd name="connsiteY0" fmla="*/ 414779 h 414779"/>
                <a:gd name="connsiteX1" fmla="*/ 377072 w 1055802"/>
                <a:gd name="connsiteY1" fmla="*/ 84841 h 414779"/>
                <a:gd name="connsiteX2" fmla="*/ 0 w 1055802"/>
                <a:gd name="connsiteY2" fmla="*/ 0 h 414779"/>
                <a:gd name="connsiteX3" fmla="*/ 0 w 1055802"/>
                <a:gd name="connsiteY3" fmla="*/ 0 h 414779"/>
                <a:gd name="connsiteX4" fmla="*/ 0 w 1055802"/>
                <a:gd name="connsiteY4" fmla="*/ 0 h 41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802" h="414779">
                  <a:moveTo>
                    <a:pt x="1055802" y="414779"/>
                  </a:moveTo>
                  <a:cubicBezTo>
                    <a:pt x="804420" y="284375"/>
                    <a:pt x="553039" y="153971"/>
                    <a:pt x="377072" y="84841"/>
                  </a:cubicBezTo>
                  <a:cubicBezTo>
                    <a:pt x="201105" y="15711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06480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812156" y="3438131"/>
            <a:ext cx="8604831" cy="935963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>
                <a:solidFill>
                  <a:schemeClr val="accent6"/>
                </a:solidFill>
                <a:latin typeface="MV Boli" panose="02000500030200090000" pitchFamily="2" charset="0"/>
                <a:ea typeface="Arial Unicode MS" panose="020B0604020202020204" pitchFamily="34" charset="-128"/>
                <a:cs typeface="MV Boli" panose="02000500030200090000" pitchFamily="2" charset="0"/>
              </a:rPr>
              <a:t>Je vous remercie de votre attention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1325" y="5522259"/>
            <a:ext cx="1210399" cy="897218"/>
          </a:xfrm>
          <a:prstGeom prst="rect">
            <a:avLst/>
          </a:prstGeom>
        </p:spPr>
      </p:pic>
      <p:sp>
        <p:nvSpPr>
          <p:cNvPr id="7" name="Titre 8"/>
          <p:cNvSpPr>
            <a:spLocks noGrp="1"/>
          </p:cNvSpPr>
          <p:nvPr>
            <p:ph type="ctrTitle"/>
          </p:nvPr>
        </p:nvSpPr>
        <p:spPr>
          <a:xfrm>
            <a:off x="2056736" y="820509"/>
            <a:ext cx="7299298" cy="1280197"/>
          </a:xfrm>
          <a:ln w="28575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fr-FR" sz="2800" b="1" dirty="0"/>
              <a:t>PHATOLOGIES &amp; SOLUTIONS REPARATOIRES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Structures bois dans le bâti ancien</a:t>
            </a:r>
            <a:endParaRPr lang="fr-FR" sz="2800" b="1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7" y="5574140"/>
            <a:ext cx="5800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239639" y="1521607"/>
            <a:ext cx="5356546" cy="984739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-&gt;</a:t>
            </a:r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fr-FR" sz="16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 &amp; pathologies</a:t>
            </a: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 (façades et refends)</a:t>
            </a: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P</a:t>
            </a:r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arois horizontales (complexe de planchers)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Origine - contexte des désordres rencontrés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39639" y="3144563"/>
            <a:ext cx="6903992" cy="903099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-&gt; Désordres d’ordre mécanique – vérification du bon dimensionnement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Principes de dimensionnement fin XIX</a:t>
            </a:r>
            <a:r>
              <a:rPr lang="fr-FR" sz="1400" baseline="300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ème</a:t>
            </a:r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  – début XX</a:t>
            </a:r>
            <a:r>
              <a:rPr lang="fr-FR" sz="1400" baseline="300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ème</a:t>
            </a:r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 siècle	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Choix du référentiel d’étude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Critère de vérification (E.L.U – E.L.S)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Cas des instabilités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Cas des déformations – spécificités du matériaux bois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  <a:endParaRPr lang="fr-FR" sz="1600" dirty="0"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600" dirty="0"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39639" y="4403225"/>
            <a:ext cx="6903992" cy="100502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-&gt; Les solutions pour pré dimensionner</a:t>
            </a:r>
          </a:p>
          <a:p>
            <a:pPr algn="l"/>
            <a:r>
              <a:rPr lang="fr-FR" sz="1600" dirty="0"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  <a:p>
            <a:pPr algn="l"/>
            <a:r>
              <a:rPr lang="fr-FR" sz="16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des contraintes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Appréciation des déformations</a:t>
            </a:r>
          </a:p>
          <a:p>
            <a:pPr algn="l"/>
            <a:r>
              <a:rPr lang="fr-FR" sz="14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  <a:endParaRPr lang="fr-FR" sz="14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383271" y="1211011"/>
            <a:ext cx="2042819" cy="1436516"/>
            <a:chOff x="8610600" y="1286131"/>
            <a:chExt cx="3248147" cy="255903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286131"/>
              <a:ext cx="3248147" cy="25384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316308" y="3407508"/>
              <a:ext cx="289169" cy="21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07845" y="3626338"/>
              <a:ext cx="195263" cy="21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98195" y="2259500"/>
              <a:ext cx="195263" cy="218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45" y="2798903"/>
            <a:ext cx="1811469" cy="13586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78" y="4403225"/>
            <a:ext cx="2713569" cy="11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67908" y="1452030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 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477721" y="1609969"/>
            <a:ext cx="56033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Deux typologies de paroi:</a:t>
            </a:r>
          </a:p>
          <a:p>
            <a:endParaRPr lang="fr-FR" sz="1400" dirty="0"/>
          </a:p>
          <a:p>
            <a:r>
              <a:rPr lang="fr-FR" sz="1400" dirty="0"/>
              <a:t>	- </a:t>
            </a:r>
            <a:r>
              <a:rPr lang="fr-FR" sz="1200" dirty="0"/>
              <a:t>Maçonnerie (Pierre de Taille, Moellons, briques)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	- Pan de bois</a:t>
            </a:r>
          </a:p>
          <a:p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59087" y="3826240"/>
            <a:ext cx="614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Nature de la paroi suivant :</a:t>
            </a:r>
          </a:p>
          <a:p>
            <a:r>
              <a:rPr lang="fr-FR" sz="1200" dirty="0"/>
              <a:t>	- implantation (sur rue, sur cour, en étage…)</a:t>
            </a:r>
          </a:p>
          <a:p>
            <a:r>
              <a:rPr lang="fr-FR" sz="1200" dirty="0"/>
              <a:t>	- épaisseur ( 50 cm mini pour de la maçonnerie et environ 20 cm pour les </a:t>
            </a:r>
            <a:r>
              <a:rPr lang="fr-FR" sz="1200" dirty="0" err="1"/>
              <a:t>P.d.B</a:t>
            </a:r>
            <a:r>
              <a:rPr lang="fr-FR" sz="1200" dirty="0"/>
              <a:t>)</a:t>
            </a:r>
          </a:p>
          <a:p>
            <a:endParaRPr lang="fr-FR" sz="1200" dirty="0"/>
          </a:p>
        </p:txBody>
      </p:sp>
      <p:sp>
        <p:nvSpPr>
          <p:cNvPr id="18" name="Flèche courbée vers la droite 17"/>
          <p:cNvSpPr/>
          <p:nvPr/>
        </p:nvSpPr>
        <p:spPr>
          <a:xfrm>
            <a:off x="2493813" y="3395279"/>
            <a:ext cx="228846" cy="553583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2" y="1727090"/>
            <a:ext cx="1903779" cy="142021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80" y="2686906"/>
            <a:ext cx="1464236" cy="197033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85" y="4630838"/>
            <a:ext cx="1916479" cy="1410677"/>
          </a:xfrm>
          <a:prstGeom prst="rect">
            <a:avLst/>
          </a:prstGeom>
        </p:spPr>
      </p:pic>
      <p:sp>
        <p:nvSpPr>
          <p:cNvPr id="2" name="Titre 8">
            <a:extLst>
              <a:ext uri="{FF2B5EF4-FFF2-40B4-BE49-F238E27FC236}">
                <a16:creationId xmlns:a16="http://schemas.microsoft.com/office/drawing/2014/main" id="{01AD2533-0C11-1024-DB94-8056CE93AD1E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6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42348" y="1452030"/>
            <a:ext cx="5603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Important de distinguer:</a:t>
            </a:r>
          </a:p>
          <a:p>
            <a:endParaRPr lang="fr-FR" sz="1400" dirty="0"/>
          </a:p>
          <a:p>
            <a:r>
              <a:rPr lang="fr-FR" sz="1400" dirty="0"/>
              <a:t>	- </a:t>
            </a:r>
            <a:r>
              <a:rPr lang="fr-FR" sz="1200" dirty="0"/>
              <a:t>Mur maçonnés porteur / à conduit -&gt; points « durs »</a:t>
            </a:r>
          </a:p>
          <a:p>
            <a:endParaRPr lang="fr-FR" sz="1200" dirty="0"/>
          </a:p>
          <a:p>
            <a:r>
              <a:rPr lang="fr-FR" sz="1200" dirty="0"/>
              <a:t>	- Pan de bois en façade, en refend / cloison séparative </a:t>
            </a:r>
          </a:p>
          <a:p>
            <a:endParaRPr lang="fr-FR" sz="1200" dirty="0"/>
          </a:p>
          <a:p>
            <a:r>
              <a:rPr lang="fr-FR" sz="1200" dirty="0"/>
              <a:t>	</a:t>
            </a:r>
          </a:p>
          <a:p>
            <a:endParaRPr lang="fr-FR" sz="1200" dirty="0"/>
          </a:p>
          <a:p>
            <a:r>
              <a:rPr lang="fr-FR" sz="1200" dirty="0"/>
              <a:t>		Notion de cloison « semi-porteuse »</a:t>
            </a:r>
          </a:p>
          <a:p>
            <a:endParaRPr lang="fr-FR" sz="1400" dirty="0"/>
          </a:p>
        </p:txBody>
      </p:sp>
      <p:sp>
        <p:nvSpPr>
          <p:cNvPr id="18" name="Flèche courbée vers la droite 17"/>
          <p:cNvSpPr/>
          <p:nvPr/>
        </p:nvSpPr>
        <p:spPr>
          <a:xfrm>
            <a:off x="8260387" y="3442887"/>
            <a:ext cx="228846" cy="553583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69826" y="3835695"/>
            <a:ext cx="3465161" cy="116955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Repérage de la nature des parois verticales permet de mieux appréhender la conception des planchers et d’expliquer (en partie) les désordres.</a:t>
            </a:r>
            <a:endParaRPr lang="fr-FR" sz="1200" dirty="0"/>
          </a:p>
          <a:p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"/>
          <a:stretch/>
        </p:blipFill>
        <p:spPr>
          <a:xfrm>
            <a:off x="2461739" y="1783976"/>
            <a:ext cx="4791670" cy="331782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23631" y="5739785"/>
            <a:ext cx="642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u="sng" dirty="0"/>
              <a:t>Nota: </a:t>
            </a:r>
            <a:r>
              <a:rPr lang="fr-FR" sz="1200" dirty="0"/>
              <a:t>Garde au feu de 16 cm confirmée à Paris par Ordonnance de 1672 -&gt; pas de conduit adossé à un mur </a:t>
            </a:r>
            <a:r>
              <a:rPr lang="fr-FR" sz="1200" dirty="0" err="1"/>
              <a:t>P.d.B</a:t>
            </a:r>
            <a:r>
              <a:rPr lang="fr-FR" sz="1200" dirty="0"/>
              <a:t> + disposition constructive particulière en plancher</a:t>
            </a:r>
          </a:p>
          <a:p>
            <a:pPr algn="ctr"/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2461739" y="3074894"/>
            <a:ext cx="4791670" cy="26894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461739" y="1832242"/>
            <a:ext cx="4791670" cy="26894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 rot="5400000">
            <a:off x="3114393" y="2314454"/>
            <a:ext cx="1135078" cy="17065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5400000">
            <a:off x="5532823" y="2422027"/>
            <a:ext cx="1135078" cy="17065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 rot="5400000">
            <a:off x="4334586" y="2228182"/>
            <a:ext cx="1135078" cy="102197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461739" y="4561696"/>
            <a:ext cx="4791670" cy="2689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514603" y="2718406"/>
            <a:ext cx="1876534" cy="16801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58756" y="2728634"/>
            <a:ext cx="1876534" cy="16801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 rot="5400000">
            <a:off x="5532823" y="3785034"/>
            <a:ext cx="1135078" cy="17065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rot="5400000">
            <a:off x="3099247" y="3729114"/>
            <a:ext cx="1135078" cy="17065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5400000">
            <a:off x="1170241" y="3213811"/>
            <a:ext cx="2973228" cy="210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 rot="5400000">
            <a:off x="5565210" y="3238977"/>
            <a:ext cx="2973228" cy="2100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5400000">
            <a:off x="4131322" y="3850018"/>
            <a:ext cx="1531628" cy="2443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courbée vers la droite 17">
            <a:extLst>
              <a:ext uri="{FF2B5EF4-FFF2-40B4-BE49-F238E27FC236}">
                <a16:creationId xmlns:a16="http://schemas.microsoft.com/office/drawing/2014/main" id="{911FE697-490C-A1BD-8B55-15A6EC606BEA}"/>
              </a:ext>
            </a:extLst>
          </p:cNvPr>
          <p:cNvSpPr/>
          <p:nvPr/>
        </p:nvSpPr>
        <p:spPr>
          <a:xfrm flipH="1">
            <a:off x="11461411" y="2413738"/>
            <a:ext cx="324416" cy="833164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7CE7E7-6C9A-8AE4-6D1A-D0D7EE4C82AC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79419369-5545-5987-8F6A-87CA19D3143B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4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474311" y="2656751"/>
            <a:ext cx="3465161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Pièces de structure (de 1</a:t>
            </a:r>
            <a:r>
              <a:rPr lang="fr-FR" sz="1400" baseline="30000" dirty="0">
                <a:solidFill>
                  <a:srgbClr val="FF0000"/>
                </a:solidFill>
              </a:rPr>
              <a:t>er</a:t>
            </a:r>
            <a:r>
              <a:rPr lang="fr-FR" sz="1400" dirty="0">
                <a:solidFill>
                  <a:srgbClr val="FF0000"/>
                </a:solidFill>
              </a:rPr>
              <a:t> ordre) : font cheminer les efforts verticaux et horizontaux jusqu’aux fondations</a:t>
            </a:r>
            <a:endParaRPr lang="fr-FR" sz="1200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7CE7E7-6C9A-8AE4-6D1A-D0D7EE4C82AC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79419369-5545-5987-8F6A-87CA19D3143B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166677-39FE-084C-75F8-6235FB7031BE}"/>
              </a:ext>
            </a:extLst>
          </p:cNvPr>
          <p:cNvSpPr txBox="1"/>
          <p:nvPr/>
        </p:nvSpPr>
        <p:spPr>
          <a:xfrm>
            <a:off x="8486700" y="4139202"/>
            <a:ext cx="3465161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Pièces de remplissage (de 2</a:t>
            </a:r>
            <a:r>
              <a:rPr lang="fr-FR" sz="1400" baseline="30000" dirty="0"/>
              <a:t>nd</a:t>
            </a:r>
            <a:r>
              <a:rPr lang="fr-FR" sz="1400" dirty="0"/>
              <a:t> ordre) : scinder les vides pour délimiter des intervalles adaptés aux matériaux de remplissage</a:t>
            </a:r>
            <a:endParaRPr lang="fr-FR" sz="1200" dirty="0"/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EC932E2-AAC3-8318-41ED-9FEEE2553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071" y="1492738"/>
            <a:ext cx="6119612" cy="4666754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AAAC107-1548-4188-8E99-3448AF23C7E7}"/>
              </a:ext>
            </a:extLst>
          </p:cNvPr>
          <p:cNvCxnSpPr/>
          <p:nvPr/>
        </p:nvCxnSpPr>
        <p:spPr>
          <a:xfrm>
            <a:off x="4350327" y="2487263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172E38-7600-AA94-C188-27B22457C59C}"/>
              </a:ext>
            </a:extLst>
          </p:cNvPr>
          <p:cNvCxnSpPr/>
          <p:nvPr/>
        </p:nvCxnSpPr>
        <p:spPr>
          <a:xfrm>
            <a:off x="4341091" y="3410528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5D1F164-7681-7E7C-F64A-B1E1EC690719}"/>
              </a:ext>
            </a:extLst>
          </p:cNvPr>
          <p:cNvCxnSpPr/>
          <p:nvPr/>
        </p:nvCxnSpPr>
        <p:spPr>
          <a:xfrm>
            <a:off x="4345715" y="3553692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DC19FA9-5B24-5C43-2295-A387A52375CC}"/>
              </a:ext>
            </a:extLst>
          </p:cNvPr>
          <p:cNvCxnSpPr/>
          <p:nvPr/>
        </p:nvCxnSpPr>
        <p:spPr>
          <a:xfrm>
            <a:off x="4368809" y="4472704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3AF550C-6A35-A436-8B90-09F7C79BC027}"/>
              </a:ext>
            </a:extLst>
          </p:cNvPr>
          <p:cNvCxnSpPr/>
          <p:nvPr/>
        </p:nvCxnSpPr>
        <p:spPr>
          <a:xfrm>
            <a:off x="4373433" y="4615868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8865EC8-8658-6070-4D11-CAB56CC9170D}"/>
              </a:ext>
            </a:extLst>
          </p:cNvPr>
          <p:cNvCxnSpPr/>
          <p:nvPr/>
        </p:nvCxnSpPr>
        <p:spPr>
          <a:xfrm>
            <a:off x="4387293" y="5544119"/>
            <a:ext cx="2401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147CDCC-0B5C-D73B-45E6-4C7FBBA05368}"/>
              </a:ext>
            </a:extLst>
          </p:cNvPr>
          <p:cNvCxnSpPr>
            <a:cxnSpLocks/>
          </p:cNvCxnSpPr>
          <p:nvPr/>
        </p:nvCxnSpPr>
        <p:spPr>
          <a:xfrm flipV="1">
            <a:off x="4918384" y="25242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3602433-9C7B-95BB-98CE-C3DF21C8269F}"/>
              </a:ext>
            </a:extLst>
          </p:cNvPr>
          <p:cNvCxnSpPr>
            <a:cxnSpLocks/>
          </p:cNvCxnSpPr>
          <p:nvPr/>
        </p:nvCxnSpPr>
        <p:spPr>
          <a:xfrm flipV="1">
            <a:off x="5305768" y="25242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80E4AAB-23CD-E614-ABF2-93E94525F388}"/>
              </a:ext>
            </a:extLst>
          </p:cNvPr>
          <p:cNvCxnSpPr>
            <a:cxnSpLocks/>
          </p:cNvCxnSpPr>
          <p:nvPr/>
        </p:nvCxnSpPr>
        <p:spPr>
          <a:xfrm flipV="1">
            <a:off x="5754796" y="25242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B981F75-8B4B-9832-13E0-04170F43A19A}"/>
              </a:ext>
            </a:extLst>
          </p:cNvPr>
          <p:cNvCxnSpPr>
            <a:cxnSpLocks/>
          </p:cNvCxnSpPr>
          <p:nvPr/>
        </p:nvCxnSpPr>
        <p:spPr>
          <a:xfrm flipV="1">
            <a:off x="6142180" y="25242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0432E4F-E578-8D16-F7A2-FA1603DA06B1}"/>
              </a:ext>
            </a:extLst>
          </p:cNvPr>
          <p:cNvCxnSpPr>
            <a:cxnSpLocks/>
          </p:cNvCxnSpPr>
          <p:nvPr/>
        </p:nvCxnSpPr>
        <p:spPr>
          <a:xfrm flipV="1">
            <a:off x="4469357" y="2498629"/>
            <a:ext cx="399277" cy="873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BFFAEAD-1D7F-7853-7D95-D0DC19EC915B}"/>
              </a:ext>
            </a:extLst>
          </p:cNvPr>
          <p:cNvCxnSpPr>
            <a:cxnSpLocks/>
          </p:cNvCxnSpPr>
          <p:nvPr/>
        </p:nvCxnSpPr>
        <p:spPr>
          <a:xfrm flipH="1" flipV="1">
            <a:off x="6157745" y="2496122"/>
            <a:ext cx="427783" cy="84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809352D-89FF-BEB1-62E5-BC762D8BADDC}"/>
              </a:ext>
            </a:extLst>
          </p:cNvPr>
          <p:cNvCxnSpPr>
            <a:cxnSpLocks/>
          </p:cNvCxnSpPr>
          <p:nvPr/>
        </p:nvCxnSpPr>
        <p:spPr>
          <a:xfrm flipV="1">
            <a:off x="6654798" y="2505358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930E88B-D102-34A4-8092-5923FF5744D3}"/>
              </a:ext>
            </a:extLst>
          </p:cNvPr>
          <p:cNvCxnSpPr>
            <a:cxnSpLocks/>
          </p:cNvCxnSpPr>
          <p:nvPr/>
        </p:nvCxnSpPr>
        <p:spPr>
          <a:xfrm flipV="1">
            <a:off x="4432410" y="249649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CF7C74D2-4852-46E9-C24C-B009CCC00A5A}"/>
              </a:ext>
            </a:extLst>
          </p:cNvPr>
          <p:cNvCxnSpPr>
            <a:cxnSpLocks/>
          </p:cNvCxnSpPr>
          <p:nvPr/>
        </p:nvCxnSpPr>
        <p:spPr>
          <a:xfrm flipV="1">
            <a:off x="4955328" y="36055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5FEA760-EF28-4519-E1FB-1549B6250E54}"/>
              </a:ext>
            </a:extLst>
          </p:cNvPr>
          <p:cNvCxnSpPr>
            <a:cxnSpLocks/>
          </p:cNvCxnSpPr>
          <p:nvPr/>
        </p:nvCxnSpPr>
        <p:spPr>
          <a:xfrm flipV="1">
            <a:off x="5342712" y="36055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8B63B5B9-CB7B-54A0-8C77-AD7E50718AB4}"/>
              </a:ext>
            </a:extLst>
          </p:cNvPr>
          <p:cNvCxnSpPr>
            <a:cxnSpLocks/>
          </p:cNvCxnSpPr>
          <p:nvPr/>
        </p:nvCxnSpPr>
        <p:spPr>
          <a:xfrm flipV="1">
            <a:off x="5791740" y="36055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9078A47E-BB88-5FE6-210B-3E3828C6349D}"/>
              </a:ext>
            </a:extLst>
          </p:cNvPr>
          <p:cNvCxnSpPr>
            <a:cxnSpLocks/>
          </p:cNvCxnSpPr>
          <p:nvPr/>
        </p:nvCxnSpPr>
        <p:spPr>
          <a:xfrm flipV="1">
            <a:off x="6179124" y="3605507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50AE0AD-0AEC-7BEE-105B-F5C8191683F0}"/>
              </a:ext>
            </a:extLst>
          </p:cNvPr>
          <p:cNvCxnSpPr>
            <a:cxnSpLocks/>
          </p:cNvCxnSpPr>
          <p:nvPr/>
        </p:nvCxnSpPr>
        <p:spPr>
          <a:xfrm flipV="1">
            <a:off x="4506301" y="3579929"/>
            <a:ext cx="399277" cy="873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6D88442E-132D-019B-025A-223D47A38E62}"/>
              </a:ext>
            </a:extLst>
          </p:cNvPr>
          <p:cNvCxnSpPr>
            <a:cxnSpLocks/>
          </p:cNvCxnSpPr>
          <p:nvPr/>
        </p:nvCxnSpPr>
        <p:spPr>
          <a:xfrm flipH="1" flipV="1">
            <a:off x="6194689" y="3577422"/>
            <a:ext cx="427783" cy="84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D1F5036-2216-94E9-3353-F1F890F609C7}"/>
              </a:ext>
            </a:extLst>
          </p:cNvPr>
          <p:cNvCxnSpPr>
            <a:cxnSpLocks/>
          </p:cNvCxnSpPr>
          <p:nvPr/>
        </p:nvCxnSpPr>
        <p:spPr>
          <a:xfrm flipV="1">
            <a:off x="6691742" y="3586658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F24D6FF-27A6-E134-7057-FA9D0DB0F642}"/>
              </a:ext>
            </a:extLst>
          </p:cNvPr>
          <p:cNvCxnSpPr>
            <a:cxnSpLocks/>
          </p:cNvCxnSpPr>
          <p:nvPr/>
        </p:nvCxnSpPr>
        <p:spPr>
          <a:xfrm flipV="1">
            <a:off x="4469354" y="357779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BC605FEA-6863-1B75-C0F7-78505AB4C491}"/>
              </a:ext>
            </a:extLst>
          </p:cNvPr>
          <p:cNvCxnSpPr>
            <a:cxnSpLocks/>
          </p:cNvCxnSpPr>
          <p:nvPr/>
        </p:nvCxnSpPr>
        <p:spPr>
          <a:xfrm flipV="1">
            <a:off x="4941480" y="465382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E71A679E-F966-A0FB-B47B-7F77603E0DC9}"/>
              </a:ext>
            </a:extLst>
          </p:cNvPr>
          <p:cNvCxnSpPr>
            <a:cxnSpLocks/>
          </p:cNvCxnSpPr>
          <p:nvPr/>
        </p:nvCxnSpPr>
        <p:spPr>
          <a:xfrm flipV="1">
            <a:off x="5328864" y="465382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AC423CDE-1301-879B-115D-EFBD2CA3931A}"/>
              </a:ext>
            </a:extLst>
          </p:cNvPr>
          <p:cNvCxnSpPr>
            <a:cxnSpLocks/>
          </p:cNvCxnSpPr>
          <p:nvPr/>
        </p:nvCxnSpPr>
        <p:spPr>
          <a:xfrm flipV="1">
            <a:off x="5777892" y="465382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BFA3140-17DF-82D8-C0E2-2A2455419E2C}"/>
              </a:ext>
            </a:extLst>
          </p:cNvPr>
          <p:cNvCxnSpPr>
            <a:cxnSpLocks/>
          </p:cNvCxnSpPr>
          <p:nvPr/>
        </p:nvCxnSpPr>
        <p:spPr>
          <a:xfrm flipV="1">
            <a:off x="6165276" y="4653829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24A8EB0-B05F-66D6-EF43-66038AD182CE}"/>
              </a:ext>
            </a:extLst>
          </p:cNvPr>
          <p:cNvCxnSpPr>
            <a:cxnSpLocks/>
          </p:cNvCxnSpPr>
          <p:nvPr/>
        </p:nvCxnSpPr>
        <p:spPr>
          <a:xfrm flipV="1">
            <a:off x="4492453" y="4628251"/>
            <a:ext cx="399277" cy="873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EE29A99-DFA3-881C-83AD-40B14C92C4DC}"/>
              </a:ext>
            </a:extLst>
          </p:cNvPr>
          <p:cNvCxnSpPr>
            <a:cxnSpLocks/>
          </p:cNvCxnSpPr>
          <p:nvPr/>
        </p:nvCxnSpPr>
        <p:spPr>
          <a:xfrm flipH="1" flipV="1">
            <a:off x="6180841" y="4625744"/>
            <a:ext cx="427783" cy="84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80468B2-A4B3-8B1C-23F0-4CC6D944513A}"/>
              </a:ext>
            </a:extLst>
          </p:cNvPr>
          <p:cNvCxnSpPr>
            <a:cxnSpLocks/>
          </p:cNvCxnSpPr>
          <p:nvPr/>
        </p:nvCxnSpPr>
        <p:spPr>
          <a:xfrm flipV="1">
            <a:off x="6677894" y="4634980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8C3B9157-B3C3-1DC2-0D34-5570B47F83F3}"/>
              </a:ext>
            </a:extLst>
          </p:cNvPr>
          <p:cNvCxnSpPr>
            <a:cxnSpLocks/>
          </p:cNvCxnSpPr>
          <p:nvPr/>
        </p:nvCxnSpPr>
        <p:spPr>
          <a:xfrm flipV="1">
            <a:off x="4455506" y="4626121"/>
            <a:ext cx="0" cy="847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courbée vers la droite 17"/>
          <p:cNvSpPr/>
          <p:nvPr/>
        </p:nvSpPr>
        <p:spPr>
          <a:xfrm>
            <a:off x="2770339" y="2661832"/>
            <a:ext cx="228846" cy="997135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91803" y="3523914"/>
            <a:ext cx="87751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Jusque milieu XVII</a:t>
            </a:r>
            <a:r>
              <a:rPr lang="fr-FR" sz="1400" baseline="30000" dirty="0"/>
              <a:t>ème</a:t>
            </a:r>
            <a:r>
              <a:rPr lang="fr-FR" sz="1400" dirty="0"/>
              <a:t> : </a:t>
            </a:r>
            <a:r>
              <a:rPr lang="fr-FR" sz="1200" dirty="0"/>
              <a:t>Porteuse de forte section, entraxe environ 4,00 m et solives directement appuyées dessus</a:t>
            </a:r>
            <a:r>
              <a:rPr lang="fr-FR" sz="1200" baseline="30000" dirty="0"/>
              <a:t> </a:t>
            </a:r>
            <a:r>
              <a:rPr lang="fr-FR" sz="1200" dirty="0"/>
              <a:t> (dit « à la française »)</a:t>
            </a:r>
          </a:p>
          <a:p>
            <a:endParaRPr lang="fr-FR" sz="1400" dirty="0"/>
          </a:p>
          <a:p>
            <a:r>
              <a:rPr lang="fr-FR" sz="1400" dirty="0"/>
              <a:t>A partir du milieu du XVII</a:t>
            </a:r>
            <a:r>
              <a:rPr lang="fr-FR" sz="1400" baseline="30000" dirty="0"/>
              <a:t>ème  </a:t>
            </a:r>
            <a:r>
              <a:rPr lang="fr-FR" sz="1400" dirty="0"/>
              <a:t>et jusque fin du XIX</a:t>
            </a:r>
            <a:r>
              <a:rPr lang="fr-FR" sz="1400" baseline="30000" dirty="0"/>
              <a:t>ème</a:t>
            </a:r>
            <a:r>
              <a:rPr lang="fr-FR" sz="1400" dirty="0"/>
              <a:t>  </a:t>
            </a:r>
            <a:r>
              <a:rPr lang="fr-FR" sz="1200" dirty="0"/>
              <a:t>:  variante avec poutre + porte solive trapézoïdal avec entaille</a:t>
            </a:r>
          </a:p>
          <a:p>
            <a:endParaRPr lang="fr-FR" sz="1400" dirty="0"/>
          </a:p>
          <a:p>
            <a:r>
              <a:rPr lang="fr-FR" sz="1400" dirty="0"/>
              <a:t>A partir du XVIII</a:t>
            </a:r>
            <a:r>
              <a:rPr lang="fr-FR" sz="1400" baseline="30000" dirty="0"/>
              <a:t>ème  </a:t>
            </a:r>
            <a:r>
              <a:rPr lang="fr-FR" sz="1400" dirty="0"/>
              <a:t>et jusque fin du XIX</a:t>
            </a:r>
            <a:r>
              <a:rPr lang="fr-FR" sz="1400" baseline="30000" dirty="0"/>
              <a:t>ème</a:t>
            </a:r>
            <a:r>
              <a:rPr lang="fr-FR" sz="1400" dirty="0"/>
              <a:t>  </a:t>
            </a:r>
            <a:r>
              <a:rPr lang="fr-FR" sz="1200" dirty="0"/>
              <a:t>:  Plancher à solive d’enchevêtrure (le plus fréquemment rencontré)</a:t>
            </a:r>
          </a:p>
          <a:p>
            <a:endParaRPr lang="fr-FR" sz="1200" dirty="0"/>
          </a:p>
          <a:p>
            <a:r>
              <a:rPr lang="fr-FR" sz="1200" dirty="0"/>
              <a:t>	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77721" y="1609969"/>
            <a:ext cx="6132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Deux typologies de plancher bois :</a:t>
            </a:r>
          </a:p>
          <a:p>
            <a:endParaRPr lang="fr-FR" sz="1400" dirty="0"/>
          </a:p>
          <a:p>
            <a:r>
              <a:rPr lang="fr-FR" sz="1400" dirty="0"/>
              <a:t>	- </a:t>
            </a:r>
            <a:r>
              <a:rPr lang="fr-FR" sz="1200" dirty="0"/>
              <a:t>A travée simple (solives portant de mur à mur) : faible portée et pas de trémie</a:t>
            </a:r>
          </a:p>
          <a:p>
            <a:endParaRPr lang="fr-FR" sz="1200" dirty="0"/>
          </a:p>
          <a:p>
            <a:r>
              <a:rPr lang="fr-FR" sz="1200" dirty="0"/>
              <a:t>	- A travées multiples (Porteuses + Chevêtres + solives) : le plus courant</a:t>
            </a:r>
          </a:p>
          <a:p>
            <a:endParaRPr lang="fr-FR" sz="1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DD44B6-22D0-E4A9-84EA-3A8140221EB2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0E1B2807-771F-E4BD-61BC-F0A23805F099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19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77721" y="1609969"/>
            <a:ext cx="5603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 </a:t>
            </a:r>
            <a:r>
              <a:rPr lang="fr-FR" sz="1200" dirty="0"/>
              <a:t>A travée simple (solives portant de mur à mur) : faible portée et pas de trémie</a:t>
            </a:r>
          </a:p>
          <a:p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851" y="2238115"/>
            <a:ext cx="5297680" cy="318127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4DBAA47-F735-C586-12A7-78FD1B6AFF90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5" name="Titre 8">
            <a:extLst>
              <a:ext uri="{FF2B5EF4-FFF2-40B4-BE49-F238E27FC236}">
                <a16:creationId xmlns:a16="http://schemas.microsoft.com/office/drawing/2014/main" id="{3F493C36-32B7-359B-054B-864E0C6AD433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97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185" y="5578876"/>
            <a:ext cx="1049362" cy="77784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4C7E-F484-4FE7-B906-73CB576B4449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5555090"/>
            <a:ext cx="2266950" cy="8286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985108" y="1492738"/>
            <a:ext cx="23446" cy="40623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04406" y="2054771"/>
            <a:ext cx="37868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 la française (</a:t>
            </a:r>
            <a:r>
              <a:rPr lang="fr-FR" sz="1200" dirty="0"/>
              <a:t>milieu du XVII</a:t>
            </a:r>
            <a:r>
              <a:rPr lang="fr-FR" sz="1200" baseline="30000" dirty="0"/>
              <a:t>ème  </a:t>
            </a:r>
            <a:r>
              <a:rPr lang="fr-FR" sz="1200" dirty="0"/>
              <a:t>et jusque fin du XIX</a:t>
            </a:r>
            <a:r>
              <a:rPr lang="fr-FR" sz="1200" baseline="30000" dirty="0"/>
              <a:t>ème</a:t>
            </a:r>
            <a:r>
              <a:rPr lang="fr-FR" sz="1200" dirty="0"/>
              <a:t>)	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1405" y="1492738"/>
            <a:ext cx="5603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A travées multiples (Solives + Porteuses) : le plus courant</a:t>
            </a: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3" y="1911261"/>
            <a:ext cx="3499783" cy="1611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1" y="3847695"/>
            <a:ext cx="3976968" cy="188439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12942" y="4466726"/>
            <a:ext cx="2644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Variante avec poutre + porte solive trapézoïdal avec entaille : entraxe resserré et gain de retombée de poutre</a:t>
            </a:r>
          </a:p>
          <a:p>
            <a:r>
              <a:rPr lang="fr-FR" sz="1200" dirty="0"/>
              <a:t>	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01" y="3925421"/>
            <a:ext cx="2418552" cy="18066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FD9D52-D777-F96E-8509-A066070F5181}"/>
              </a:ext>
            </a:extLst>
          </p:cNvPr>
          <p:cNvSpPr txBox="1">
            <a:spLocks/>
          </p:cNvSpPr>
          <p:nvPr/>
        </p:nvSpPr>
        <p:spPr>
          <a:xfrm>
            <a:off x="157013" y="1492738"/>
            <a:ext cx="1903169" cy="4103060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Historique des modes constructifs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verticales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Parois horizontales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Origine – contexte des désordres</a:t>
            </a: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Vérification du bon dimensionnement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Principes historiques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Référentiels &amp; Vérifs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instabilités</a:t>
            </a:r>
          </a:p>
          <a:p>
            <a:pPr algn="l"/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- Cas des déformations</a:t>
            </a: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solutions pour pré-dimensionner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contraintes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Les déformatons</a:t>
            </a:r>
          </a:p>
          <a:p>
            <a:pPr marL="171450" indent="-171450" algn="l">
              <a:buFontTx/>
              <a:buChar char="-"/>
            </a:pPr>
            <a:r>
              <a:rPr lang="fr-FR" sz="1200" dirty="0">
                <a:solidFill>
                  <a:schemeClr val="bg2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Observations habituelles</a:t>
            </a:r>
          </a:p>
          <a:p>
            <a:pPr marL="171450" indent="-171450" algn="l">
              <a:buFontTx/>
              <a:buChar char="-"/>
            </a:pPr>
            <a:endParaRPr lang="fr-FR" sz="1200" dirty="0">
              <a:solidFill>
                <a:schemeClr val="bg1">
                  <a:lumMod val="6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endParaRPr lang="fr-FR" sz="1200" dirty="0">
              <a:solidFill>
                <a:schemeClr val="accent6">
                  <a:lumMod val="75000"/>
                </a:schemeClr>
              </a:solidFill>
              <a:latin typeface="+mn-lt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l"/>
            <a:r>
              <a:rPr lang="fr-FR" sz="1200" dirty="0">
                <a:latin typeface="+mn-lt"/>
                <a:ea typeface="Arial Unicode MS" panose="020B0604020202020204" pitchFamily="34" charset="-128"/>
                <a:cs typeface="Browallia New" panose="020B0604020202020204" pitchFamily="34" charset="-34"/>
              </a:rPr>
              <a:t>	</a:t>
            </a:r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47DB776D-1D2B-CFF7-BD02-019FC5036853}"/>
              </a:ext>
            </a:extLst>
          </p:cNvPr>
          <p:cNvSpPr txBox="1">
            <a:spLocks/>
          </p:cNvSpPr>
          <p:nvPr/>
        </p:nvSpPr>
        <p:spPr>
          <a:xfrm>
            <a:off x="1791013" y="136525"/>
            <a:ext cx="7299298" cy="862213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/>
              <a:t>Appréhender le comportement mécanique </a:t>
            </a:r>
          </a:p>
          <a:p>
            <a:r>
              <a:rPr lang="fr-FR" sz="1800" b="1" dirty="0"/>
              <a:t>des structures bois dans le bâti ancien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719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11326</TotalTime>
  <Words>3063</Words>
  <Application>Microsoft Office PowerPoint</Application>
  <PresentationFormat>Grand écran</PresentationFormat>
  <Paragraphs>767</Paragraphs>
  <Slides>24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MV Boli</vt:lpstr>
      <vt:lpstr>Times New Roman</vt:lpstr>
      <vt:lpstr>Thème Office</vt:lpstr>
      <vt:lpstr>Appréhender le comportement mécanique des  Structures bois dans le bâti ancien</vt:lpstr>
      <vt:lpstr>ERIBOIS EN QUELQUES MOTS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PHATOLOGIES &amp; SOLUTIONS REPARATOIRES  Structures bois dans le bâti ancien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Jeremy Delefosse</dc:creator>
  <cp:lastModifiedBy>Jean-François BEAULIEU</cp:lastModifiedBy>
  <cp:revision>301</cp:revision>
  <cp:lastPrinted>2023-09-11T12:57:50Z</cp:lastPrinted>
  <dcterms:created xsi:type="dcterms:W3CDTF">2016-09-13T06:04:07Z</dcterms:created>
  <dcterms:modified xsi:type="dcterms:W3CDTF">2023-09-20T15:21:09Z</dcterms:modified>
</cp:coreProperties>
</file>