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handoutMasterIdLst>
    <p:handoutMasterId r:id="rId104"/>
  </p:handoutMasterIdLst>
  <p:sldIdLst>
    <p:sldId id="290" r:id="rId2"/>
    <p:sldId id="799" r:id="rId3"/>
    <p:sldId id="346" r:id="rId4"/>
    <p:sldId id="412" r:id="rId5"/>
    <p:sldId id="282" r:id="rId6"/>
    <p:sldId id="800" r:id="rId7"/>
    <p:sldId id="663" r:id="rId8"/>
    <p:sldId id="801" r:id="rId9"/>
    <p:sldId id="802" r:id="rId10"/>
    <p:sldId id="664" r:id="rId11"/>
    <p:sldId id="665" r:id="rId12"/>
    <p:sldId id="675" r:id="rId13"/>
    <p:sldId id="676" r:id="rId14"/>
    <p:sldId id="679" r:id="rId15"/>
    <p:sldId id="816" r:id="rId16"/>
    <p:sldId id="823" r:id="rId17"/>
    <p:sldId id="677" r:id="rId18"/>
    <p:sldId id="824" r:id="rId19"/>
    <p:sldId id="783" r:id="rId20"/>
    <p:sldId id="892" r:id="rId21"/>
    <p:sldId id="909" r:id="rId22"/>
    <p:sldId id="905" r:id="rId23"/>
    <p:sldId id="906" r:id="rId24"/>
    <p:sldId id="908" r:id="rId25"/>
    <p:sldId id="907" r:id="rId26"/>
    <p:sldId id="772" r:id="rId27"/>
    <p:sldId id="902" r:id="rId28"/>
    <p:sldId id="903" r:id="rId29"/>
    <p:sldId id="901" r:id="rId30"/>
    <p:sldId id="482" r:id="rId31"/>
    <p:sldId id="467" r:id="rId32"/>
    <p:sldId id="501" r:id="rId33"/>
    <p:sldId id="502" r:id="rId34"/>
    <p:sldId id="503" r:id="rId35"/>
    <p:sldId id="504" r:id="rId36"/>
    <p:sldId id="505" r:id="rId37"/>
    <p:sldId id="459" r:id="rId38"/>
    <p:sldId id="499" r:id="rId39"/>
    <p:sldId id="500" r:id="rId40"/>
    <p:sldId id="460" r:id="rId41"/>
    <p:sldId id="462" r:id="rId42"/>
    <p:sldId id="485" r:id="rId43"/>
    <p:sldId id="486" r:id="rId44"/>
    <p:sldId id="487" r:id="rId45"/>
    <p:sldId id="488" r:id="rId46"/>
    <p:sldId id="489" r:id="rId47"/>
    <p:sldId id="490" r:id="rId48"/>
    <p:sldId id="491" r:id="rId49"/>
    <p:sldId id="492" r:id="rId50"/>
    <p:sldId id="493" r:id="rId51"/>
    <p:sldId id="494" r:id="rId52"/>
    <p:sldId id="495" r:id="rId53"/>
    <p:sldId id="496" r:id="rId54"/>
    <p:sldId id="461" r:id="rId55"/>
    <p:sldId id="497" r:id="rId56"/>
    <p:sldId id="498" r:id="rId57"/>
    <p:sldId id="904" r:id="rId58"/>
    <p:sldId id="831" r:id="rId59"/>
    <p:sldId id="416" r:id="rId60"/>
    <p:sldId id="842" r:id="rId61"/>
    <p:sldId id="843" r:id="rId62"/>
    <p:sldId id="844" r:id="rId63"/>
    <p:sldId id="846" r:id="rId64"/>
    <p:sldId id="847" r:id="rId65"/>
    <p:sldId id="848" r:id="rId66"/>
    <p:sldId id="849" r:id="rId67"/>
    <p:sldId id="850" r:id="rId68"/>
    <p:sldId id="860" r:id="rId69"/>
    <p:sldId id="832" r:id="rId70"/>
    <p:sldId id="833" r:id="rId71"/>
    <p:sldId id="834" r:id="rId72"/>
    <p:sldId id="835" r:id="rId73"/>
    <p:sldId id="836" r:id="rId74"/>
    <p:sldId id="837" r:id="rId75"/>
    <p:sldId id="838" r:id="rId76"/>
    <p:sldId id="910" r:id="rId77"/>
    <p:sldId id="1138" r:id="rId78"/>
    <p:sldId id="360" r:id="rId79"/>
    <p:sldId id="1141" r:id="rId80"/>
    <p:sldId id="1142" r:id="rId81"/>
    <p:sldId id="1143" r:id="rId82"/>
    <p:sldId id="1144" r:id="rId83"/>
    <p:sldId id="383" r:id="rId84"/>
    <p:sldId id="409" r:id="rId85"/>
    <p:sldId id="782" r:id="rId86"/>
    <p:sldId id="472" r:id="rId87"/>
    <p:sldId id="370" r:id="rId88"/>
    <p:sldId id="1145" r:id="rId89"/>
    <p:sldId id="1146" r:id="rId90"/>
    <p:sldId id="283" r:id="rId91"/>
    <p:sldId id="284" r:id="rId92"/>
    <p:sldId id="354" r:id="rId93"/>
    <p:sldId id="356" r:id="rId94"/>
    <p:sldId id="358" r:id="rId95"/>
    <p:sldId id="361" r:id="rId96"/>
    <p:sldId id="1139" r:id="rId97"/>
    <p:sldId id="271" r:id="rId98"/>
    <p:sldId id="1147" r:id="rId99"/>
    <p:sldId id="301" r:id="rId100"/>
    <p:sldId id="397" r:id="rId101"/>
    <p:sldId id="780" r:id="rId10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F0F0"/>
    <a:srgbClr val="0082DE"/>
    <a:srgbClr val="FF9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181" autoAdjust="0"/>
    <p:restoredTop sz="94660"/>
  </p:normalViewPr>
  <p:slideViewPr>
    <p:cSldViewPr snapToGrid="0">
      <p:cViewPr varScale="1">
        <p:scale>
          <a:sx n="76" d="100"/>
          <a:sy n="76" d="100"/>
        </p:scale>
        <p:origin x="224" y="984"/>
      </p:cViewPr>
      <p:guideLst/>
    </p:cSldViewPr>
  </p:slideViewPr>
  <p:notesTextViewPr>
    <p:cViewPr>
      <p:scale>
        <a:sx n="1" d="1"/>
        <a:sy n="1" d="1"/>
      </p:scale>
      <p:origin x="0" y="0"/>
    </p:cViewPr>
  </p:notesTextViewPr>
  <p:notesViewPr>
    <p:cSldViewPr snapToGrid="0">
      <p:cViewPr varScale="1">
        <p:scale>
          <a:sx n="86" d="100"/>
          <a:sy n="86" d="100"/>
        </p:scale>
        <p:origin x="3928" y="2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Feuille_de_calcul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58361774744"/>
          <c:y val="6.3636363636363602E-2"/>
          <c:w val="0.80716723549488101"/>
          <c:h val="0.75454545454545496"/>
        </c:manualLayout>
      </c:layout>
      <c:scatterChart>
        <c:scatterStyle val="smoothMarker"/>
        <c:varyColors val="0"/>
        <c:ser>
          <c:idx val="0"/>
          <c:order val="0"/>
          <c:tx>
            <c:v>mobilité mesurée</c:v>
          </c:tx>
          <c:spPr>
            <a:ln w="38062">
              <a:solidFill>
                <a:srgbClr val="000000"/>
              </a:solidFill>
              <a:prstDash val="solid"/>
            </a:ln>
          </c:spPr>
          <c:marker>
            <c:symbol val="none"/>
          </c:marker>
          <c:xVal>
            <c:numRef>
              <c:f>colonne1!$B$4:$B$105</c:f>
              <c:numCache>
                <c:formatCode>General</c:formatCode>
                <c:ptCount val="102"/>
                <c:pt idx="0">
                  <c:v>0</c:v>
                </c:pt>
                <c:pt idx="1">
                  <c:v>19.531199999999991</c:v>
                </c:pt>
                <c:pt idx="2">
                  <c:v>39.0625</c:v>
                </c:pt>
                <c:pt idx="3">
                  <c:v>58.593800000000002</c:v>
                </c:pt>
                <c:pt idx="4">
                  <c:v>78.124999999999986</c:v>
                </c:pt>
                <c:pt idx="5">
                  <c:v>97.656199999999998</c:v>
                </c:pt>
                <c:pt idx="6">
                  <c:v>117.1875</c:v>
                </c:pt>
                <c:pt idx="7">
                  <c:v>136.71879999999999</c:v>
                </c:pt>
                <c:pt idx="8">
                  <c:v>156.25</c:v>
                </c:pt>
                <c:pt idx="9">
                  <c:v>175.78120000000001</c:v>
                </c:pt>
                <c:pt idx="10">
                  <c:v>195.3125</c:v>
                </c:pt>
                <c:pt idx="11">
                  <c:v>214.84379999999999</c:v>
                </c:pt>
                <c:pt idx="12">
                  <c:v>234.375</c:v>
                </c:pt>
                <c:pt idx="13">
                  <c:v>253.90620000000001</c:v>
                </c:pt>
                <c:pt idx="14">
                  <c:v>273.43749999999892</c:v>
                </c:pt>
                <c:pt idx="15">
                  <c:v>292.96879999999891</c:v>
                </c:pt>
                <c:pt idx="16">
                  <c:v>312.5</c:v>
                </c:pt>
                <c:pt idx="17">
                  <c:v>332.03120000000001</c:v>
                </c:pt>
                <c:pt idx="18">
                  <c:v>351.5625</c:v>
                </c:pt>
                <c:pt idx="19">
                  <c:v>371.09379999999891</c:v>
                </c:pt>
                <c:pt idx="20">
                  <c:v>390.625</c:v>
                </c:pt>
                <c:pt idx="21">
                  <c:v>410.15620000000001</c:v>
                </c:pt>
                <c:pt idx="22">
                  <c:v>429.6875</c:v>
                </c:pt>
                <c:pt idx="23">
                  <c:v>449.21879999999891</c:v>
                </c:pt>
                <c:pt idx="24">
                  <c:v>468.75</c:v>
                </c:pt>
                <c:pt idx="25">
                  <c:v>488.28120000000001</c:v>
                </c:pt>
                <c:pt idx="26">
                  <c:v>507.8125</c:v>
                </c:pt>
                <c:pt idx="27">
                  <c:v>527.34379999999999</c:v>
                </c:pt>
                <c:pt idx="28">
                  <c:v>546.875</c:v>
                </c:pt>
                <c:pt idx="29">
                  <c:v>566.40619999999831</c:v>
                </c:pt>
                <c:pt idx="30">
                  <c:v>585.93749999999807</c:v>
                </c:pt>
                <c:pt idx="31">
                  <c:v>605.46879999999999</c:v>
                </c:pt>
                <c:pt idx="32">
                  <c:v>625</c:v>
                </c:pt>
                <c:pt idx="33">
                  <c:v>644.53119999999831</c:v>
                </c:pt>
                <c:pt idx="34">
                  <c:v>664.06249999999807</c:v>
                </c:pt>
                <c:pt idx="35">
                  <c:v>683.59379999999999</c:v>
                </c:pt>
                <c:pt idx="36">
                  <c:v>703.125</c:v>
                </c:pt>
                <c:pt idx="37">
                  <c:v>722.65619999999831</c:v>
                </c:pt>
                <c:pt idx="38">
                  <c:v>742.1875</c:v>
                </c:pt>
                <c:pt idx="39">
                  <c:v>761.71879999999999</c:v>
                </c:pt>
                <c:pt idx="40">
                  <c:v>781.25</c:v>
                </c:pt>
                <c:pt idx="41">
                  <c:v>800.78120000000001</c:v>
                </c:pt>
                <c:pt idx="42">
                  <c:v>820.31249999999807</c:v>
                </c:pt>
                <c:pt idx="43">
                  <c:v>839.84379999999999</c:v>
                </c:pt>
                <c:pt idx="44">
                  <c:v>859.375</c:v>
                </c:pt>
                <c:pt idx="45">
                  <c:v>878.90619999999831</c:v>
                </c:pt>
                <c:pt idx="46">
                  <c:v>898.43749999999807</c:v>
                </c:pt>
                <c:pt idx="47">
                  <c:v>917.96879999999999</c:v>
                </c:pt>
                <c:pt idx="48">
                  <c:v>937.5</c:v>
                </c:pt>
                <c:pt idx="49">
                  <c:v>957.03119999999831</c:v>
                </c:pt>
                <c:pt idx="50">
                  <c:v>976.56249999999807</c:v>
                </c:pt>
                <c:pt idx="51">
                  <c:v>996.09379999999999</c:v>
                </c:pt>
                <c:pt idx="52">
                  <c:v>1015.625</c:v>
                </c:pt>
                <c:pt idx="53">
                  <c:v>1035.1561999999999</c:v>
                </c:pt>
                <c:pt idx="54">
                  <c:v>1054.6875</c:v>
                </c:pt>
                <c:pt idx="55">
                  <c:v>1074.2188000000001</c:v>
                </c:pt>
                <c:pt idx="56">
                  <c:v>1093.75</c:v>
                </c:pt>
                <c:pt idx="57">
                  <c:v>1113.2811999999999</c:v>
                </c:pt>
                <c:pt idx="58">
                  <c:v>1132.8125</c:v>
                </c:pt>
                <c:pt idx="59">
                  <c:v>1152.3438000000001</c:v>
                </c:pt>
                <c:pt idx="60">
                  <c:v>1171.875</c:v>
                </c:pt>
                <c:pt idx="61">
                  <c:v>1191.4061999999999</c:v>
                </c:pt>
                <c:pt idx="62">
                  <c:v>1210.9375</c:v>
                </c:pt>
                <c:pt idx="63">
                  <c:v>1230.4688000000001</c:v>
                </c:pt>
                <c:pt idx="64">
                  <c:v>1250</c:v>
                </c:pt>
                <c:pt idx="65">
                  <c:v>1269.5311999999999</c:v>
                </c:pt>
                <c:pt idx="66">
                  <c:v>1289.0625</c:v>
                </c:pt>
                <c:pt idx="67">
                  <c:v>1308.5938000000001</c:v>
                </c:pt>
                <c:pt idx="68">
                  <c:v>1328.125</c:v>
                </c:pt>
                <c:pt idx="69">
                  <c:v>1347.6561999999999</c:v>
                </c:pt>
                <c:pt idx="70">
                  <c:v>1367.1875</c:v>
                </c:pt>
                <c:pt idx="71">
                  <c:v>1386.7188000000001</c:v>
                </c:pt>
                <c:pt idx="72">
                  <c:v>1406.25</c:v>
                </c:pt>
                <c:pt idx="73">
                  <c:v>1425.7811999999999</c:v>
                </c:pt>
                <c:pt idx="74">
                  <c:v>1445.3125</c:v>
                </c:pt>
                <c:pt idx="75">
                  <c:v>1464.8438000000001</c:v>
                </c:pt>
                <c:pt idx="76">
                  <c:v>1484.375</c:v>
                </c:pt>
                <c:pt idx="77">
                  <c:v>1503.9061999999999</c:v>
                </c:pt>
                <c:pt idx="78">
                  <c:v>1523.4375</c:v>
                </c:pt>
                <c:pt idx="79">
                  <c:v>1542.9688000000001</c:v>
                </c:pt>
                <c:pt idx="80">
                  <c:v>1562.5</c:v>
                </c:pt>
                <c:pt idx="81">
                  <c:v>1582.0311999999999</c:v>
                </c:pt>
                <c:pt idx="82">
                  <c:v>1601.5625</c:v>
                </c:pt>
                <c:pt idx="83">
                  <c:v>1621.0938000000001</c:v>
                </c:pt>
                <c:pt idx="84">
                  <c:v>1640.625</c:v>
                </c:pt>
                <c:pt idx="85">
                  <c:v>1660.1561999999999</c:v>
                </c:pt>
                <c:pt idx="86">
                  <c:v>1679.6875</c:v>
                </c:pt>
                <c:pt idx="87">
                  <c:v>1699.2188000000001</c:v>
                </c:pt>
                <c:pt idx="88">
                  <c:v>1718.75</c:v>
                </c:pt>
                <c:pt idx="89">
                  <c:v>1738.2811999999999</c:v>
                </c:pt>
                <c:pt idx="90">
                  <c:v>1757.8125</c:v>
                </c:pt>
                <c:pt idx="91">
                  <c:v>1777.3438000000001</c:v>
                </c:pt>
                <c:pt idx="92">
                  <c:v>1796.875</c:v>
                </c:pt>
                <c:pt idx="93">
                  <c:v>1816.4061999999999</c:v>
                </c:pt>
                <c:pt idx="94">
                  <c:v>1835.9375</c:v>
                </c:pt>
                <c:pt idx="95">
                  <c:v>1855.4688000000001</c:v>
                </c:pt>
                <c:pt idx="96">
                  <c:v>1875</c:v>
                </c:pt>
                <c:pt idx="97">
                  <c:v>1894.5311999999999</c:v>
                </c:pt>
                <c:pt idx="98">
                  <c:v>1914.0625</c:v>
                </c:pt>
                <c:pt idx="99">
                  <c:v>1933.5938000000001</c:v>
                </c:pt>
                <c:pt idx="100">
                  <c:v>1953.125</c:v>
                </c:pt>
                <c:pt idx="101">
                  <c:v>1972.6561999999999</c:v>
                </c:pt>
              </c:numCache>
            </c:numRef>
          </c:xVal>
          <c:yVal>
            <c:numRef>
              <c:f>colonne1!$C$4:$C$105</c:f>
              <c:numCache>
                <c:formatCode>0.00E+00</c:formatCode>
                <c:ptCount val="102"/>
                <c:pt idx="0">
                  <c:v>9.9999999999999998E-13</c:v>
                </c:pt>
                <c:pt idx="1">
                  <c:v>7.9434999999999996E-8</c:v>
                </c:pt>
                <c:pt idx="2">
                  <c:v>1.2818E-7</c:v>
                </c:pt>
                <c:pt idx="3">
                  <c:v>1.4308999999999999E-7</c:v>
                </c:pt>
                <c:pt idx="4">
                  <c:v>1.1751E-7</c:v>
                </c:pt>
                <c:pt idx="5">
                  <c:v>1.048E-7</c:v>
                </c:pt>
                <c:pt idx="6">
                  <c:v>7.1339000000000001E-8</c:v>
                </c:pt>
                <c:pt idx="7">
                  <c:v>4.6726999999999999E-8</c:v>
                </c:pt>
                <c:pt idx="8">
                  <c:v>8.3807000000000004E-8</c:v>
                </c:pt>
                <c:pt idx="9">
                  <c:v>6.8889000000000002E-8</c:v>
                </c:pt>
                <c:pt idx="10">
                  <c:v>7.6377999999999997E-8</c:v>
                </c:pt>
                <c:pt idx="11">
                  <c:v>8.8233999999999995E-8</c:v>
                </c:pt>
                <c:pt idx="12">
                  <c:v>1.0844E-7</c:v>
                </c:pt>
                <c:pt idx="13">
                  <c:v>1.3134000000000001E-7</c:v>
                </c:pt>
                <c:pt idx="14">
                  <c:v>1.6068999999999999E-7</c:v>
                </c:pt>
                <c:pt idx="15">
                  <c:v>1.9268999999999999E-7</c:v>
                </c:pt>
                <c:pt idx="16">
                  <c:v>2.2973999999999999E-7</c:v>
                </c:pt>
                <c:pt idx="17">
                  <c:v>2.6114999999999998E-7</c:v>
                </c:pt>
                <c:pt idx="18">
                  <c:v>2.7509000000000001E-7</c:v>
                </c:pt>
                <c:pt idx="19">
                  <c:v>2.6367999999999999E-7</c:v>
                </c:pt>
                <c:pt idx="20">
                  <c:v>2.2912999999999999E-7</c:v>
                </c:pt>
                <c:pt idx="21">
                  <c:v>1.9058E-7</c:v>
                </c:pt>
                <c:pt idx="22">
                  <c:v>1.5801E-7</c:v>
                </c:pt>
                <c:pt idx="23">
                  <c:v>1.3199000000000001E-7</c:v>
                </c:pt>
                <c:pt idx="24">
                  <c:v>1.1235999999999999E-7</c:v>
                </c:pt>
                <c:pt idx="25">
                  <c:v>1.0216999999999999E-7</c:v>
                </c:pt>
                <c:pt idx="26">
                  <c:v>9.8198000000000004E-8</c:v>
                </c:pt>
                <c:pt idx="27">
                  <c:v>9.8176000000000005E-8</c:v>
                </c:pt>
                <c:pt idx="28">
                  <c:v>1.0407E-7</c:v>
                </c:pt>
                <c:pt idx="29">
                  <c:v>1.1466E-7</c:v>
                </c:pt>
                <c:pt idx="30">
                  <c:v>1.2776E-7</c:v>
                </c:pt>
                <c:pt idx="31">
                  <c:v>1.4461E-7</c:v>
                </c:pt>
                <c:pt idx="32">
                  <c:v>1.6611E-7</c:v>
                </c:pt>
                <c:pt idx="33">
                  <c:v>1.8900000000000001E-7</c:v>
                </c:pt>
                <c:pt idx="34">
                  <c:v>2.0764E-7</c:v>
                </c:pt>
                <c:pt idx="35">
                  <c:v>2.2523000000000001E-7</c:v>
                </c:pt>
                <c:pt idx="36">
                  <c:v>2.3136E-7</c:v>
                </c:pt>
                <c:pt idx="37">
                  <c:v>2.2508E-7</c:v>
                </c:pt>
                <c:pt idx="38">
                  <c:v>2.0933000000000001E-7</c:v>
                </c:pt>
                <c:pt idx="39">
                  <c:v>1.8762000000000001E-7</c:v>
                </c:pt>
                <c:pt idx="40">
                  <c:v>1.6612999999999999E-7</c:v>
                </c:pt>
                <c:pt idx="41">
                  <c:v>1.4828E-7</c:v>
                </c:pt>
                <c:pt idx="42">
                  <c:v>1.384E-7</c:v>
                </c:pt>
                <c:pt idx="43">
                  <c:v>1.3180999999999999E-7</c:v>
                </c:pt>
                <c:pt idx="44">
                  <c:v>1.3178999999999999E-7</c:v>
                </c:pt>
                <c:pt idx="45">
                  <c:v>1.3624000000000001E-7</c:v>
                </c:pt>
                <c:pt idx="46">
                  <c:v>1.4462999999999999E-7</c:v>
                </c:pt>
                <c:pt idx="47">
                  <c:v>1.5732999999999999E-7</c:v>
                </c:pt>
                <c:pt idx="48">
                  <c:v>1.6997999999999999E-7</c:v>
                </c:pt>
                <c:pt idx="49">
                  <c:v>1.8537E-7</c:v>
                </c:pt>
                <c:pt idx="50">
                  <c:v>1.9740999999999999E-7</c:v>
                </c:pt>
                <c:pt idx="51">
                  <c:v>2.1371E-7</c:v>
                </c:pt>
                <c:pt idx="52">
                  <c:v>2.2380000000000001E-7</c:v>
                </c:pt>
                <c:pt idx="53">
                  <c:v>2.3181000000000001E-7</c:v>
                </c:pt>
                <c:pt idx="54">
                  <c:v>2.3482999999999999E-7</c:v>
                </c:pt>
                <c:pt idx="55">
                  <c:v>2.3313E-7</c:v>
                </c:pt>
                <c:pt idx="56">
                  <c:v>2.2317000000000001E-7</c:v>
                </c:pt>
                <c:pt idx="57">
                  <c:v>2.1257E-7</c:v>
                </c:pt>
                <c:pt idx="58">
                  <c:v>2.0149000000000001E-7</c:v>
                </c:pt>
                <c:pt idx="59">
                  <c:v>1.8613000000000001E-7</c:v>
                </c:pt>
                <c:pt idx="60">
                  <c:v>1.7496E-7</c:v>
                </c:pt>
                <c:pt idx="61">
                  <c:v>1.6903E-7</c:v>
                </c:pt>
                <c:pt idx="62">
                  <c:v>1.6759000000000001E-7</c:v>
                </c:pt>
                <c:pt idx="63">
                  <c:v>1.6787000000000001E-7</c:v>
                </c:pt>
                <c:pt idx="64">
                  <c:v>1.7590000000000001E-7</c:v>
                </c:pt>
                <c:pt idx="65">
                  <c:v>1.8687999999999999E-7</c:v>
                </c:pt>
                <c:pt idx="66">
                  <c:v>2.008E-7</c:v>
                </c:pt>
                <c:pt idx="67">
                  <c:v>2.0924000000000001E-7</c:v>
                </c:pt>
                <c:pt idx="68">
                  <c:v>2.2506E-7</c:v>
                </c:pt>
                <c:pt idx="69">
                  <c:v>2.3755000000000001E-7</c:v>
                </c:pt>
                <c:pt idx="70">
                  <c:v>2.5194999999999998E-7</c:v>
                </c:pt>
                <c:pt idx="71">
                  <c:v>2.5911E-7</c:v>
                </c:pt>
                <c:pt idx="72">
                  <c:v>2.6641000000000001E-7</c:v>
                </c:pt>
                <c:pt idx="73">
                  <c:v>2.6726000000000003E-7</c:v>
                </c:pt>
                <c:pt idx="74">
                  <c:v>2.6245999999999998E-7</c:v>
                </c:pt>
                <c:pt idx="75">
                  <c:v>2.6614999999999998E-7</c:v>
                </c:pt>
                <c:pt idx="76">
                  <c:v>2.6087999999999999E-7</c:v>
                </c:pt>
                <c:pt idx="77">
                  <c:v>2.6008999999999999E-7</c:v>
                </c:pt>
                <c:pt idx="78">
                  <c:v>2.6049000000000003E-7</c:v>
                </c:pt>
                <c:pt idx="79">
                  <c:v>2.6189000000000002E-7</c:v>
                </c:pt>
                <c:pt idx="80">
                  <c:v>2.7034000000000002E-7</c:v>
                </c:pt>
                <c:pt idx="81">
                  <c:v>2.8453999999999998E-7</c:v>
                </c:pt>
                <c:pt idx="82">
                  <c:v>2.9615000000000001E-7</c:v>
                </c:pt>
                <c:pt idx="83">
                  <c:v>3.1339999999999999E-7</c:v>
                </c:pt>
                <c:pt idx="84">
                  <c:v>3.3229999999999998E-7</c:v>
                </c:pt>
                <c:pt idx="85">
                  <c:v>3.5011E-7</c:v>
                </c:pt>
                <c:pt idx="86">
                  <c:v>3.7585000000000002E-7</c:v>
                </c:pt>
                <c:pt idx="87">
                  <c:v>4.0540999999999998E-7</c:v>
                </c:pt>
                <c:pt idx="88">
                  <c:v>4.2254000000000002E-7</c:v>
                </c:pt>
                <c:pt idx="89">
                  <c:v>4.3629E-7</c:v>
                </c:pt>
                <c:pt idx="90">
                  <c:v>4.4175E-7</c:v>
                </c:pt>
                <c:pt idx="91">
                  <c:v>4.4736E-7</c:v>
                </c:pt>
                <c:pt idx="92">
                  <c:v>4.5499000000000003E-7</c:v>
                </c:pt>
                <c:pt idx="93">
                  <c:v>4.7007000000000003E-7</c:v>
                </c:pt>
                <c:pt idx="94">
                  <c:v>4.8515000000000003E-7</c:v>
                </c:pt>
                <c:pt idx="95">
                  <c:v>4.9813999999999999E-7</c:v>
                </c:pt>
                <c:pt idx="96">
                  <c:v>5.2564000000000004E-7</c:v>
                </c:pt>
                <c:pt idx="97">
                  <c:v>5.4555999999999997E-7</c:v>
                </c:pt>
                <c:pt idx="98">
                  <c:v>5.6692000000000005E-7</c:v>
                </c:pt>
                <c:pt idx="99">
                  <c:v>5.9403999999999999E-7</c:v>
                </c:pt>
                <c:pt idx="100">
                  <c:v>6.1104999999999996E-7</c:v>
                </c:pt>
                <c:pt idx="101">
                  <c:v>6.3760000000000004E-7</c:v>
                </c:pt>
              </c:numCache>
            </c:numRef>
          </c:yVal>
          <c:smooth val="1"/>
          <c:extLst>
            <c:ext xmlns:c16="http://schemas.microsoft.com/office/drawing/2014/chart" uri="{C3380CC4-5D6E-409C-BE32-E72D297353CC}">
              <c16:uniqueId val="{00000000-6763-304B-B4F7-5AA6583E6E88}"/>
            </c:ext>
          </c:extLst>
        </c:ser>
        <c:dLbls>
          <c:showLegendKey val="0"/>
          <c:showVal val="0"/>
          <c:showCatName val="0"/>
          <c:showSerName val="0"/>
          <c:showPercent val="0"/>
          <c:showBubbleSize val="0"/>
        </c:dLbls>
        <c:axId val="-2147197720"/>
        <c:axId val="2145393032"/>
      </c:scatterChart>
      <c:valAx>
        <c:axId val="-2147197720"/>
        <c:scaling>
          <c:orientation val="minMax"/>
          <c:max val="1500"/>
          <c:min val="0"/>
        </c:scaling>
        <c:delete val="0"/>
        <c:axPos val="b"/>
        <c:majorGridlines>
          <c:spPr>
            <a:ln w="3172">
              <a:solidFill>
                <a:srgbClr val="000000"/>
              </a:solidFill>
              <a:prstDash val="sysDash"/>
            </a:ln>
          </c:spPr>
        </c:majorGridlines>
        <c:title>
          <c:tx>
            <c:rich>
              <a:bodyPr/>
              <a:lstStyle/>
              <a:p>
                <a:pPr>
                  <a:defRPr sz="949" b="0" i="0" u="none" strike="noStrike" baseline="0">
                    <a:solidFill>
                      <a:srgbClr val="000000"/>
                    </a:solidFill>
                    <a:latin typeface="Arial"/>
                    <a:ea typeface="Arial"/>
                    <a:cs typeface="Arial"/>
                  </a:defRPr>
                </a:pPr>
                <a:r>
                  <a:rPr lang="fr-FR"/>
                  <a:t>fréquence (Hz)</a:t>
                </a:r>
              </a:p>
            </c:rich>
          </c:tx>
          <c:layout>
            <c:manualLayout>
              <c:xMode val="edge"/>
              <c:yMode val="edge"/>
              <c:x val="0.47952211369593301"/>
              <c:y val="0.89697001206350602"/>
            </c:manualLayout>
          </c:layout>
          <c:overlay val="0"/>
          <c:spPr>
            <a:noFill/>
            <a:ln w="25375">
              <a:noFill/>
            </a:ln>
          </c:spPr>
        </c:title>
        <c:numFmt formatCode="General" sourceLinked="1"/>
        <c:majorTickMark val="out"/>
        <c:minorTickMark val="none"/>
        <c:tickLblPos val="nextTo"/>
        <c:spPr>
          <a:ln w="3172">
            <a:solidFill>
              <a:srgbClr val="000000"/>
            </a:solidFill>
            <a:prstDash val="solid"/>
          </a:ln>
        </c:spPr>
        <c:txPr>
          <a:bodyPr rot="0" vert="horz"/>
          <a:lstStyle/>
          <a:p>
            <a:pPr>
              <a:defRPr sz="799" b="0" i="0" u="none" strike="noStrike" baseline="0">
                <a:solidFill>
                  <a:srgbClr val="000000"/>
                </a:solidFill>
                <a:latin typeface="Arial"/>
                <a:ea typeface="Arial"/>
                <a:cs typeface="Arial"/>
              </a:defRPr>
            </a:pPr>
            <a:endParaRPr lang="fr-FR"/>
          </a:p>
        </c:txPr>
        <c:crossAx val="2145393032"/>
        <c:crosses val="autoZero"/>
        <c:crossBetween val="midCat"/>
      </c:valAx>
      <c:valAx>
        <c:axId val="2145393032"/>
        <c:scaling>
          <c:orientation val="minMax"/>
        </c:scaling>
        <c:delete val="0"/>
        <c:axPos val="l"/>
        <c:majorGridlines>
          <c:spPr>
            <a:ln w="3172">
              <a:solidFill>
                <a:srgbClr val="000000"/>
              </a:solidFill>
              <a:prstDash val="sysDash"/>
            </a:ln>
          </c:spPr>
        </c:majorGridlines>
        <c:title>
          <c:tx>
            <c:rich>
              <a:bodyPr/>
              <a:lstStyle/>
              <a:p>
                <a:pPr>
                  <a:defRPr sz="949" b="0" i="0" u="none" strike="noStrike" baseline="0">
                    <a:solidFill>
                      <a:srgbClr val="000000"/>
                    </a:solidFill>
                    <a:latin typeface="Arial"/>
                    <a:ea typeface="Arial"/>
                    <a:cs typeface="Arial"/>
                  </a:defRPr>
                </a:pPr>
                <a:r>
                  <a:rPr lang="fr-FR"/>
                  <a:t>mobilité (m/s/N)</a:t>
                </a:r>
              </a:p>
            </c:rich>
          </c:tx>
          <c:layout>
            <c:manualLayout>
              <c:xMode val="edge"/>
              <c:yMode val="edge"/>
              <c:x val="1.87713219920848E-2"/>
              <c:y val="0.29090900780742701"/>
            </c:manualLayout>
          </c:layout>
          <c:overlay val="0"/>
          <c:spPr>
            <a:noFill/>
            <a:ln w="25375">
              <a:noFill/>
            </a:ln>
          </c:spPr>
        </c:title>
        <c:numFmt formatCode="0.00E+00" sourceLinked="1"/>
        <c:majorTickMark val="out"/>
        <c:minorTickMark val="none"/>
        <c:tickLblPos val="nextTo"/>
        <c:spPr>
          <a:ln w="3172">
            <a:solidFill>
              <a:srgbClr val="000000"/>
            </a:solidFill>
            <a:prstDash val="solid"/>
          </a:ln>
        </c:spPr>
        <c:txPr>
          <a:bodyPr rot="0" vert="horz"/>
          <a:lstStyle/>
          <a:p>
            <a:pPr>
              <a:defRPr sz="799" b="0" i="0" u="none" strike="noStrike" baseline="0">
                <a:solidFill>
                  <a:srgbClr val="000000"/>
                </a:solidFill>
                <a:latin typeface="Arial"/>
                <a:ea typeface="Arial"/>
                <a:cs typeface="Arial"/>
              </a:defRPr>
            </a:pPr>
            <a:endParaRPr lang="fr-FR"/>
          </a:p>
        </c:txPr>
        <c:crossAx val="-2147197720"/>
        <c:crosses val="autoZero"/>
        <c:crossBetween val="midCat"/>
      </c:valAx>
      <c:spPr>
        <a:noFill/>
        <a:ln w="3172">
          <a:solidFill>
            <a:srgbClr val="000000"/>
          </a:solidFill>
          <a:prstDash val="solid"/>
        </a:ln>
      </c:spPr>
    </c:plotArea>
    <c:plotVisOnly val="1"/>
    <c:dispBlanksAs val="gap"/>
    <c:showDLblsOverMax val="0"/>
  </c:chart>
  <c:spPr>
    <a:noFill/>
    <a:ln>
      <a:noFill/>
    </a:ln>
  </c:spPr>
  <c:txPr>
    <a:bodyPr/>
    <a:lstStyle/>
    <a:p>
      <a:pPr>
        <a:defRPr sz="949" b="0" i="0" u="none" strike="noStrike" baseline="0">
          <a:solidFill>
            <a:srgbClr val="000000"/>
          </a:solidFill>
          <a:latin typeface="Arial"/>
          <a:ea typeface="Arial"/>
          <a:cs typeface="Arial"/>
        </a:defRPr>
      </a:pPr>
      <a:endParaRPr lang="fr-FR"/>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0.15275</cdr:x>
      <cdr:y>0.174</cdr:y>
    </cdr:from>
    <cdr:to>
      <cdr:x>0.232</cdr:x>
      <cdr:y>0.81525</cdr:y>
    </cdr:to>
    <cdr:sp macro="" textlink="">
      <cdr:nvSpPr>
        <cdr:cNvPr id="3074" name="Line 2"/>
        <cdr:cNvSpPr>
          <a:spLocks xmlns:a="http://schemas.openxmlformats.org/drawingml/2006/main" noChangeShapeType="1"/>
        </cdr:cNvSpPr>
      </cdr:nvSpPr>
      <cdr:spPr bwMode="auto">
        <a:xfrm xmlns:a="http://schemas.openxmlformats.org/drawingml/2006/main" flipV="1">
          <a:off x="852597" y="546926"/>
          <a:ext cx="442346" cy="2015609"/>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a:extLst xmlns:a="http://schemas.openxmlformats.org/drawingml/2006/main">
          <a:ext uri="{909E8E84-426E-40dd-AFC4-6F175D3DCCD1}">
            <a14:hiddenFill xmlns=""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fr-FR"/>
        </a:p>
      </cdr:txBody>
    </cdr:sp>
  </cdr:relSizeAnchor>
  <cdr:relSizeAnchor xmlns:cdr="http://schemas.openxmlformats.org/drawingml/2006/chartDrawing">
    <cdr:from>
      <cdr:x>0.5315</cdr:x>
      <cdr:y>0.2825</cdr:y>
    </cdr:from>
    <cdr:to>
      <cdr:x>0.5315</cdr:x>
      <cdr:y>0.5685</cdr:y>
    </cdr:to>
    <cdr:sp macro="" textlink="">
      <cdr:nvSpPr>
        <cdr:cNvPr id="3078" name="Line 6"/>
        <cdr:cNvSpPr>
          <a:spLocks xmlns:a="http://schemas.openxmlformats.org/drawingml/2006/main" noChangeShapeType="1"/>
        </cdr:cNvSpPr>
      </cdr:nvSpPr>
      <cdr:spPr bwMode="auto">
        <a:xfrm xmlns:a="http://schemas.openxmlformats.org/drawingml/2006/main" flipV="1">
          <a:off x="2966647" y="887968"/>
          <a:ext cx="0" cy="898970"/>
        </a:xfrm>
        <a:prstGeom xmlns:a="http://schemas.openxmlformats.org/drawingml/2006/main" prst="line">
          <a:avLst/>
        </a:prstGeom>
        <a:noFill xmlns:a="http://schemas.openxmlformats.org/drawingml/2006/main"/>
        <a:ln xmlns:a="http://schemas.openxmlformats.org/drawingml/2006/main" w="9525">
          <a:solidFill>
            <a:srgbClr val="000000"/>
          </a:solidFill>
          <a:prstDash val="sysDot"/>
          <a:round/>
          <a:headEnd/>
          <a:tailEnd/>
        </a:ln>
        <a:extLst xmlns:a="http://schemas.openxmlformats.org/drawingml/2006/main">
          <a:ext uri="{909E8E84-426E-40dd-AFC4-6F175D3DCCD1}">
            <a14:hiddenFill xmlns=""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fr-FR"/>
        </a:p>
      </cdr:txBody>
    </cdr:sp>
  </cdr:relSizeAnchor>
  <cdr:relSizeAnchor xmlns:cdr="http://schemas.openxmlformats.org/drawingml/2006/chartDrawing">
    <cdr:from>
      <cdr:x>0.3425</cdr:x>
      <cdr:y>0.2825</cdr:y>
    </cdr:from>
    <cdr:to>
      <cdr:x>0.3425</cdr:x>
      <cdr:y>0.521</cdr:y>
    </cdr:to>
    <cdr:sp macro="" textlink="">
      <cdr:nvSpPr>
        <cdr:cNvPr id="3079" name="Line 7"/>
        <cdr:cNvSpPr>
          <a:spLocks xmlns:a="http://schemas.openxmlformats.org/drawingml/2006/main" noChangeShapeType="1"/>
        </cdr:cNvSpPr>
      </cdr:nvSpPr>
      <cdr:spPr bwMode="auto">
        <a:xfrm xmlns:a="http://schemas.openxmlformats.org/drawingml/2006/main" flipV="1">
          <a:off x="1911715" y="887968"/>
          <a:ext cx="0" cy="749665"/>
        </a:xfrm>
        <a:prstGeom xmlns:a="http://schemas.openxmlformats.org/drawingml/2006/main" prst="line">
          <a:avLst/>
        </a:prstGeom>
        <a:noFill xmlns:a="http://schemas.openxmlformats.org/drawingml/2006/main"/>
        <a:ln xmlns:a="http://schemas.openxmlformats.org/drawingml/2006/main" w="9525">
          <a:solidFill>
            <a:srgbClr val="000000"/>
          </a:solidFill>
          <a:prstDash val="sysDot"/>
          <a:round/>
          <a:headEnd/>
          <a:tailEnd/>
        </a:ln>
        <a:extLst xmlns:a="http://schemas.openxmlformats.org/drawingml/2006/main">
          <a:ext uri="{909E8E84-426E-40dd-AFC4-6F175D3DCCD1}">
            <a14:hiddenFill xmlns=""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fr-FR"/>
        </a:p>
      </cdr:txBody>
    </cdr:sp>
  </cdr:relSizeAnchor>
  <cdr:relSizeAnchor xmlns:cdr="http://schemas.openxmlformats.org/drawingml/2006/chartDrawing">
    <cdr:from>
      <cdr:x>0.33525</cdr:x>
      <cdr:y>0.30525</cdr:y>
    </cdr:from>
    <cdr:to>
      <cdr:x>0.542</cdr:x>
      <cdr:y>0.30525</cdr:y>
    </cdr:to>
    <cdr:sp macro="" textlink="">
      <cdr:nvSpPr>
        <cdr:cNvPr id="3080" name="Line 8"/>
        <cdr:cNvSpPr>
          <a:spLocks xmlns:a="http://schemas.openxmlformats.org/drawingml/2006/main" noChangeShapeType="1"/>
        </cdr:cNvSpPr>
      </cdr:nvSpPr>
      <cdr:spPr bwMode="auto">
        <a:xfrm xmlns:a="http://schemas.openxmlformats.org/drawingml/2006/main">
          <a:off x="1871248" y="959477"/>
          <a:ext cx="1154006" cy="0"/>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a:extLst xmlns:a="http://schemas.openxmlformats.org/drawingml/2006/main">
          <a:ext uri="{909E8E84-426E-40dd-AFC4-6F175D3DCCD1}">
            <a14:hiddenFill xmlns=""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fr-FR"/>
        </a:p>
      </cdr:txBody>
    </cdr:sp>
  </cdr:relSizeAnchor>
  <cdr:relSizeAnchor xmlns:cdr="http://schemas.openxmlformats.org/drawingml/2006/chartDrawing">
    <cdr:from>
      <cdr:x>0.33525</cdr:x>
      <cdr:y>0.29</cdr:y>
    </cdr:from>
    <cdr:to>
      <cdr:x>0.3515</cdr:x>
      <cdr:y>0.3195</cdr:y>
    </cdr:to>
    <cdr:sp macro="" textlink="">
      <cdr:nvSpPr>
        <cdr:cNvPr id="3081" name="Line 9"/>
        <cdr:cNvSpPr>
          <a:spLocks xmlns:a="http://schemas.openxmlformats.org/drawingml/2006/main" noChangeShapeType="1"/>
        </cdr:cNvSpPr>
      </cdr:nvSpPr>
      <cdr:spPr bwMode="auto">
        <a:xfrm xmlns:a="http://schemas.openxmlformats.org/drawingml/2006/main" flipV="1">
          <a:off x="1871248" y="911543"/>
          <a:ext cx="90702" cy="92725"/>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a:extLst xmlns:a="http://schemas.openxmlformats.org/drawingml/2006/main">
          <a:ext uri="{909E8E84-426E-40dd-AFC4-6F175D3DCCD1}">
            <a14:hiddenFill xmlns=""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fr-FR"/>
        </a:p>
      </cdr:txBody>
    </cdr:sp>
  </cdr:relSizeAnchor>
  <cdr:relSizeAnchor xmlns:cdr="http://schemas.openxmlformats.org/drawingml/2006/chartDrawing">
    <cdr:from>
      <cdr:x>0.52575</cdr:x>
      <cdr:y>0.29</cdr:y>
    </cdr:from>
    <cdr:to>
      <cdr:x>0.542</cdr:x>
      <cdr:y>0.32025</cdr:y>
    </cdr:to>
    <cdr:sp macro="" textlink="">
      <cdr:nvSpPr>
        <cdr:cNvPr id="3082" name="Line 10"/>
        <cdr:cNvSpPr>
          <a:spLocks xmlns:a="http://schemas.openxmlformats.org/drawingml/2006/main" noChangeShapeType="1"/>
        </cdr:cNvSpPr>
      </cdr:nvSpPr>
      <cdr:spPr bwMode="auto">
        <a:xfrm xmlns:a="http://schemas.openxmlformats.org/drawingml/2006/main" flipV="1">
          <a:off x="2934552" y="911543"/>
          <a:ext cx="90702" cy="95083"/>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a:extLst xmlns:a="http://schemas.openxmlformats.org/drawingml/2006/main">
          <a:ext uri="{909E8E84-426E-40dd-AFC4-6F175D3DCCD1}">
            <a14:hiddenFill xmlns=""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fr-FR"/>
        </a:p>
      </cdr:txBody>
    </cdr:sp>
  </cdr:relSizeAnchor>
  <cdr:relSizeAnchor xmlns:cdr="http://schemas.openxmlformats.org/drawingml/2006/chartDrawing">
    <cdr:from>
      <cdr:x>0.1585</cdr:x>
      <cdr:y>0.6265</cdr:y>
    </cdr:from>
    <cdr:to>
      <cdr:x>0.75425</cdr:x>
      <cdr:y>0.6265</cdr:y>
    </cdr:to>
    <cdr:sp macro="" textlink="">
      <cdr:nvSpPr>
        <cdr:cNvPr id="3083" name="Line 11"/>
        <cdr:cNvSpPr>
          <a:spLocks xmlns:a="http://schemas.openxmlformats.org/drawingml/2006/main" noChangeShapeType="1"/>
        </cdr:cNvSpPr>
      </cdr:nvSpPr>
      <cdr:spPr bwMode="auto">
        <a:xfrm xmlns:a="http://schemas.openxmlformats.org/drawingml/2006/main" flipH="1">
          <a:off x="900292" y="2026931"/>
          <a:ext cx="3383905" cy="0"/>
        </a:xfrm>
        <a:prstGeom xmlns:a="http://schemas.openxmlformats.org/drawingml/2006/main" prst="line">
          <a:avLst/>
        </a:prstGeom>
        <a:noFill xmlns:a="http://schemas.openxmlformats.org/drawingml/2006/main"/>
        <a:ln xmlns:a="http://schemas.openxmlformats.org/drawingml/2006/main" w="15875">
          <a:solidFill>
            <a:srgbClr val="000000"/>
          </a:solidFill>
          <a:prstDash val="lgDashDot"/>
          <a:round/>
          <a:headEnd/>
          <a:tailEnd/>
        </a:ln>
        <a:extLst xmlns:a="http://schemas.openxmlformats.org/drawingml/2006/main">
          <a:ext uri="{909E8E84-426E-40dd-AFC4-6F175D3DCCD1}">
            <a14:hiddenFill xmlns=""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fr-FR"/>
        </a:p>
      </cdr:txBody>
    </cdr:sp>
  </cdr:relSizeAnchor>
  <cdr:relSizeAnchor xmlns:cdr="http://schemas.openxmlformats.org/drawingml/2006/chartDrawing">
    <cdr:from>
      <cdr:x>0.1585</cdr:x>
      <cdr:y>0.5685</cdr:y>
    </cdr:from>
    <cdr:to>
      <cdr:x>0.898</cdr:x>
      <cdr:y>0.5685</cdr:y>
    </cdr:to>
    <cdr:sp macro="" textlink="">
      <cdr:nvSpPr>
        <cdr:cNvPr id="3084" name="Line 12"/>
        <cdr:cNvSpPr>
          <a:spLocks xmlns:a="http://schemas.openxmlformats.org/drawingml/2006/main" noChangeShapeType="1"/>
        </cdr:cNvSpPr>
      </cdr:nvSpPr>
      <cdr:spPr bwMode="auto">
        <a:xfrm xmlns:a="http://schemas.openxmlformats.org/drawingml/2006/main" flipV="1">
          <a:off x="884692" y="1786938"/>
          <a:ext cx="4127630" cy="0"/>
        </a:xfrm>
        <a:prstGeom xmlns:a="http://schemas.openxmlformats.org/drawingml/2006/main" prst="line">
          <a:avLst/>
        </a:prstGeom>
        <a:noFill xmlns:a="http://schemas.openxmlformats.org/drawingml/2006/main"/>
        <a:ln xmlns:a="http://schemas.openxmlformats.org/drawingml/2006/main" w="15875">
          <a:solidFill>
            <a:srgbClr val="000000"/>
          </a:solidFill>
          <a:round/>
          <a:headEnd/>
          <a:tailEnd/>
        </a:ln>
        <a:extLst xmlns:a="http://schemas.openxmlformats.org/drawingml/2006/main">
          <a:ext uri="{909E8E84-426E-40dd-AFC4-6F175D3DCCD1}">
            <a14:hiddenFill xmlns=""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fr-FR"/>
        </a:p>
      </cdr:txBody>
    </cdr:sp>
  </cdr:relSizeAnchor>
  <cdr:relSizeAnchor xmlns:cdr="http://schemas.openxmlformats.org/drawingml/2006/chartDrawing">
    <cdr:from>
      <cdr:x>0.1585</cdr:x>
      <cdr:y>0.653</cdr:y>
    </cdr:from>
    <cdr:to>
      <cdr:x>0.898</cdr:x>
      <cdr:y>0.653</cdr:y>
    </cdr:to>
    <cdr:sp macro="" textlink="">
      <cdr:nvSpPr>
        <cdr:cNvPr id="3085" name="Line 13"/>
        <cdr:cNvSpPr>
          <a:spLocks xmlns:a="http://schemas.openxmlformats.org/drawingml/2006/main" noChangeShapeType="1"/>
        </cdr:cNvSpPr>
      </cdr:nvSpPr>
      <cdr:spPr bwMode="auto">
        <a:xfrm xmlns:a="http://schemas.openxmlformats.org/drawingml/2006/main">
          <a:off x="900292" y="2112667"/>
          <a:ext cx="4200415" cy="0"/>
        </a:xfrm>
        <a:prstGeom xmlns:a="http://schemas.openxmlformats.org/drawingml/2006/main" prst="line">
          <a:avLst/>
        </a:prstGeom>
        <a:noFill xmlns:a="http://schemas.openxmlformats.org/drawingml/2006/main"/>
        <a:ln xmlns:a="http://schemas.openxmlformats.org/drawingml/2006/main" w="15875">
          <a:solidFill>
            <a:srgbClr val="000000"/>
          </a:solidFill>
          <a:round/>
          <a:headEnd/>
          <a:tailEnd/>
        </a:ln>
        <a:extLst xmlns:a="http://schemas.openxmlformats.org/drawingml/2006/main">
          <a:ext uri="{909E8E84-426E-40dd-AFC4-6F175D3DCCD1}">
            <a14:hiddenFill xmlns=""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fr-FR"/>
        </a:p>
      </cdr:txBody>
    </cdr:sp>
  </cdr:relSizeAnchor>
  <cdr:relSizeAnchor xmlns:cdr="http://schemas.openxmlformats.org/drawingml/2006/chartDrawing">
    <cdr:from>
      <cdr:x>0.382</cdr:x>
      <cdr:y>0.2395</cdr:y>
    </cdr:from>
    <cdr:to>
      <cdr:x>0.491</cdr:x>
      <cdr:y>0.29075</cdr:y>
    </cdr:to>
    <cdr:sp macro="" textlink="">
      <cdr:nvSpPr>
        <cdr:cNvPr id="3086" name="Text Box 14"/>
        <cdr:cNvSpPr txBox="1">
          <a:spLocks xmlns:a="http://schemas.openxmlformats.org/drawingml/2006/main" noChangeArrowheads="1"/>
        </cdr:cNvSpPr>
      </cdr:nvSpPr>
      <cdr:spPr bwMode="auto">
        <a:xfrm xmlns:a="http://schemas.openxmlformats.org/drawingml/2006/main">
          <a:off x="2132190" y="752808"/>
          <a:ext cx="608400" cy="161092"/>
        </a:xfrm>
        <a:prstGeom xmlns:a="http://schemas.openxmlformats.org/drawingml/2006/main" prst="rect">
          <a:avLst/>
        </a:prstGeom>
        <a:solidFill xmlns:a="http://schemas.openxmlformats.org/drawingml/2006/main">
          <a:srgbClr val="FFFFFF"/>
        </a:solidFill>
        <a:ln xmlns:a="http://schemas.openxmlformats.org/drawingml/2006/main">
          <a:noFill/>
        </a:ln>
        <a:extLst xmlns:a="http://schemas.openxmlformats.org/drawingml/2006/main">
          <a:ext uri="{91240B29-F687-4f45-9708-019B960494DF}">
            <a14:hiddenLine xmlns=""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fr-FR" sz="950" b="0" i="0" u="none" strike="noStrike" baseline="0">
              <a:solidFill>
                <a:srgbClr val="000000"/>
              </a:solidFill>
              <a:latin typeface="Symbol"/>
            </a:rPr>
            <a:t>D</a:t>
          </a:r>
          <a:r>
            <a:rPr lang="fr-FR" sz="950" b="0" i="0" u="none" strike="noStrike" baseline="0">
              <a:solidFill>
                <a:srgbClr val="000000"/>
              </a:solidFill>
              <a:latin typeface="Arial"/>
              <a:cs typeface="Arial"/>
            </a:rPr>
            <a:t>f =C/2.L</a:t>
          </a:r>
        </a:p>
      </cdr:txBody>
    </cdr:sp>
  </cdr:relSizeAnchor>
  <cdr:relSizeAnchor xmlns:cdr="http://schemas.openxmlformats.org/drawingml/2006/chartDrawing">
    <cdr:from>
      <cdr:x>0.8245</cdr:x>
      <cdr:y>0.152</cdr:y>
    </cdr:from>
    <cdr:to>
      <cdr:x>0.88025</cdr:x>
      <cdr:y>0.5475</cdr:y>
    </cdr:to>
    <cdr:sp macro="" textlink="">
      <cdr:nvSpPr>
        <cdr:cNvPr id="3087" name="Text Box 15"/>
        <cdr:cNvSpPr txBox="1">
          <a:spLocks xmlns:a="http://schemas.openxmlformats.org/drawingml/2006/main" noChangeArrowheads="1"/>
        </cdr:cNvSpPr>
      </cdr:nvSpPr>
      <cdr:spPr bwMode="auto">
        <a:xfrm xmlns:a="http://schemas.openxmlformats.org/drawingml/2006/main">
          <a:off x="4602070" y="477774"/>
          <a:ext cx="311177" cy="1243155"/>
        </a:xfrm>
        <a:prstGeom xmlns:a="http://schemas.openxmlformats.org/drawingml/2006/main" prst="rect">
          <a:avLst/>
        </a:prstGeom>
        <a:solidFill xmlns:a="http://schemas.openxmlformats.org/drawingml/2006/main">
          <a:srgbClr val="FFFFFF"/>
        </a:solidFill>
        <a:ln xmlns:a="http://schemas.openxmlformats.org/drawingml/2006/main">
          <a:noFill/>
        </a:ln>
        <a:extLst xmlns:a="http://schemas.openxmlformats.org/drawingml/2006/main">
          <a:ext uri="{91240B29-F687-4f45-9708-019B960494DF}">
            <a14:hiddenLine xmlns=""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vert="vert270" wrap="square" lIns="0" tIns="0" rIns="0" bIns="0" anchor="ctr" upright="1"/>
        <a:lstStyle xmlns:a="http://schemas.openxmlformats.org/drawingml/2006/main"/>
        <a:p xmlns:a="http://schemas.openxmlformats.org/drawingml/2006/main">
          <a:pPr algn="r" rtl="0">
            <a:defRPr sz="1000"/>
          </a:pPr>
          <a:r>
            <a:rPr lang="fr-FR" sz="950" b="0" i="0" u="none" strike="noStrike" baseline="0">
              <a:solidFill>
                <a:srgbClr val="000000"/>
              </a:solidFill>
              <a:latin typeface="Arial"/>
              <a:cs typeface="Arial"/>
            </a:rPr>
            <a:t>intervalle d'admittance </a:t>
          </a:r>
          <a:r>
            <a:rPr lang="fr-FR" sz="900" b="0" i="0" u="none" strike="noStrike" baseline="0">
              <a:solidFill>
                <a:srgbClr val="000000"/>
              </a:solidFill>
              <a:latin typeface="Arial"/>
              <a:cs typeface="Arial"/>
            </a:rPr>
            <a:t>théorique</a:t>
          </a:r>
        </a:p>
      </cdr:txBody>
    </cdr:sp>
  </cdr:relSizeAnchor>
  <cdr:relSizeAnchor xmlns:cdr="http://schemas.openxmlformats.org/drawingml/2006/chartDrawing">
    <cdr:from>
      <cdr:x>0.88825</cdr:x>
      <cdr:y>0.1815</cdr:y>
    </cdr:from>
    <cdr:to>
      <cdr:x>0.889</cdr:x>
      <cdr:y>0.67725</cdr:y>
    </cdr:to>
    <cdr:sp macro="" textlink="">
      <cdr:nvSpPr>
        <cdr:cNvPr id="3088" name="Line 16"/>
        <cdr:cNvSpPr>
          <a:spLocks xmlns:a="http://schemas.openxmlformats.org/drawingml/2006/main" noChangeShapeType="1"/>
        </cdr:cNvSpPr>
      </cdr:nvSpPr>
      <cdr:spPr bwMode="auto">
        <a:xfrm xmlns:a="http://schemas.openxmlformats.org/drawingml/2006/main" flipV="1">
          <a:off x="4957901" y="570500"/>
          <a:ext cx="4186" cy="1558266"/>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a:extLst xmlns:a="http://schemas.openxmlformats.org/drawingml/2006/main">
          <a:ext uri="{909E8E84-426E-40dd-AFC4-6F175D3DCCD1}">
            <a14:hiddenFill xmlns=""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fr-FR"/>
        </a:p>
      </cdr:txBody>
    </cdr:sp>
  </cdr:relSizeAnchor>
  <cdr:relSizeAnchor xmlns:cdr="http://schemas.openxmlformats.org/drawingml/2006/chartDrawing">
    <cdr:from>
      <cdr:x>0.881</cdr:x>
      <cdr:y>0.5475</cdr:y>
    </cdr:from>
    <cdr:to>
      <cdr:x>0.898</cdr:x>
      <cdr:y>0.5775</cdr:y>
    </cdr:to>
    <cdr:sp macro="" textlink="">
      <cdr:nvSpPr>
        <cdr:cNvPr id="3091" name="Line 19"/>
        <cdr:cNvSpPr>
          <a:spLocks xmlns:a="http://schemas.openxmlformats.org/drawingml/2006/main" noChangeShapeType="1"/>
        </cdr:cNvSpPr>
      </cdr:nvSpPr>
      <cdr:spPr bwMode="auto">
        <a:xfrm xmlns:a="http://schemas.openxmlformats.org/drawingml/2006/main" flipV="1">
          <a:off x="4917434" y="1720929"/>
          <a:ext cx="94888" cy="94298"/>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a:extLst xmlns:a="http://schemas.openxmlformats.org/drawingml/2006/main">
          <a:ext uri="{909E8E84-426E-40dd-AFC4-6F175D3DCCD1}">
            <a14:hiddenFill xmlns=""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fr-FR"/>
        </a:p>
      </cdr:txBody>
    </cdr:sp>
  </cdr:relSizeAnchor>
  <cdr:relSizeAnchor xmlns:cdr="http://schemas.openxmlformats.org/drawingml/2006/chartDrawing">
    <cdr:from>
      <cdr:x>0.88175</cdr:x>
      <cdr:y>0.635</cdr:y>
    </cdr:from>
    <cdr:to>
      <cdr:x>0.89875</cdr:x>
      <cdr:y>0.665</cdr:y>
    </cdr:to>
    <cdr:sp macro="" textlink="">
      <cdr:nvSpPr>
        <cdr:cNvPr id="3092" name="Line 20"/>
        <cdr:cNvSpPr>
          <a:spLocks xmlns:a="http://schemas.openxmlformats.org/drawingml/2006/main" noChangeShapeType="1"/>
        </cdr:cNvSpPr>
      </cdr:nvSpPr>
      <cdr:spPr bwMode="auto">
        <a:xfrm xmlns:a="http://schemas.openxmlformats.org/drawingml/2006/main" flipV="1">
          <a:off x="4921620" y="1995964"/>
          <a:ext cx="94888" cy="94297"/>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a:extLst xmlns:a="http://schemas.openxmlformats.org/drawingml/2006/main">
          <a:ext uri="{909E8E84-426E-40dd-AFC4-6F175D3DCCD1}">
            <a14:hiddenFill xmlns=""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fr-FR"/>
        </a:p>
      </cdr:txBody>
    </cdr:sp>
  </cdr:relSizeAnchor>
  <cdr:relSizeAnchor xmlns:cdr="http://schemas.openxmlformats.org/drawingml/2006/chartDrawing">
    <cdr:from>
      <cdr:x>0.17125</cdr:x>
      <cdr:y>0.09625</cdr:y>
    </cdr:from>
    <cdr:to>
      <cdr:x>0.5645</cdr:x>
      <cdr:y>0.152</cdr:y>
    </cdr:to>
    <cdr:sp macro="" textlink="">
      <cdr:nvSpPr>
        <cdr:cNvPr id="3093" name="Text Box 21"/>
        <cdr:cNvSpPr txBox="1">
          <a:spLocks xmlns:a="http://schemas.openxmlformats.org/drawingml/2006/main" noChangeArrowheads="1"/>
        </cdr:cNvSpPr>
      </cdr:nvSpPr>
      <cdr:spPr bwMode="auto">
        <a:xfrm xmlns:a="http://schemas.openxmlformats.org/drawingml/2006/main" flipV="1">
          <a:off x="955858" y="302538"/>
          <a:ext cx="2194983" cy="175236"/>
        </a:xfrm>
        <a:prstGeom xmlns:a="http://schemas.openxmlformats.org/drawingml/2006/main" prst="rect">
          <a:avLst/>
        </a:prstGeom>
        <a:solidFill xmlns:a="http://schemas.openxmlformats.org/drawingml/2006/main">
          <a:srgbClr val="FFFFFF"/>
        </a:solidFill>
        <a:ln xmlns:a="http://schemas.openxmlformats.org/drawingml/2006/main">
          <a:noFill/>
        </a:ln>
        <a:extLst xmlns:a="http://schemas.openxmlformats.org/drawingml/2006/main">
          <a:ext uri="{91240B29-F687-4f45-9708-019B960494DF}">
            <a14:hiddenLine xmlns=""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fr-FR" sz="950" b="0" i="0" u="none" strike="noStrike" baseline="0">
              <a:solidFill>
                <a:srgbClr val="000000"/>
              </a:solidFill>
              <a:latin typeface="Arial"/>
              <a:cs typeface="Arial"/>
            </a:rPr>
            <a:t>souplesse (inverse de la raideur)</a:t>
          </a:r>
        </a:p>
      </cdr:txBody>
    </cdr:sp>
  </cdr:relSizeAnchor>
  <cdr:relSizeAnchor xmlns:cdr="http://schemas.openxmlformats.org/drawingml/2006/chartDrawing">
    <cdr:from>
      <cdr:x>0.53225</cdr:x>
      <cdr:y>0.748</cdr:y>
    </cdr:from>
    <cdr:to>
      <cdr:x>0.923</cdr:x>
      <cdr:y>0.80025</cdr:y>
    </cdr:to>
    <cdr:sp macro="" textlink="">
      <cdr:nvSpPr>
        <cdr:cNvPr id="3094" name="Text Box 22"/>
        <cdr:cNvSpPr txBox="1">
          <a:spLocks xmlns:a="http://schemas.openxmlformats.org/drawingml/2006/main" noChangeArrowheads="1"/>
        </cdr:cNvSpPr>
      </cdr:nvSpPr>
      <cdr:spPr bwMode="auto">
        <a:xfrm xmlns:a="http://schemas.openxmlformats.org/drawingml/2006/main">
          <a:off x="2970833" y="2351151"/>
          <a:ext cx="2181030" cy="164235"/>
        </a:xfrm>
        <a:prstGeom xmlns:a="http://schemas.openxmlformats.org/drawingml/2006/main" prst="rect">
          <a:avLst/>
        </a:prstGeom>
        <a:solidFill xmlns:a="http://schemas.openxmlformats.org/drawingml/2006/main">
          <a:srgbClr val="FFFFFF"/>
        </a:solidFill>
        <a:ln xmlns:a="http://schemas.openxmlformats.org/drawingml/2006/main">
          <a:noFill/>
        </a:ln>
        <a:extLst xmlns:a="http://schemas.openxmlformats.org/drawingml/2006/main">
          <a:ext uri="{91240B29-F687-4f45-9708-019B960494DF}">
            <a14:hiddenLine xmlns=""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fr-FR" sz="950" b="0" i="0" u="none" strike="noStrike" baseline="0">
              <a:solidFill>
                <a:srgbClr val="000000"/>
              </a:solidFill>
              <a:latin typeface="Arial"/>
              <a:cs typeface="Arial"/>
            </a:rPr>
            <a:t>mobilité (admittance) moyenne mesurée</a:t>
          </a:r>
        </a:p>
      </cdr:txBody>
    </cdr:sp>
  </cdr:relSizeAnchor>
  <cdr:relSizeAnchor xmlns:cdr="http://schemas.openxmlformats.org/drawingml/2006/chartDrawing">
    <cdr:from>
      <cdr:x>0.45475</cdr:x>
      <cdr:y>0.62575</cdr:y>
    </cdr:from>
    <cdr:to>
      <cdr:x>0.52575</cdr:x>
      <cdr:y>0.773</cdr:y>
    </cdr:to>
    <cdr:sp macro="" textlink="">
      <cdr:nvSpPr>
        <cdr:cNvPr id="3095" name="Line 23"/>
        <cdr:cNvSpPr>
          <a:spLocks xmlns:a="http://schemas.openxmlformats.org/drawingml/2006/main" noChangeShapeType="1"/>
        </cdr:cNvSpPr>
      </cdr:nvSpPr>
      <cdr:spPr bwMode="auto">
        <a:xfrm xmlns:a="http://schemas.openxmlformats.org/drawingml/2006/main" flipH="1" flipV="1">
          <a:off x="2538255" y="1966889"/>
          <a:ext cx="396297" cy="462843"/>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type="triangle" w="med" len="med"/>
        </a:ln>
        <a:extLst xmlns:a="http://schemas.openxmlformats.org/drawingml/2006/main">
          <a:ext uri="{909E8E84-426E-40dd-AFC4-6F175D3DCCD1}">
            <a14:hiddenFill xmlns=""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fr-F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C7F7A9-E600-FB4A-B804-CAB1F6F73E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CAC132AF-D64A-DA4D-B8C8-18F4D191DD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E23F52-7C72-8945-8891-D4FA9415CFED}" type="datetimeFigureOut">
              <a:rPr lang="fr-FR" smtClean="0"/>
              <a:t>24/05/2023</a:t>
            </a:fld>
            <a:endParaRPr lang="fr-FR"/>
          </a:p>
        </p:txBody>
      </p:sp>
      <p:sp>
        <p:nvSpPr>
          <p:cNvPr id="4" name="Espace réservé du pied de page 3">
            <a:extLst>
              <a:ext uri="{FF2B5EF4-FFF2-40B4-BE49-F238E27FC236}">
                <a16:creationId xmlns:a16="http://schemas.microsoft.com/office/drawing/2014/main" id="{D0AA3CB2-5FB5-894C-91EF-B2AE85F586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2883AC75-9677-3649-AE2B-3B070A8119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4938212-6D8A-B543-BC9F-0F4CBCE14912}" type="slidenum">
              <a:rPr lang="fr-FR" smtClean="0"/>
              <a:t>‹N°›</a:t>
            </a:fld>
            <a:endParaRPr lang="fr-FR"/>
          </a:p>
        </p:txBody>
      </p:sp>
    </p:spTree>
    <p:extLst>
      <p:ext uri="{BB962C8B-B14F-4D97-AF65-F5344CB8AC3E}">
        <p14:creationId xmlns:p14="http://schemas.microsoft.com/office/powerpoint/2010/main" val="2782228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C29A47-106C-4640-B1B4-6315AE432DC9}" type="datetimeFigureOut">
              <a:rPr lang="fr-FR" smtClean="0"/>
              <a:t>24/05/2023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299C23-69B3-427C-BAE2-ED61BDE5D96F}" type="slidenum">
              <a:rPr lang="fr-FR" smtClean="0"/>
              <a:t>‹N°›</a:t>
            </a:fld>
            <a:endParaRPr lang="fr-FR"/>
          </a:p>
        </p:txBody>
      </p:sp>
    </p:spTree>
    <p:extLst>
      <p:ext uri="{BB962C8B-B14F-4D97-AF65-F5344CB8AC3E}">
        <p14:creationId xmlns:p14="http://schemas.microsoft.com/office/powerpoint/2010/main" val="3202043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8E2375-F1B1-284C-A827-B0E603FDBDD8}" type="slidenum">
              <a:rPr lang="en-US" smtClean="0"/>
              <a:t>1</a:t>
            </a:fld>
            <a:endParaRPr lang="en-US"/>
          </a:p>
        </p:txBody>
      </p:sp>
    </p:spTree>
    <p:extLst>
      <p:ext uri="{BB962C8B-B14F-4D97-AF65-F5344CB8AC3E}">
        <p14:creationId xmlns:p14="http://schemas.microsoft.com/office/powerpoint/2010/main" val="1245905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7575">
              <a:defRPr sz="2400">
                <a:solidFill>
                  <a:schemeClr val="tx1"/>
                </a:solidFill>
                <a:latin typeface="Times" panose="02020603060405020304" pitchFamily="18" charset="0"/>
                <a:ea typeface="MS PGothic" panose="020B0600070205080204" pitchFamily="34" charset="-128"/>
              </a:defRPr>
            </a:lvl1pPr>
            <a:lvl2pPr marL="742950" indent="-285750" defTabSz="917575">
              <a:defRPr sz="2400">
                <a:solidFill>
                  <a:schemeClr val="tx1"/>
                </a:solidFill>
                <a:latin typeface="Times" panose="02020603060405020304" pitchFamily="18" charset="0"/>
                <a:ea typeface="MS PGothic" panose="020B0600070205080204" pitchFamily="34" charset="-128"/>
              </a:defRPr>
            </a:lvl2pPr>
            <a:lvl3pPr marL="1143000" indent="-228600" defTabSz="917575">
              <a:defRPr sz="2400">
                <a:solidFill>
                  <a:schemeClr val="tx1"/>
                </a:solidFill>
                <a:latin typeface="Times" panose="02020603060405020304" pitchFamily="18" charset="0"/>
                <a:ea typeface="MS PGothic" panose="020B0600070205080204" pitchFamily="34" charset="-128"/>
              </a:defRPr>
            </a:lvl3pPr>
            <a:lvl4pPr marL="1600200" indent="-228600" defTabSz="917575">
              <a:defRPr sz="2400">
                <a:solidFill>
                  <a:schemeClr val="tx1"/>
                </a:solidFill>
                <a:latin typeface="Times" panose="02020603060405020304" pitchFamily="18" charset="0"/>
                <a:ea typeface="MS PGothic" panose="020B0600070205080204" pitchFamily="34" charset="-128"/>
              </a:defRPr>
            </a:lvl4pPr>
            <a:lvl5pPr marL="2057400" indent="-228600" defTabSz="917575">
              <a:defRPr sz="2400">
                <a:solidFill>
                  <a:schemeClr val="tx1"/>
                </a:solidFill>
                <a:latin typeface="Times" panose="02020603060405020304" pitchFamily="18" charset="0"/>
                <a:ea typeface="MS PGothic" panose="020B0600070205080204" pitchFamily="34" charset="-128"/>
              </a:defRPr>
            </a:lvl5pPr>
            <a:lvl6pPr marL="25146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6pPr>
            <a:lvl7pPr marL="29718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7pPr>
            <a:lvl8pPr marL="34290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8pPr>
            <a:lvl9pPr marL="38862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9pPr>
          </a:lstStyle>
          <a:p>
            <a:fld id="{6C58820A-A5D7-4C21-B74D-44C2F15AC2CC}" type="slidenum">
              <a:rPr lang="fr-FR" sz="1200"/>
              <a:pPr/>
              <a:t>21</a:t>
            </a:fld>
            <a:endParaRPr lang="fr-FR" sz="1200"/>
          </a:p>
        </p:txBody>
      </p:sp>
      <p:sp>
        <p:nvSpPr>
          <p:cNvPr id="34818" name="Rectangle 2"/>
          <p:cNvSpPr>
            <a:spLocks noGrp="1" noRot="1" noChangeAspect="1" noChangeArrowheads="1" noTextEdit="1"/>
          </p:cNvSpPr>
          <p:nvPr>
            <p:ph type="sldImg"/>
          </p:nvPr>
        </p:nvSpPr>
        <p:spPr>
          <a:xfrm>
            <a:off x="381000" y="685800"/>
            <a:ext cx="6096000" cy="3429000"/>
          </a:xfrm>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Times" panose="02020603060405020304" pitchFamily="18" charset="0"/>
              </a:rPr>
              <a:t>Si on </a:t>
            </a:r>
            <a:r>
              <a:rPr lang="en-US" dirty="0" err="1">
                <a:latin typeface="Times" panose="02020603060405020304" pitchFamily="18" charset="0"/>
              </a:rPr>
              <a:t>avait</a:t>
            </a:r>
            <a:r>
              <a:rPr lang="en-US" dirty="0">
                <a:latin typeface="Times" panose="02020603060405020304" pitchFamily="18" charset="0"/>
              </a:rPr>
              <a:t> le meme </a:t>
            </a:r>
            <a:r>
              <a:rPr lang="en-US" dirty="0" err="1">
                <a:latin typeface="Times" panose="02020603060405020304" pitchFamily="18" charset="0"/>
              </a:rPr>
              <a:t>taus</a:t>
            </a:r>
            <a:r>
              <a:rPr lang="en-US" dirty="0">
                <a:latin typeface="Times" panose="02020603060405020304" pitchFamily="18" charset="0"/>
              </a:rPr>
              <a:t> de </a:t>
            </a:r>
            <a:r>
              <a:rPr lang="en-US" dirty="0" err="1">
                <a:latin typeface="Times" panose="02020603060405020304" pitchFamily="18" charset="0"/>
              </a:rPr>
              <a:t>defailance</a:t>
            </a:r>
            <a:r>
              <a:rPr lang="en-US" dirty="0">
                <a:latin typeface="Times" panose="02020603060405020304" pitchFamily="18" charset="0"/>
              </a:rPr>
              <a:t> </a:t>
            </a:r>
            <a:r>
              <a:rPr lang="en-US" dirty="0" err="1">
                <a:latin typeface="Times" panose="02020603060405020304" pitchFamily="18" charset="0"/>
              </a:rPr>
              <a:t>qu’un</a:t>
            </a:r>
            <a:r>
              <a:rPr lang="en-US" dirty="0">
                <a:latin typeface="Times" panose="02020603060405020304" pitchFamily="18" charset="0"/>
              </a:rPr>
              <a:t> telephone portable en GC, on</a:t>
            </a:r>
            <a:r>
              <a:rPr lang="en-US" baseline="0" dirty="0">
                <a:latin typeface="Times" panose="02020603060405020304" pitchFamily="18" charset="0"/>
              </a:rPr>
              <a:t> </a:t>
            </a:r>
            <a:r>
              <a:rPr lang="en-US" baseline="0" dirty="0" err="1">
                <a:latin typeface="Times" panose="02020603060405020304" pitchFamily="18" charset="0"/>
              </a:rPr>
              <a:t>aurait</a:t>
            </a:r>
            <a:r>
              <a:rPr lang="en-US" baseline="0" dirty="0">
                <a:latin typeface="Times" panose="02020603060405020304" pitchFamily="18" charset="0"/>
              </a:rPr>
              <a:t> des </a:t>
            </a:r>
            <a:r>
              <a:rPr lang="en-US" baseline="0" dirty="0" err="1">
                <a:latin typeface="Times" panose="02020603060405020304" pitchFamily="18" charset="0"/>
              </a:rPr>
              <a:t>gros</a:t>
            </a:r>
            <a:r>
              <a:rPr lang="en-US" baseline="0" dirty="0">
                <a:latin typeface="Times" panose="02020603060405020304" pitchFamily="18" charset="0"/>
              </a:rPr>
              <a:t> </a:t>
            </a:r>
            <a:r>
              <a:rPr lang="en-US" baseline="0" dirty="0" err="1">
                <a:latin typeface="Times" panose="02020603060405020304" pitchFamily="18" charset="0"/>
              </a:rPr>
              <a:t>problemes</a:t>
            </a:r>
            <a:r>
              <a:rPr lang="en-US" baseline="0" dirty="0">
                <a:latin typeface="Times" panose="02020603060405020304" pitchFamily="18" charset="0"/>
              </a:rPr>
              <a:t>…</a:t>
            </a:r>
            <a:endParaRPr lang="en-US" dirty="0">
              <a:latin typeface="Times" panose="02020603060405020304" pitchFamily="18" charset="0"/>
            </a:endParaRPr>
          </a:p>
          <a:p>
            <a:endParaRPr lang="fr-FR" sz="1200" kern="1200" dirty="0">
              <a:solidFill>
                <a:schemeClr val="tx1"/>
              </a:solidFill>
              <a:latin typeface="+mn-lt"/>
              <a:ea typeface="+mn-ea"/>
              <a:cs typeface="+mn-cs"/>
            </a:endParaRPr>
          </a:p>
          <a:p>
            <a:endParaRPr lang="en-US" dirty="0">
              <a:latin typeface="Times" panose="02020603060405020304" pitchFamily="18" charset="0"/>
            </a:endParaRPr>
          </a:p>
        </p:txBody>
      </p:sp>
    </p:spTree>
    <p:extLst>
      <p:ext uri="{BB962C8B-B14F-4D97-AF65-F5344CB8AC3E}">
        <p14:creationId xmlns:p14="http://schemas.microsoft.com/office/powerpoint/2010/main" val="226376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Times" panose="02020603060405020304" pitchFamily="18" charset="0"/>
                <a:ea typeface="MS PGothic" panose="020B0600070205080204" pitchFamily="34" charset="-128"/>
              </a:defRPr>
            </a:lvl1pPr>
            <a:lvl2pPr marL="742950" indent="-285750" defTabSz="917575">
              <a:defRPr sz="2400">
                <a:solidFill>
                  <a:schemeClr val="tx1"/>
                </a:solidFill>
                <a:latin typeface="Times" panose="02020603060405020304" pitchFamily="18" charset="0"/>
                <a:ea typeface="MS PGothic" panose="020B0600070205080204" pitchFamily="34" charset="-128"/>
              </a:defRPr>
            </a:lvl2pPr>
            <a:lvl3pPr marL="1143000" indent="-228600" defTabSz="917575">
              <a:defRPr sz="2400">
                <a:solidFill>
                  <a:schemeClr val="tx1"/>
                </a:solidFill>
                <a:latin typeface="Times" panose="02020603060405020304" pitchFamily="18" charset="0"/>
                <a:ea typeface="MS PGothic" panose="020B0600070205080204" pitchFamily="34" charset="-128"/>
              </a:defRPr>
            </a:lvl3pPr>
            <a:lvl4pPr marL="1600200" indent="-228600" defTabSz="917575">
              <a:defRPr sz="2400">
                <a:solidFill>
                  <a:schemeClr val="tx1"/>
                </a:solidFill>
                <a:latin typeface="Times" panose="02020603060405020304" pitchFamily="18" charset="0"/>
                <a:ea typeface="MS PGothic" panose="020B0600070205080204" pitchFamily="34" charset="-128"/>
              </a:defRPr>
            </a:lvl4pPr>
            <a:lvl5pPr marL="2057400" indent="-228600" defTabSz="917575">
              <a:defRPr sz="2400">
                <a:solidFill>
                  <a:schemeClr val="tx1"/>
                </a:solidFill>
                <a:latin typeface="Times" panose="02020603060405020304" pitchFamily="18" charset="0"/>
                <a:ea typeface="MS PGothic" panose="020B0600070205080204" pitchFamily="34" charset="-128"/>
              </a:defRPr>
            </a:lvl5pPr>
            <a:lvl6pPr marL="25146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6pPr>
            <a:lvl7pPr marL="29718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7pPr>
            <a:lvl8pPr marL="34290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8pPr>
            <a:lvl9pPr marL="38862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9pPr>
          </a:lstStyle>
          <a:p>
            <a:fld id="{6C58820A-A5D7-4C21-B74D-44C2F15AC2CC}" type="slidenum">
              <a:rPr lang="fr-FR" sz="1200"/>
              <a:pPr/>
              <a:t>22</a:t>
            </a:fld>
            <a:endParaRPr lang="fr-FR" sz="1200"/>
          </a:p>
        </p:txBody>
      </p:sp>
      <p:sp>
        <p:nvSpPr>
          <p:cNvPr id="34818" name="Rectangle 2"/>
          <p:cNvSpPr>
            <a:spLocks noGrp="1" noRot="1" noChangeAspect="1" noChangeArrowheads="1" noTextEdit="1"/>
          </p:cNvSpPr>
          <p:nvPr>
            <p:ph type="sldImg"/>
          </p:nvPr>
        </p:nvSpPr>
        <p:spPr>
          <a:xfrm>
            <a:off x="381000" y="685800"/>
            <a:ext cx="6096000" cy="3429000"/>
          </a:xfrm>
          <a:ln/>
        </p:spPr>
      </p:sp>
      <p:sp>
        <p:nvSpPr>
          <p:cNvPr id="34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Times" panose="02020603060405020304" pitchFamily="18" charset="0"/>
              </a:rPr>
              <a:t>Si on </a:t>
            </a:r>
            <a:r>
              <a:rPr lang="en-US" dirty="0" err="1">
                <a:latin typeface="Times" panose="02020603060405020304" pitchFamily="18" charset="0"/>
              </a:rPr>
              <a:t>avait</a:t>
            </a:r>
            <a:r>
              <a:rPr lang="en-US" dirty="0">
                <a:latin typeface="Times" panose="02020603060405020304" pitchFamily="18" charset="0"/>
              </a:rPr>
              <a:t> le meme </a:t>
            </a:r>
            <a:r>
              <a:rPr lang="en-US" dirty="0" err="1">
                <a:latin typeface="Times" panose="02020603060405020304" pitchFamily="18" charset="0"/>
              </a:rPr>
              <a:t>taus</a:t>
            </a:r>
            <a:r>
              <a:rPr lang="en-US" dirty="0">
                <a:latin typeface="Times" panose="02020603060405020304" pitchFamily="18" charset="0"/>
              </a:rPr>
              <a:t> de </a:t>
            </a:r>
            <a:r>
              <a:rPr lang="en-US" dirty="0" err="1">
                <a:latin typeface="Times" panose="02020603060405020304" pitchFamily="18" charset="0"/>
              </a:rPr>
              <a:t>defailance</a:t>
            </a:r>
            <a:r>
              <a:rPr lang="en-US" dirty="0">
                <a:latin typeface="Times" panose="02020603060405020304" pitchFamily="18" charset="0"/>
              </a:rPr>
              <a:t> </a:t>
            </a:r>
            <a:r>
              <a:rPr lang="en-US" dirty="0" err="1">
                <a:latin typeface="Times" panose="02020603060405020304" pitchFamily="18" charset="0"/>
              </a:rPr>
              <a:t>qu’un</a:t>
            </a:r>
            <a:r>
              <a:rPr lang="en-US" dirty="0">
                <a:latin typeface="Times" panose="02020603060405020304" pitchFamily="18" charset="0"/>
              </a:rPr>
              <a:t> telephone portable en GC, on</a:t>
            </a:r>
            <a:r>
              <a:rPr lang="en-US" baseline="0" dirty="0">
                <a:latin typeface="Times" panose="02020603060405020304" pitchFamily="18" charset="0"/>
              </a:rPr>
              <a:t> </a:t>
            </a:r>
            <a:r>
              <a:rPr lang="en-US" baseline="0" dirty="0" err="1">
                <a:latin typeface="Times" panose="02020603060405020304" pitchFamily="18" charset="0"/>
              </a:rPr>
              <a:t>aurait</a:t>
            </a:r>
            <a:r>
              <a:rPr lang="en-US" baseline="0" dirty="0">
                <a:latin typeface="Times" panose="02020603060405020304" pitchFamily="18" charset="0"/>
              </a:rPr>
              <a:t> des </a:t>
            </a:r>
            <a:r>
              <a:rPr lang="en-US" baseline="0" dirty="0" err="1">
                <a:latin typeface="Times" panose="02020603060405020304" pitchFamily="18" charset="0"/>
              </a:rPr>
              <a:t>gros</a:t>
            </a:r>
            <a:r>
              <a:rPr lang="en-US" baseline="0" dirty="0">
                <a:latin typeface="Times" panose="02020603060405020304" pitchFamily="18" charset="0"/>
              </a:rPr>
              <a:t> </a:t>
            </a:r>
            <a:r>
              <a:rPr lang="en-US" baseline="0" dirty="0" err="1">
                <a:latin typeface="Times" panose="02020603060405020304" pitchFamily="18" charset="0"/>
              </a:rPr>
              <a:t>problemes</a:t>
            </a:r>
            <a:r>
              <a:rPr lang="en-US" baseline="0" dirty="0">
                <a:latin typeface="Times" panose="02020603060405020304" pitchFamily="18" charset="0"/>
              </a:rPr>
              <a:t>…</a:t>
            </a:r>
            <a:endParaRPr lang="en-US" dirty="0">
              <a:latin typeface="Times" panose="02020603060405020304" pitchFamily="18" charset="0"/>
            </a:endParaRPr>
          </a:p>
          <a:p>
            <a:endParaRPr lang="fr-FR" sz="1200" kern="1200" dirty="0">
              <a:solidFill>
                <a:schemeClr val="tx1"/>
              </a:solidFill>
              <a:latin typeface="+mn-lt"/>
              <a:ea typeface="+mn-ea"/>
              <a:cs typeface="+mn-cs"/>
            </a:endParaRPr>
          </a:p>
          <a:p>
            <a:endParaRPr lang="en-US" dirty="0">
              <a:latin typeface="Times" panose="02020603060405020304" pitchFamily="18" charset="0"/>
            </a:endParaRPr>
          </a:p>
        </p:txBody>
      </p:sp>
    </p:spTree>
    <p:extLst>
      <p:ext uri="{BB962C8B-B14F-4D97-AF65-F5344CB8AC3E}">
        <p14:creationId xmlns:p14="http://schemas.microsoft.com/office/powerpoint/2010/main" val="230663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7575">
              <a:defRPr sz="2400">
                <a:solidFill>
                  <a:schemeClr val="tx1"/>
                </a:solidFill>
                <a:latin typeface="Times" panose="02020603060405020304" pitchFamily="18" charset="0"/>
                <a:ea typeface="MS PGothic" panose="020B0600070205080204" pitchFamily="34" charset="-128"/>
              </a:defRPr>
            </a:lvl1pPr>
            <a:lvl2pPr marL="742950" indent="-285750" defTabSz="917575">
              <a:defRPr sz="2400">
                <a:solidFill>
                  <a:schemeClr val="tx1"/>
                </a:solidFill>
                <a:latin typeface="Times" panose="02020603060405020304" pitchFamily="18" charset="0"/>
                <a:ea typeface="MS PGothic" panose="020B0600070205080204" pitchFamily="34" charset="-128"/>
              </a:defRPr>
            </a:lvl2pPr>
            <a:lvl3pPr marL="1143000" indent="-228600" defTabSz="917575">
              <a:defRPr sz="2400">
                <a:solidFill>
                  <a:schemeClr val="tx1"/>
                </a:solidFill>
                <a:latin typeface="Times" panose="02020603060405020304" pitchFamily="18" charset="0"/>
                <a:ea typeface="MS PGothic" panose="020B0600070205080204" pitchFamily="34" charset="-128"/>
              </a:defRPr>
            </a:lvl3pPr>
            <a:lvl4pPr marL="1600200" indent="-228600" defTabSz="917575">
              <a:defRPr sz="2400">
                <a:solidFill>
                  <a:schemeClr val="tx1"/>
                </a:solidFill>
                <a:latin typeface="Times" panose="02020603060405020304" pitchFamily="18" charset="0"/>
                <a:ea typeface="MS PGothic" panose="020B0600070205080204" pitchFamily="34" charset="-128"/>
              </a:defRPr>
            </a:lvl4pPr>
            <a:lvl5pPr marL="2057400" indent="-228600" defTabSz="917575">
              <a:defRPr sz="2400">
                <a:solidFill>
                  <a:schemeClr val="tx1"/>
                </a:solidFill>
                <a:latin typeface="Times" panose="02020603060405020304" pitchFamily="18" charset="0"/>
                <a:ea typeface="MS PGothic" panose="020B0600070205080204" pitchFamily="34" charset="-128"/>
              </a:defRPr>
            </a:lvl5pPr>
            <a:lvl6pPr marL="25146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6pPr>
            <a:lvl7pPr marL="29718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7pPr>
            <a:lvl8pPr marL="34290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8pPr>
            <a:lvl9pPr marL="38862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9pPr>
          </a:lstStyle>
          <a:p>
            <a:fld id="{6C58820A-A5D7-4C21-B74D-44C2F15AC2CC}" type="slidenum">
              <a:rPr lang="fr-FR" sz="1200"/>
              <a:pPr/>
              <a:t>23</a:t>
            </a:fld>
            <a:endParaRPr lang="fr-FR" sz="1200"/>
          </a:p>
        </p:txBody>
      </p:sp>
      <p:sp>
        <p:nvSpPr>
          <p:cNvPr id="34818" name="Rectangle 2"/>
          <p:cNvSpPr>
            <a:spLocks noGrp="1" noRot="1" noChangeAspect="1" noChangeArrowheads="1" noTextEdit="1"/>
          </p:cNvSpPr>
          <p:nvPr>
            <p:ph type="sldImg"/>
          </p:nvPr>
        </p:nvSpPr>
        <p:spPr>
          <a:xfrm>
            <a:off x="381000" y="685800"/>
            <a:ext cx="6096000" cy="3429000"/>
          </a:xfrm>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Times" panose="02020603060405020304" pitchFamily="18" charset="0"/>
              </a:rPr>
              <a:t>Si on </a:t>
            </a:r>
            <a:r>
              <a:rPr lang="en-US" dirty="0" err="1">
                <a:latin typeface="Times" panose="02020603060405020304" pitchFamily="18" charset="0"/>
              </a:rPr>
              <a:t>avait</a:t>
            </a:r>
            <a:r>
              <a:rPr lang="en-US" dirty="0">
                <a:latin typeface="Times" panose="02020603060405020304" pitchFamily="18" charset="0"/>
              </a:rPr>
              <a:t> le meme </a:t>
            </a:r>
            <a:r>
              <a:rPr lang="en-US" dirty="0" err="1">
                <a:latin typeface="Times" panose="02020603060405020304" pitchFamily="18" charset="0"/>
              </a:rPr>
              <a:t>taus</a:t>
            </a:r>
            <a:r>
              <a:rPr lang="en-US" dirty="0">
                <a:latin typeface="Times" panose="02020603060405020304" pitchFamily="18" charset="0"/>
              </a:rPr>
              <a:t> de </a:t>
            </a:r>
            <a:r>
              <a:rPr lang="en-US" dirty="0" err="1">
                <a:latin typeface="Times" panose="02020603060405020304" pitchFamily="18" charset="0"/>
              </a:rPr>
              <a:t>defailance</a:t>
            </a:r>
            <a:r>
              <a:rPr lang="en-US" dirty="0">
                <a:latin typeface="Times" panose="02020603060405020304" pitchFamily="18" charset="0"/>
              </a:rPr>
              <a:t> </a:t>
            </a:r>
            <a:r>
              <a:rPr lang="en-US" dirty="0" err="1">
                <a:latin typeface="Times" panose="02020603060405020304" pitchFamily="18" charset="0"/>
              </a:rPr>
              <a:t>qu’un</a:t>
            </a:r>
            <a:r>
              <a:rPr lang="en-US" dirty="0">
                <a:latin typeface="Times" panose="02020603060405020304" pitchFamily="18" charset="0"/>
              </a:rPr>
              <a:t> telephone portable en GC, on</a:t>
            </a:r>
            <a:r>
              <a:rPr lang="en-US" baseline="0" dirty="0">
                <a:latin typeface="Times" panose="02020603060405020304" pitchFamily="18" charset="0"/>
              </a:rPr>
              <a:t> </a:t>
            </a:r>
            <a:r>
              <a:rPr lang="en-US" baseline="0" dirty="0" err="1">
                <a:latin typeface="Times" panose="02020603060405020304" pitchFamily="18" charset="0"/>
              </a:rPr>
              <a:t>aurait</a:t>
            </a:r>
            <a:r>
              <a:rPr lang="en-US" baseline="0" dirty="0">
                <a:latin typeface="Times" panose="02020603060405020304" pitchFamily="18" charset="0"/>
              </a:rPr>
              <a:t> des </a:t>
            </a:r>
            <a:r>
              <a:rPr lang="en-US" baseline="0" dirty="0" err="1">
                <a:latin typeface="Times" panose="02020603060405020304" pitchFamily="18" charset="0"/>
              </a:rPr>
              <a:t>gros</a:t>
            </a:r>
            <a:r>
              <a:rPr lang="en-US" baseline="0" dirty="0">
                <a:latin typeface="Times" panose="02020603060405020304" pitchFamily="18" charset="0"/>
              </a:rPr>
              <a:t> </a:t>
            </a:r>
            <a:r>
              <a:rPr lang="en-US" baseline="0" dirty="0" err="1">
                <a:latin typeface="Times" panose="02020603060405020304" pitchFamily="18" charset="0"/>
              </a:rPr>
              <a:t>problemes</a:t>
            </a:r>
            <a:r>
              <a:rPr lang="en-US" baseline="0" dirty="0">
                <a:latin typeface="Times" panose="02020603060405020304" pitchFamily="18" charset="0"/>
              </a:rPr>
              <a:t>…</a:t>
            </a:r>
            <a:endParaRPr lang="en-US" dirty="0">
              <a:latin typeface="Times" panose="02020603060405020304" pitchFamily="18" charset="0"/>
            </a:endParaRPr>
          </a:p>
          <a:p>
            <a:endParaRPr lang="fr-FR" sz="1200" kern="1200" dirty="0">
              <a:solidFill>
                <a:schemeClr val="tx1"/>
              </a:solidFill>
              <a:latin typeface="+mn-lt"/>
              <a:ea typeface="+mn-ea"/>
              <a:cs typeface="+mn-cs"/>
            </a:endParaRPr>
          </a:p>
          <a:p>
            <a:endParaRPr lang="en-US" dirty="0">
              <a:latin typeface="Times" panose="02020603060405020304" pitchFamily="18" charset="0"/>
            </a:endParaRPr>
          </a:p>
        </p:txBody>
      </p:sp>
    </p:spTree>
    <p:extLst>
      <p:ext uri="{BB962C8B-B14F-4D97-AF65-F5344CB8AC3E}">
        <p14:creationId xmlns:p14="http://schemas.microsoft.com/office/powerpoint/2010/main" val="289566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Times" panose="02020603060405020304" pitchFamily="18" charset="0"/>
                <a:ea typeface="MS PGothic" panose="020B0600070205080204" pitchFamily="34" charset="-128"/>
              </a:defRPr>
            </a:lvl1pPr>
            <a:lvl2pPr marL="742950" indent="-285750" defTabSz="917575">
              <a:defRPr sz="2400">
                <a:solidFill>
                  <a:schemeClr val="tx1"/>
                </a:solidFill>
                <a:latin typeface="Times" panose="02020603060405020304" pitchFamily="18" charset="0"/>
                <a:ea typeface="MS PGothic" panose="020B0600070205080204" pitchFamily="34" charset="-128"/>
              </a:defRPr>
            </a:lvl2pPr>
            <a:lvl3pPr marL="1143000" indent="-228600" defTabSz="917575">
              <a:defRPr sz="2400">
                <a:solidFill>
                  <a:schemeClr val="tx1"/>
                </a:solidFill>
                <a:latin typeface="Times" panose="02020603060405020304" pitchFamily="18" charset="0"/>
                <a:ea typeface="MS PGothic" panose="020B0600070205080204" pitchFamily="34" charset="-128"/>
              </a:defRPr>
            </a:lvl3pPr>
            <a:lvl4pPr marL="1600200" indent="-228600" defTabSz="917575">
              <a:defRPr sz="2400">
                <a:solidFill>
                  <a:schemeClr val="tx1"/>
                </a:solidFill>
                <a:latin typeface="Times" panose="02020603060405020304" pitchFamily="18" charset="0"/>
                <a:ea typeface="MS PGothic" panose="020B0600070205080204" pitchFamily="34" charset="-128"/>
              </a:defRPr>
            </a:lvl4pPr>
            <a:lvl5pPr marL="2057400" indent="-228600" defTabSz="917575">
              <a:defRPr sz="2400">
                <a:solidFill>
                  <a:schemeClr val="tx1"/>
                </a:solidFill>
                <a:latin typeface="Times" panose="02020603060405020304" pitchFamily="18" charset="0"/>
                <a:ea typeface="MS PGothic" panose="020B0600070205080204" pitchFamily="34" charset="-128"/>
              </a:defRPr>
            </a:lvl5pPr>
            <a:lvl6pPr marL="25146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6pPr>
            <a:lvl7pPr marL="29718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7pPr>
            <a:lvl8pPr marL="34290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8pPr>
            <a:lvl9pPr marL="38862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9pPr>
          </a:lstStyle>
          <a:p>
            <a:fld id="{6C58820A-A5D7-4C21-B74D-44C2F15AC2CC}" type="slidenum">
              <a:rPr lang="fr-FR" sz="1200"/>
              <a:pPr/>
              <a:t>24</a:t>
            </a:fld>
            <a:endParaRPr lang="fr-FR" sz="1200"/>
          </a:p>
        </p:txBody>
      </p:sp>
      <p:sp>
        <p:nvSpPr>
          <p:cNvPr id="34818" name="Rectangle 2"/>
          <p:cNvSpPr>
            <a:spLocks noGrp="1" noRot="1" noChangeAspect="1" noChangeArrowheads="1" noTextEdit="1"/>
          </p:cNvSpPr>
          <p:nvPr>
            <p:ph type="sldImg"/>
          </p:nvPr>
        </p:nvSpPr>
        <p:spPr>
          <a:xfrm>
            <a:off x="381000" y="685800"/>
            <a:ext cx="6096000" cy="3429000"/>
          </a:xfrm>
          <a:ln/>
        </p:spPr>
      </p:sp>
      <p:sp>
        <p:nvSpPr>
          <p:cNvPr id="34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Times" panose="02020603060405020304" pitchFamily="18" charset="0"/>
              </a:rPr>
              <a:t>Si on </a:t>
            </a:r>
            <a:r>
              <a:rPr lang="en-US" dirty="0" err="1">
                <a:latin typeface="Times" panose="02020603060405020304" pitchFamily="18" charset="0"/>
              </a:rPr>
              <a:t>avait</a:t>
            </a:r>
            <a:r>
              <a:rPr lang="en-US" dirty="0">
                <a:latin typeface="Times" panose="02020603060405020304" pitchFamily="18" charset="0"/>
              </a:rPr>
              <a:t> le meme </a:t>
            </a:r>
            <a:r>
              <a:rPr lang="en-US" dirty="0" err="1">
                <a:latin typeface="Times" panose="02020603060405020304" pitchFamily="18" charset="0"/>
              </a:rPr>
              <a:t>taus</a:t>
            </a:r>
            <a:r>
              <a:rPr lang="en-US" dirty="0">
                <a:latin typeface="Times" panose="02020603060405020304" pitchFamily="18" charset="0"/>
              </a:rPr>
              <a:t> de </a:t>
            </a:r>
            <a:r>
              <a:rPr lang="en-US" dirty="0" err="1">
                <a:latin typeface="Times" panose="02020603060405020304" pitchFamily="18" charset="0"/>
              </a:rPr>
              <a:t>defailance</a:t>
            </a:r>
            <a:r>
              <a:rPr lang="en-US" dirty="0">
                <a:latin typeface="Times" panose="02020603060405020304" pitchFamily="18" charset="0"/>
              </a:rPr>
              <a:t> </a:t>
            </a:r>
            <a:r>
              <a:rPr lang="en-US" dirty="0" err="1">
                <a:latin typeface="Times" panose="02020603060405020304" pitchFamily="18" charset="0"/>
              </a:rPr>
              <a:t>qu’un</a:t>
            </a:r>
            <a:r>
              <a:rPr lang="en-US" dirty="0">
                <a:latin typeface="Times" panose="02020603060405020304" pitchFamily="18" charset="0"/>
              </a:rPr>
              <a:t> telephone portable en GC, on</a:t>
            </a:r>
            <a:r>
              <a:rPr lang="en-US" baseline="0" dirty="0">
                <a:latin typeface="Times" panose="02020603060405020304" pitchFamily="18" charset="0"/>
              </a:rPr>
              <a:t> </a:t>
            </a:r>
            <a:r>
              <a:rPr lang="en-US" baseline="0" dirty="0" err="1">
                <a:latin typeface="Times" panose="02020603060405020304" pitchFamily="18" charset="0"/>
              </a:rPr>
              <a:t>aurait</a:t>
            </a:r>
            <a:r>
              <a:rPr lang="en-US" baseline="0" dirty="0">
                <a:latin typeface="Times" panose="02020603060405020304" pitchFamily="18" charset="0"/>
              </a:rPr>
              <a:t> des </a:t>
            </a:r>
            <a:r>
              <a:rPr lang="en-US" baseline="0" dirty="0" err="1">
                <a:latin typeface="Times" panose="02020603060405020304" pitchFamily="18" charset="0"/>
              </a:rPr>
              <a:t>gros</a:t>
            </a:r>
            <a:r>
              <a:rPr lang="en-US" baseline="0" dirty="0">
                <a:latin typeface="Times" panose="02020603060405020304" pitchFamily="18" charset="0"/>
              </a:rPr>
              <a:t> </a:t>
            </a:r>
            <a:r>
              <a:rPr lang="en-US" baseline="0" dirty="0" err="1">
                <a:latin typeface="Times" panose="02020603060405020304" pitchFamily="18" charset="0"/>
              </a:rPr>
              <a:t>problemes</a:t>
            </a:r>
            <a:r>
              <a:rPr lang="en-US" baseline="0" dirty="0">
                <a:latin typeface="Times" panose="02020603060405020304" pitchFamily="18" charset="0"/>
              </a:rPr>
              <a:t>…</a:t>
            </a:r>
            <a:endParaRPr lang="en-US" dirty="0">
              <a:latin typeface="Times" panose="02020603060405020304" pitchFamily="18" charset="0"/>
            </a:endParaRPr>
          </a:p>
          <a:p>
            <a:endParaRPr lang="fr-FR" sz="1200" kern="1200" dirty="0">
              <a:solidFill>
                <a:schemeClr val="tx1"/>
              </a:solidFill>
              <a:latin typeface="+mn-lt"/>
              <a:ea typeface="+mn-ea"/>
              <a:cs typeface="+mn-cs"/>
            </a:endParaRPr>
          </a:p>
          <a:p>
            <a:endParaRPr lang="en-US" dirty="0">
              <a:latin typeface="Times" panose="02020603060405020304" pitchFamily="18" charset="0"/>
            </a:endParaRPr>
          </a:p>
        </p:txBody>
      </p:sp>
    </p:spTree>
    <p:extLst>
      <p:ext uri="{BB962C8B-B14F-4D97-AF65-F5344CB8AC3E}">
        <p14:creationId xmlns:p14="http://schemas.microsoft.com/office/powerpoint/2010/main" val="3782502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Times" panose="02020603060405020304" pitchFamily="18" charset="0"/>
                <a:ea typeface="MS PGothic" panose="020B0600070205080204" pitchFamily="34" charset="-128"/>
              </a:defRPr>
            </a:lvl1pPr>
            <a:lvl2pPr marL="742950" indent="-285750" defTabSz="917575">
              <a:defRPr sz="2400">
                <a:solidFill>
                  <a:schemeClr val="tx1"/>
                </a:solidFill>
                <a:latin typeface="Times" panose="02020603060405020304" pitchFamily="18" charset="0"/>
                <a:ea typeface="MS PGothic" panose="020B0600070205080204" pitchFamily="34" charset="-128"/>
              </a:defRPr>
            </a:lvl2pPr>
            <a:lvl3pPr marL="1143000" indent="-228600" defTabSz="917575">
              <a:defRPr sz="2400">
                <a:solidFill>
                  <a:schemeClr val="tx1"/>
                </a:solidFill>
                <a:latin typeface="Times" panose="02020603060405020304" pitchFamily="18" charset="0"/>
                <a:ea typeface="MS PGothic" panose="020B0600070205080204" pitchFamily="34" charset="-128"/>
              </a:defRPr>
            </a:lvl3pPr>
            <a:lvl4pPr marL="1600200" indent="-228600" defTabSz="917575">
              <a:defRPr sz="2400">
                <a:solidFill>
                  <a:schemeClr val="tx1"/>
                </a:solidFill>
                <a:latin typeface="Times" panose="02020603060405020304" pitchFamily="18" charset="0"/>
                <a:ea typeface="MS PGothic" panose="020B0600070205080204" pitchFamily="34" charset="-128"/>
              </a:defRPr>
            </a:lvl4pPr>
            <a:lvl5pPr marL="2057400" indent="-228600" defTabSz="917575">
              <a:defRPr sz="2400">
                <a:solidFill>
                  <a:schemeClr val="tx1"/>
                </a:solidFill>
                <a:latin typeface="Times" panose="02020603060405020304" pitchFamily="18" charset="0"/>
                <a:ea typeface="MS PGothic" panose="020B0600070205080204" pitchFamily="34" charset="-128"/>
              </a:defRPr>
            </a:lvl5pPr>
            <a:lvl6pPr marL="25146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6pPr>
            <a:lvl7pPr marL="29718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7pPr>
            <a:lvl8pPr marL="34290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8pPr>
            <a:lvl9pPr marL="38862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9pPr>
          </a:lstStyle>
          <a:p>
            <a:fld id="{6C58820A-A5D7-4C21-B74D-44C2F15AC2CC}" type="slidenum">
              <a:rPr lang="fr-FR" sz="1200"/>
              <a:pPr/>
              <a:t>25</a:t>
            </a:fld>
            <a:endParaRPr lang="fr-FR" sz="1200"/>
          </a:p>
        </p:txBody>
      </p:sp>
      <p:sp>
        <p:nvSpPr>
          <p:cNvPr id="34818" name="Rectangle 2"/>
          <p:cNvSpPr>
            <a:spLocks noGrp="1" noRot="1" noChangeAspect="1" noChangeArrowheads="1" noTextEdit="1"/>
          </p:cNvSpPr>
          <p:nvPr>
            <p:ph type="sldImg"/>
          </p:nvPr>
        </p:nvSpPr>
        <p:spPr>
          <a:xfrm>
            <a:off x="381000" y="685800"/>
            <a:ext cx="6096000" cy="3429000"/>
          </a:xfrm>
          <a:ln/>
        </p:spPr>
      </p:sp>
      <p:sp>
        <p:nvSpPr>
          <p:cNvPr id="34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Times" panose="02020603060405020304" pitchFamily="18" charset="0"/>
              </a:rPr>
              <a:t>Si on </a:t>
            </a:r>
            <a:r>
              <a:rPr lang="en-US" dirty="0" err="1">
                <a:latin typeface="Times" panose="02020603060405020304" pitchFamily="18" charset="0"/>
              </a:rPr>
              <a:t>avait</a:t>
            </a:r>
            <a:r>
              <a:rPr lang="en-US" dirty="0">
                <a:latin typeface="Times" panose="02020603060405020304" pitchFamily="18" charset="0"/>
              </a:rPr>
              <a:t> le meme </a:t>
            </a:r>
            <a:r>
              <a:rPr lang="en-US" dirty="0" err="1">
                <a:latin typeface="Times" panose="02020603060405020304" pitchFamily="18" charset="0"/>
              </a:rPr>
              <a:t>taus</a:t>
            </a:r>
            <a:r>
              <a:rPr lang="en-US" dirty="0">
                <a:latin typeface="Times" panose="02020603060405020304" pitchFamily="18" charset="0"/>
              </a:rPr>
              <a:t> de </a:t>
            </a:r>
            <a:r>
              <a:rPr lang="en-US" dirty="0" err="1">
                <a:latin typeface="Times" panose="02020603060405020304" pitchFamily="18" charset="0"/>
              </a:rPr>
              <a:t>defailance</a:t>
            </a:r>
            <a:r>
              <a:rPr lang="en-US" dirty="0">
                <a:latin typeface="Times" panose="02020603060405020304" pitchFamily="18" charset="0"/>
              </a:rPr>
              <a:t> </a:t>
            </a:r>
            <a:r>
              <a:rPr lang="en-US" dirty="0" err="1">
                <a:latin typeface="Times" panose="02020603060405020304" pitchFamily="18" charset="0"/>
              </a:rPr>
              <a:t>qu’un</a:t>
            </a:r>
            <a:r>
              <a:rPr lang="en-US" dirty="0">
                <a:latin typeface="Times" panose="02020603060405020304" pitchFamily="18" charset="0"/>
              </a:rPr>
              <a:t> telephone portable en GC, on</a:t>
            </a:r>
            <a:r>
              <a:rPr lang="en-US" baseline="0" dirty="0">
                <a:latin typeface="Times" panose="02020603060405020304" pitchFamily="18" charset="0"/>
              </a:rPr>
              <a:t> </a:t>
            </a:r>
            <a:r>
              <a:rPr lang="en-US" baseline="0" dirty="0" err="1">
                <a:latin typeface="Times" panose="02020603060405020304" pitchFamily="18" charset="0"/>
              </a:rPr>
              <a:t>aurait</a:t>
            </a:r>
            <a:r>
              <a:rPr lang="en-US" baseline="0" dirty="0">
                <a:latin typeface="Times" panose="02020603060405020304" pitchFamily="18" charset="0"/>
              </a:rPr>
              <a:t> des </a:t>
            </a:r>
            <a:r>
              <a:rPr lang="en-US" baseline="0" dirty="0" err="1">
                <a:latin typeface="Times" panose="02020603060405020304" pitchFamily="18" charset="0"/>
              </a:rPr>
              <a:t>gros</a:t>
            </a:r>
            <a:r>
              <a:rPr lang="en-US" baseline="0" dirty="0">
                <a:latin typeface="Times" panose="02020603060405020304" pitchFamily="18" charset="0"/>
              </a:rPr>
              <a:t> </a:t>
            </a:r>
            <a:r>
              <a:rPr lang="en-US" baseline="0" dirty="0" err="1">
                <a:latin typeface="Times" panose="02020603060405020304" pitchFamily="18" charset="0"/>
              </a:rPr>
              <a:t>problemes</a:t>
            </a:r>
            <a:r>
              <a:rPr lang="en-US" baseline="0" dirty="0">
                <a:latin typeface="Times" panose="02020603060405020304" pitchFamily="18" charset="0"/>
              </a:rPr>
              <a:t>…</a:t>
            </a:r>
            <a:endParaRPr lang="en-US" dirty="0">
              <a:latin typeface="Times" panose="02020603060405020304" pitchFamily="18" charset="0"/>
            </a:endParaRPr>
          </a:p>
          <a:p>
            <a:endParaRPr lang="fr-FR" sz="1200" kern="1200" dirty="0">
              <a:solidFill>
                <a:schemeClr val="tx1"/>
              </a:solidFill>
              <a:latin typeface="+mn-lt"/>
              <a:ea typeface="+mn-ea"/>
              <a:cs typeface="+mn-cs"/>
            </a:endParaRPr>
          </a:p>
          <a:p>
            <a:endParaRPr lang="en-US" dirty="0">
              <a:latin typeface="Times" panose="02020603060405020304" pitchFamily="18" charset="0"/>
            </a:endParaRPr>
          </a:p>
        </p:txBody>
      </p:sp>
    </p:spTree>
    <p:extLst>
      <p:ext uri="{BB962C8B-B14F-4D97-AF65-F5344CB8AC3E}">
        <p14:creationId xmlns:p14="http://schemas.microsoft.com/office/powerpoint/2010/main" val="415117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7575">
              <a:defRPr sz="2400">
                <a:solidFill>
                  <a:schemeClr val="tx1"/>
                </a:solidFill>
                <a:latin typeface="Times" panose="02020603060405020304" pitchFamily="18" charset="0"/>
                <a:ea typeface="MS PGothic" panose="020B0600070205080204" pitchFamily="34" charset="-128"/>
              </a:defRPr>
            </a:lvl1pPr>
            <a:lvl2pPr marL="742950" indent="-285750" defTabSz="917575">
              <a:defRPr sz="2400">
                <a:solidFill>
                  <a:schemeClr val="tx1"/>
                </a:solidFill>
                <a:latin typeface="Times" panose="02020603060405020304" pitchFamily="18" charset="0"/>
                <a:ea typeface="MS PGothic" panose="020B0600070205080204" pitchFamily="34" charset="-128"/>
              </a:defRPr>
            </a:lvl2pPr>
            <a:lvl3pPr marL="1143000" indent="-228600" defTabSz="917575">
              <a:defRPr sz="2400">
                <a:solidFill>
                  <a:schemeClr val="tx1"/>
                </a:solidFill>
                <a:latin typeface="Times" panose="02020603060405020304" pitchFamily="18" charset="0"/>
                <a:ea typeface="MS PGothic" panose="020B0600070205080204" pitchFamily="34" charset="-128"/>
              </a:defRPr>
            </a:lvl3pPr>
            <a:lvl4pPr marL="1600200" indent="-228600" defTabSz="917575">
              <a:defRPr sz="2400">
                <a:solidFill>
                  <a:schemeClr val="tx1"/>
                </a:solidFill>
                <a:latin typeface="Times" panose="02020603060405020304" pitchFamily="18" charset="0"/>
                <a:ea typeface="MS PGothic" panose="020B0600070205080204" pitchFamily="34" charset="-128"/>
              </a:defRPr>
            </a:lvl4pPr>
            <a:lvl5pPr marL="2057400" indent="-228600" defTabSz="917575">
              <a:defRPr sz="2400">
                <a:solidFill>
                  <a:schemeClr val="tx1"/>
                </a:solidFill>
                <a:latin typeface="Times" panose="02020603060405020304" pitchFamily="18" charset="0"/>
                <a:ea typeface="MS PGothic" panose="020B0600070205080204" pitchFamily="34" charset="-128"/>
              </a:defRPr>
            </a:lvl5pPr>
            <a:lvl6pPr marL="25146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6pPr>
            <a:lvl7pPr marL="29718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7pPr>
            <a:lvl8pPr marL="34290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8pPr>
            <a:lvl9pPr marL="38862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9pPr>
          </a:lstStyle>
          <a:p>
            <a:fld id="{6C58820A-A5D7-4C21-B74D-44C2F15AC2CC}" type="slidenum">
              <a:rPr lang="fr-FR" sz="1200"/>
              <a:pPr/>
              <a:t>27</a:t>
            </a:fld>
            <a:endParaRPr lang="fr-FR" sz="1200"/>
          </a:p>
        </p:txBody>
      </p:sp>
      <p:sp>
        <p:nvSpPr>
          <p:cNvPr id="34818" name="Rectangle 2"/>
          <p:cNvSpPr>
            <a:spLocks noGrp="1" noRot="1" noChangeAspect="1" noChangeArrowheads="1" noTextEdit="1"/>
          </p:cNvSpPr>
          <p:nvPr>
            <p:ph type="sldImg"/>
          </p:nvPr>
        </p:nvSpPr>
        <p:spPr>
          <a:xfrm>
            <a:off x="381000" y="685800"/>
            <a:ext cx="6096000" cy="3429000"/>
          </a:xfrm>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Times" panose="02020603060405020304" pitchFamily="18" charset="0"/>
              </a:rPr>
              <a:t>Si on </a:t>
            </a:r>
            <a:r>
              <a:rPr lang="en-US" dirty="0" err="1">
                <a:latin typeface="Times" panose="02020603060405020304" pitchFamily="18" charset="0"/>
              </a:rPr>
              <a:t>avait</a:t>
            </a:r>
            <a:r>
              <a:rPr lang="en-US" dirty="0">
                <a:latin typeface="Times" panose="02020603060405020304" pitchFamily="18" charset="0"/>
              </a:rPr>
              <a:t> le meme </a:t>
            </a:r>
            <a:r>
              <a:rPr lang="en-US" dirty="0" err="1">
                <a:latin typeface="Times" panose="02020603060405020304" pitchFamily="18" charset="0"/>
              </a:rPr>
              <a:t>taus</a:t>
            </a:r>
            <a:r>
              <a:rPr lang="en-US" dirty="0">
                <a:latin typeface="Times" panose="02020603060405020304" pitchFamily="18" charset="0"/>
              </a:rPr>
              <a:t> de </a:t>
            </a:r>
            <a:r>
              <a:rPr lang="en-US" dirty="0" err="1">
                <a:latin typeface="Times" panose="02020603060405020304" pitchFamily="18" charset="0"/>
              </a:rPr>
              <a:t>defailance</a:t>
            </a:r>
            <a:r>
              <a:rPr lang="en-US" dirty="0">
                <a:latin typeface="Times" panose="02020603060405020304" pitchFamily="18" charset="0"/>
              </a:rPr>
              <a:t> </a:t>
            </a:r>
            <a:r>
              <a:rPr lang="en-US" dirty="0" err="1">
                <a:latin typeface="Times" panose="02020603060405020304" pitchFamily="18" charset="0"/>
              </a:rPr>
              <a:t>qu’un</a:t>
            </a:r>
            <a:r>
              <a:rPr lang="en-US" dirty="0">
                <a:latin typeface="Times" panose="02020603060405020304" pitchFamily="18" charset="0"/>
              </a:rPr>
              <a:t> telephone portable en GC, on</a:t>
            </a:r>
            <a:r>
              <a:rPr lang="en-US" baseline="0" dirty="0">
                <a:latin typeface="Times" panose="02020603060405020304" pitchFamily="18" charset="0"/>
              </a:rPr>
              <a:t> </a:t>
            </a:r>
            <a:r>
              <a:rPr lang="en-US" baseline="0" dirty="0" err="1">
                <a:latin typeface="Times" panose="02020603060405020304" pitchFamily="18" charset="0"/>
              </a:rPr>
              <a:t>aurait</a:t>
            </a:r>
            <a:r>
              <a:rPr lang="en-US" baseline="0" dirty="0">
                <a:latin typeface="Times" panose="02020603060405020304" pitchFamily="18" charset="0"/>
              </a:rPr>
              <a:t> des </a:t>
            </a:r>
            <a:r>
              <a:rPr lang="en-US" baseline="0" dirty="0" err="1">
                <a:latin typeface="Times" panose="02020603060405020304" pitchFamily="18" charset="0"/>
              </a:rPr>
              <a:t>gros</a:t>
            </a:r>
            <a:r>
              <a:rPr lang="en-US" baseline="0" dirty="0">
                <a:latin typeface="Times" panose="02020603060405020304" pitchFamily="18" charset="0"/>
              </a:rPr>
              <a:t> </a:t>
            </a:r>
            <a:r>
              <a:rPr lang="en-US" baseline="0" dirty="0" err="1">
                <a:latin typeface="Times" panose="02020603060405020304" pitchFamily="18" charset="0"/>
              </a:rPr>
              <a:t>problemes</a:t>
            </a:r>
            <a:r>
              <a:rPr lang="en-US" baseline="0" dirty="0">
                <a:latin typeface="Times" panose="02020603060405020304" pitchFamily="18" charset="0"/>
              </a:rPr>
              <a:t>…</a:t>
            </a:r>
            <a:endParaRPr lang="en-US" dirty="0">
              <a:latin typeface="Times" panose="02020603060405020304" pitchFamily="18" charset="0"/>
            </a:endParaRPr>
          </a:p>
          <a:p>
            <a:endParaRPr lang="fr-FR" sz="1200" kern="1200" dirty="0">
              <a:solidFill>
                <a:schemeClr val="tx1"/>
              </a:solidFill>
              <a:latin typeface="+mn-lt"/>
              <a:ea typeface="+mn-ea"/>
              <a:cs typeface="+mn-cs"/>
            </a:endParaRPr>
          </a:p>
          <a:p>
            <a:endParaRPr lang="en-US" dirty="0">
              <a:latin typeface="Times" panose="02020603060405020304" pitchFamily="18" charset="0"/>
            </a:endParaRPr>
          </a:p>
        </p:txBody>
      </p:sp>
    </p:spTree>
    <p:extLst>
      <p:ext uri="{BB962C8B-B14F-4D97-AF65-F5344CB8AC3E}">
        <p14:creationId xmlns:p14="http://schemas.microsoft.com/office/powerpoint/2010/main" val="1826232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7575">
              <a:defRPr sz="2400">
                <a:solidFill>
                  <a:schemeClr val="tx1"/>
                </a:solidFill>
                <a:latin typeface="Times" panose="02020603060405020304" pitchFamily="18" charset="0"/>
                <a:ea typeface="MS PGothic" panose="020B0600070205080204" pitchFamily="34" charset="-128"/>
              </a:defRPr>
            </a:lvl1pPr>
            <a:lvl2pPr marL="742950" indent="-285750" defTabSz="917575">
              <a:defRPr sz="2400">
                <a:solidFill>
                  <a:schemeClr val="tx1"/>
                </a:solidFill>
                <a:latin typeface="Times" panose="02020603060405020304" pitchFamily="18" charset="0"/>
                <a:ea typeface="MS PGothic" panose="020B0600070205080204" pitchFamily="34" charset="-128"/>
              </a:defRPr>
            </a:lvl2pPr>
            <a:lvl3pPr marL="1143000" indent="-228600" defTabSz="917575">
              <a:defRPr sz="2400">
                <a:solidFill>
                  <a:schemeClr val="tx1"/>
                </a:solidFill>
                <a:latin typeface="Times" panose="02020603060405020304" pitchFamily="18" charset="0"/>
                <a:ea typeface="MS PGothic" panose="020B0600070205080204" pitchFamily="34" charset="-128"/>
              </a:defRPr>
            </a:lvl3pPr>
            <a:lvl4pPr marL="1600200" indent="-228600" defTabSz="917575">
              <a:defRPr sz="2400">
                <a:solidFill>
                  <a:schemeClr val="tx1"/>
                </a:solidFill>
                <a:latin typeface="Times" panose="02020603060405020304" pitchFamily="18" charset="0"/>
                <a:ea typeface="MS PGothic" panose="020B0600070205080204" pitchFamily="34" charset="-128"/>
              </a:defRPr>
            </a:lvl4pPr>
            <a:lvl5pPr marL="2057400" indent="-228600" defTabSz="917575">
              <a:defRPr sz="2400">
                <a:solidFill>
                  <a:schemeClr val="tx1"/>
                </a:solidFill>
                <a:latin typeface="Times" panose="02020603060405020304" pitchFamily="18" charset="0"/>
                <a:ea typeface="MS PGothic" panose="020B0600070205080204" pitchFamily="34" charset="-128"/>
              </a:defRPr>
            </a:lvl5pPr>
            <a:lvl6pPr marL="25146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6pPr>
            <a:lvl7pPr marL="29718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7pPr>
            <a:lvl8pPr marL="34290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8pPr>
            <a:lvl9pPr marL="38862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9pPr>
          </a:lstStyle>
          <a:p>
            <a:fld id="{6C58820A-A5D7-4C21-B74D-44C2F15AC2CC}" type="slidenum">
              <a:rPr lang="fr-FR" sz="1200"/>
              <a:pPr/>
              <a:t>28</a:t>
            </a:fld>
            <a:endParaRPr lang="fr-FR" sz="1200"/>
          </a:p>
        </p:txBody>
      </p:sp>
      <p:sp>
        <p:nvSpPr>
          <p:cNvPr id="34818" name="Rectangle 2"/>
          <p:cNvSpPr>
            <a:spLocks noGrp="1" noRot="1" noChangeAspect="1" noChangeArrowheads="1" noTextEdit="1"/>
          </p:cNvSpPr>
          <p:nvPr>
            <p:ph type="sldImg"/>
          </p:nvPr>
        </p:nvSpPr>
        <p:spPr>
          <a:xfrm>
            <a:off x="381000" y="685800"/>
            <a:ext cx="6096000" cy="3429000"/>
          </a:xfrm>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Times" panose="02020603060405020304" pitchFamily="18" charset="0"/>
              </a:rPr>
              <a:t>Si on </a:t>
            </a:r>
            <a:r>
              <a:rPr lang="en-US" dirty="0" err="1">
                <a:latin typeface="Times" panose="02020603060405020304" pitchFamily="18" charset="0"/>
              </a:rPr>
              <a:t>avait</a:t>
            </a:r>
            <a:r>
              <a:rPr lang="en-US" dirty="0">
                <a:latin typeface="Times" panose="02020603060405020304" pitchFamily="18" charset="0"/>
              </a:rPr>
              <a:t> le meme </a:t>
            </a:r>
            <a:r>
              <a:rPr lang="en-US" dirty="0" err="1">
                <a:latin typeface="Times" panose="02020603060405020304" pitchFamily="18" charset="0"/>
              </a:rPr>
              <a:t>taus</a:t>
            </a:r>
            <a:r>
              <a:rPr lang="en-US" dirty="0">
                <a:latin typeface="Times" panose="02020603060405020304" pitchFamily="18" charset="0"/>
              </a:rPr>
              <a:t> de </a:t>
            </a:r>
            <a:r>
              <a:rPr lang="en-US" dirty="0" err="1">
                <a:latin typeface="Times" panose="02020603060405020304" pitchFamily="18" charset="0"/>
              </a:rPr>
              <a:t>defailance</a:t>
            </a:r>
            <a:r>
              <a:rPr lang="en-US" dirty="0">
                <a:latin typeface="Times" panose="02020603060405020304" pitchFamily="18" charset="0"/>
              </a:rPr>
              <a:t> </a:t>
            </a:r>
            <a:r>
              <a:rPr lang="en-US" dirty="0" err="1">
                <a:latin typeface="Times" panose="02020603060405020304" pitchFamily="18" charset="0"/>
              </a:rPr>
              <a:t>qu’un</a:t>
            </a:r>
            <a:r>
              <a:rPr lang="en-US" dirty="0">
                <a:latin typeface="Times" panose="02020603060405020304" pitchFamily="18" charset="0"/>
              </a:rPr>
              <a:t> telephone portable en GC, on</a:t>
            </a:r>
            <a:r>
              <a:rPr lang="en-US" baseline="0" dirty="0">
                <a:latin typeface="Times" panose="02020603060405020304" pitchFamily="18" charset="0"/>
              </a:rPr>
              <a:t> </a:t>
            </a:r>
            <a:r>
              <a:rPr lang="en-US" baseline="0" dirty="0" err="1">
                <a:latin typeface="Times" panose="02020603060405020304" pitchFamily="18" charset="0"/>
              </a:rPr>
              <a:t>aurait</a:t>
            </a:r>
            <a:r>
              <a:rPr lang="en-US" baseline="0" dirty="0">
                <a:latin typeface="Times" panose="02020603060405020304" pitchFamily="18" charset="0"/>
              </a:rPr>
              <a:t> des </a:t>
            </a:r>
            <a:r>
              <a:rPr lang="en-US" baseline="0" dirty="0" err="1">
                <a:latin typeface="Times" panose="02020603060405020304" pitchFamily="18" charset="0"/>
              </a:rPr>
              <a:t>gros</a:t>
            </a:r>
            <a:r>
              <a:rPr lang="en-US" baseline="0" dirty="0">
                <a:latin typeface="Times" panose="02020603060405020304" pitchFamily="18" charset="0"/>
              </a:rPr>
              <a:t> </a:t>
            </a:r>
            <a:r>
              <a:rPr lang="en-US" baseline="0" dirty="0" err="1">
                <a:latin typeface="Times" panose="02020603060405020304" pitchFamily="18" charset="0"/>
              </a:rPr>
              <a:t>problemes</a:t>
            </a:r>
            <a:r>
              <a:rPr lang="en-US" baseline="0" dirty="0">
                <a:latin typeface="Times" panose="02020603060405020304" pitchFamily="18" charset="0"/>
              </a:rPr>
              <a:t>…</a:t>
            </a:r>
            <a:endParaRPr lang="en-US" dirty="0">
              <a:latin typeface="Times" panose="02020603060405020304" pitchFamily="18" charset="0"/>
            </a:endParaRPr>
          </a:p>
          <a:p>
            <a:endParaRPr lang="fr-FR" sz="1200" kern="1200" dirty="0">
              <a:solidFill>
                <a:schemeClr val="tx1"/>
              </a:solidFill>
              <a:latin typeface="+mn-lt"/>
              <a:ea typeface="+mn-ea"/>
              <a:cs typeface="+mn-cs"/>
            </a:endParaRPr>
          </a:p>
          <a:p>
            <a:endParaRPr lang="en-US" dirty="0">
              <a:latin typeface="Times" panose="02020603060405020304" pitchFamily="18" charset="0"/>
            </a:endParaRPr>
          </a:p>
        </p:txBody>
      </p:sp>
    </p:spTree>
    <p:extLst>
      <p:ext uri="{BB962C8B-B14F-4D97-AF65-F5344CB8AC3E}">
        <p14:creationId xmlns:p14="http://schemas.microsoft.com/office/powerpoint/2010/main" val="2559340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ABE90A9-81B4-BE4F-A91E-213692DB4379}" type="slidenum">
              <a:rPr lang="fr-FR" smtClean="0"/>
              <a:t>34</a:t>
            </a:fld>
            <a:endParaRPr lang="fr-FR"/>
          </a:p>
        </p:txBody>
      </p:sp>
    </p:spTree>
    <p:extLst>
      <p:ext uri="{BB962C8B-B14F-4D97-AF65-F5344CB8AC3E}">
        <p14:creationId xmlns:p14="http://schemas.microsoft.com/office/powerpoint/2010/main" val="4181363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Times" charset="0"/>
                <a:ea typeface="ＭＳ Ｐゴシック" charset="0"/>
                <a:cs typeface="ＭＳ Ｐゴシック" charset="0"/>
              </a:defRPr>
            </a:lvl1pPr>
            <a:lvl2pPr marL="742950" indent="-285750" defTabSz="917575">
              <a:defRPr sz="2400">
                <a:solidFill>
                  <a:schemeClr val="tx1"/>
                </a:solidFill>
                <a:latin typeface="Times" charset="0"/>
                <a:ea typeface="ＭＳ Ｐゴシック" charset="0"/>
              </a:defRPr>
            </a:lvl2pPr>
            <a:lvl3pPr marL="1143000" indent="-228600" defTabSz="917575">
              <a:defRPr sz="2400">
                <a:solidFill>
                  <a:schemeClr val="tx1"/>
                </a:solidFill>
                <a:latin typeface="Times" charset="0"/>
                <a:ea typeface="ＭＳ Ｐゴシック" charset="0"/>
              </a:defRPr>
            </a:lvl3pPr>
            <a:lvl4pPr marL="1600200" indent="-228600" defTabSz="917575">
              <a:defRPr sz="2400">
                <a:solidFill>
                  <a:schemeClr val="tx1"/>
                </a:solidFill>
                <a:latin typeface="Times" charset="0"/>
                <a:ea typeface="ＭＳ Ｐゴシック" charset="0"/>
              </a:defRPr>
            </a:lvl4pPr>
            <a:lvl5pPr marL="2057400" indent="-228600" defTabSz="917575">
              <a:defRPr sz="2400">
                <a:solidFill>
                  <a:schemeClr val="tx1"/>
                </a:solidFill>
                <a:latin typeface="Times" charset="0"/>
                <a:ea typeface="ＭＳ Ｐゴシック" charset="0"/>
              </a:defRPr>
            </a:lvl5pPr>
            <a:lvl6pPr marL="2514600" indent="-228600" defTabSz="917575" eaLnBrk="0" fontAlgn="base" hangingPunct="0">
              <a:spcBef>
                <a:spcPct val="0"/>
              </a:spcBef>
              <a:spcAft>
                <a:spcPct val="0"/>
              </a:spcAft>
              <a:defRPr sz="2400">
                <a:solidFill>
                  <a:schemeClr val="tx1"/>
                </a:solidFill>
                <a:latin typeface="Times" charset="0"/>
                <a:ea typeface="ＭＳ Ｐゴシック" charset="0"/>
              </a:defRPr>
            </a:lvl6pPr>
            <a:lvl7pPr marL="2971800" indent="-228600" defTabSz="917575" eaLnBrk="0" fontAlgn="base" hangingPunct="0">
              <a:spcBef>
                <a:spcPct val="0"/>
              </a:spcBef>
              <a:spcAft>
                <a:spcPct val="0"/>
              </a:spcAft>
              <a:defRPr sz="2400">
                <a:solidFill>
                  <a:schemeClr val="tx1"/>
                </a:solidFill>
                <a:latin typeface="Times" charset="0"/>
                <a:ea typeface="ＭＳ Ｐゴシック" charset="0"/>
              </a:defRPr>
            </a:lvl7pPr>
            <a:lvl8pPr marL="3429000" indent="-228600" defTabSz="917575" eaLnBrk="0" fontAlgn="base" hangingPunct="0">
              <a:spcBef>
                <a:spcPct val="0"/>
              </a:spcBef>
              <a:spcAft>
                <a:spcPct val="0"/>
              </a:spcAft>
              <a:defRPr sz="2400">
                <a:solidFill>
                  <a:schemeClr val="tx1"/>
                </a:solidFill>
                <a:latin typeface="Times" charset="0"/>
                <a:ea typeface="ＭＳ Ｐゴシック" charset="0"/>
              </a:defRPr>
            </a:lvl8pPr>
            <a:lvl9pPr marL="3886200" indent="-228600" defTabSz="917575" eaLnBrk="0" fontAlgn="base" hangingPunct="0">
              <a:spcBef>
                <a:spcPct val="0"/>
              </a:spcBef>
              <a:spcAft>
                <a:spcPct val="0"/>
              </a:spcAft>
              <a:defRPr sz="2400">
                <a:solidFill>
                  <a:schemeClr val="tx1"/>
                </a:solidFill>
                <a:latin typeface="Times" charset="0"/>
                <a:ea typeface="ＭＳ Ｐゴシック" charset="0"/>
              </a:defRPr>
            </a:lvl9pPr>
          </a:lstStyle>
          <a:p>
            <a:fld id="{699ADD45-C2A6-044A-8050-D101063180F6}" type="slidenum">
              <a:rPr lang="fr-FR" sz="1200"/>
              <a:pPr/>
              <a:t>65</a:t>
            </a:fld>
            <a:endParaRPr lang="fr-FR" sz="1200"/>
          </a:p>
        </p:txBody>
      </p:sp>
      <p:sp>
        <p:nvSpPr>
          <p:cNvPr id="107523" name="Rectangle 2"/>
          <p:cNvSpPr>
            <a:spLocks noGrp="1" noRot="1" noChangeAspect="1" noChangeArrowheads="1" noTextEdit="1"/>
          </p:cNvSpPr>
          <p:nvPr>
            <p:ph type="sldImg"/>
          </p:nvPr>
        </p:nvSpPr>
        <p:spPr>
          <a:xfrm>
            <a:off x="381000" y="685800"/>
            <a:ext cx="6096000" cy="3429000"/>
          </a:xfrm>
          <a:ln/>
        </p:spPr>
      </p:sp>
      <p:sp>
        <p:nvSpPr>
          <p:cNvPr id="1075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3" name="Text Box 1"/>
          <p:cNvSpPr txBox="1">
            <a:spLocks noChangeArrowheads="1"/>
          </p:cNvSpPr>
          <p:nvPr/>
        </p:nvSpPr>
        <p:spPr bwMode="auto">
          <a:xfrm>
            <a:off x="3993358" y="10577547"/>
            <a:ext cx="3055000" cy="556151"/>
          </a:xfrm>
          <a:prstGeom prst="rect">
            <a:avLst/>
          </a:prstGeom>
          <a:noFill/>
          <a:ln w="9525">
            <a:noFill/>
            <a:round/>
            <a:headEnd/>
            <a:tailEnd/>
          </a:ln>
        </p:spPr>
        <p:txBody>
          <a:bodyPr lIns="91800" tIns="46080" rIns="91800" bIns="46080" anchor="b">
            <a:prstTxWarp prst="textNoShape">
              <a:avLst/>
            </a:prstTxWarp>
          </a:bodyPr>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AB8B4CEC-948D-0841-81AE-CBADEB830218}" type="slidenum">
              <a:rPr lang="en-US" sz="1200">
                <a:solidFill>
                  <a:srgbClr val="000000"/>
                </a:solidFill>
                <a:ea typeface="ＭＳ Ｐゴシック" charset="-128"/>
                <a:cs typeface="ＭＳ Ｐゴシック" charset="-128"/>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86</a:t>
            </a:fld>
            <a:endParaRPr lang="en-US" sz="1200" dirty="0">
              <a:solidFill>
                <a:srgbClr val="000000"/>
              </a:solidFill>
              <a:ea typeface="ＭＳ Ｐゴシック" charset="-128"/>
              <a:cs typeface="ＭＳ Ｐゴシック" charset="-128"/>
            </a:endParaRPr>
          </a:p>
        </p:txBody>
      </p:sp>
      <p:sp>
        <p:nvSpPr>
          <p:cNvPr id="20484" name="Rectangle 2"/>
          <p:cNvSpPr>
            <a:spLocks noGrp="1" noRot="1" noChangeAspect="1" noChangeArrowheads="1"/>
          </p:cNvSpPr>
          <p:nvPr>
            <p:ph type="sldImg"/>
          </p:nvPr>
        </p:nvSpPr>
        <p:spPr>
          <a:xfrm>
            <a:off x="-182563" y="836613"/>
            <a:ext cx="7418388" cy="4173537"/>
          </a:xfrm>
          <a:solidFill>
            <a:srgbClr val="FFFFFF"/>
          </a:solidFill>
          <a:ln/>
        </p:spPr>
      </p:sp>
      <p:sp>
        <p:nvSpPr>
          <p:cNvPr id="20485" name="Rectangle 3"/>
          <p:cNvSpPr>
            <a:spLocks noGrp="1" noChangeArrowheads="1"/>
          </p:cNvSpPr>
          <p:nvPr>
            <p:ph type="body" idx="1"/>
          </p:nvPr>
        </p:nvSpPr>
        <p:spPr>
          <a:xfrm>
            <a:off x="940000" y="5287885"/>
            <a:ext cx="5161784" cy="5005366"/>
          </a:xfrm>
          <a:noFill/>
          <a:ln/>
        </p:spPr>
        <p:txBody>
          <a:bodyPr wrap="none" anchor="ctr"/>
          <a:lstStyle/>
          <a:p>
            <a:endParaRPr lang="fr-FR" dirty="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2975030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7575">
              <a:defRPr sz="2400">
                <a:solidFill>
                  <a:schemeClr val="tx1"/>
                </a:solidFill>
                <a:latin typeface="Times" charset="0"/>
                <a:ea typeface="ＭＳ Ｐゴシック" charset="0"/>
                <a:cs typeface="ＭＳ Ｐゴシック" charset="0"/>
              </a:defRPr>
            </a:lvl1pPr>
            <a:lvl2pPr marL="742950" indent="-285750" defTabSz="917575">
              <a:defRPr sz="2400">
                <a:solidFill>
                  <a:schemeClr val="tx1"/>
                </a:solidFill>
                <a:latin typeface="Times" charset="0"/>
                <a:ea typeface="ＭＳ Ｐゴシック" charset="0"/>
              </a:defRPr>
            </a:lvl2pPr>
            <a:lvl3pPr marL="1143000" indent="-228600" defTabSz="917575">
              <a:defRPr sz="2400">
                <a:solidFill>
                  <a:schemeClr val="tx1"/>
                </a:solidFill>
                <a:latin typeface="Times" charset="0"/>
                <a:ea typeface="ＭＳ Ｐゴシック" charset="0"/>
              </a:defRPr>
            </a:lvl3pPr>
            <a:lvl4pPr marL="1600200" indent="-228600" defTabSz="917575">
              <a:defRPr sz="2400">
                <a:solidFill>
                  <a:schemeClr val="tx1"/>
                </a:solidFill>
                <a:latin typeface="Times" charset="0"/>
                <a:ea typeface="ＭＳ Ｐゴシック" charset="0"/>
              </a:defRPr>
            </a:lvl4pPr>
            <a:lvl5pPr marL="2057400" indent="-228600" defTabSz="917575">
              <a:defRPr sz="2400">
                <a:solidFill>
                  <a:schemeClr val="tx1"/>
                </a:solidFill>
                <a:latin typeface="Times" charset="0"/>
                <a:ea typeface="ＭＳ Ｐゴシック" charset="0"/>
              </a:defRPr>
            </a:lvl5pPr>
            <a:lvl6pPr marL="2514600" indent="-228600" defTabSz="917575" eaLnBrk="0" fontAlgn="base" hangingPunct="0">
              <a:spcBef>
                <a:spcPct val="0"/>
              </a:spcBef>
              <a:spcAft>
                <a:spcPct val="0"/>
              </a:spcAft>
              <a:defRPr sz="2400">
                <a:solidFill>
                  <a:schemeClr val="tx1"/>
                </a:solidFill>
                <a:latin typeface="Times" charset="0"/>
                <a:ea typeface="ＭＳ Ｐゴシック" charset="0"/>
              </a:defRPr>
            </a:lvl6pPr>
            <a:lvl7pPr marL="2971800" indent="-228600" defTabSz="917575" eaLnBrk="0" fontAlgn="base" hangingPunct="0">
              <a:spcBef>
                <a:spcPct val="0"/>
              </a:spcBef>
              <a:spcAft>
                <a:spcPct val="0"/>
              </a:spcAft>
              <a:defRPr sz="2400">
                <a:solidFill>
                  <a:schemeClr val="tx1"/>
                </a:solidFill>
                <a:latin typeface="Times" charset="0"/>
                <a:ea typeface="ＭＳ Ｐゴシック" charset="0"/>
              </a:defRPr>
            </a:lvl7pPr>
            <a:lvl8pPr marL="3429000" indent="-228600" defTabSz="917575" eaLnBrk="0" fontAlgn="base" hangingPunct="0">
              <a:spcBef>
                <a:spcPct val="0"/>
              </a:spcBef>
              <a:spcAft>
                <a:spcPct val="0"/>
              </a:spcAft>
              <a:defRPr sz="2400">
                <a:solidFill>
                  <a:schemeClr val="tx1"/>
                </a:solidFill>
                <a:latin typeface="Times" charset="0"/>
                <a:ea typeface="ＭＳ Ｐゴシック" charset="0"/>
              </a:defRPr>
            </a:lvl8pPr>
            <a:lvl9pPr marL="3886200" indent="-228600" defTabSz="917575" eaLnBrk="0" fontAlgn="base" hangingPunct="0">
              <a:spcBef>
                <a:spcPct val="0"/>
              </a:spcBef>
              <a:spcAft>
                <a:spcPct val="0"/>
              </a:spcAft>
              <a:defRPr sz="2400">
                <a:solidFill>
                  <a:schemeClr val="tx1"/>
                </a:solidFill>
                <a:latin typeface="Times" charset="0"/>
                <a:ea typeface="ＭＳ Ｐゴシック" charset="0"/>
              </a:defRPr>
            </a:lvl9pPr>
          </a:lstStyle>
          <a:p>
            <a:fld id="{0545E043-F86D-A74D-B2E0-0290BADB09FD}" type="slidenum">
              <a:rPr lang="fr-FR" sz="1200"/>
              <a:pPr/>
              <a:t>7</a:t>
            </a:fld>
            <a:endParaRPr lang="fr-FR" sz="1200"/>
          </a:p>
        </p:txBody>
      </p:sp>
      <p:sp>
        <p:nvSpPr>
          <p:cNvPr id="59395" name="Rectangle 2"/>
          <p:cNvSpPr>
            <a:spLocks noGrp="1" noRot="1" noChangeAspect="1" noChangeArrowheads="1" noTextEdit="1"/>
          </p:cNvSpPr>
          <p:nvPr>
            <p:ph type="sldImg"/>
          </p:nvPr>
        </p:nvSpPr>
        <p:spPr>
          <a:xfrm>
            <a:off x="381000" y="685800"/>
            <a:ext cx="6096000" cy="3429000"/>
          </a:xfrm>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Le risque est défini par l’existence de l’évenement redouté possedant une probabilité d’occurrence et par la gravité des conséquences de cet évenement.</a:t>
            </a:r>
          </a:p>
          <a:p>
            <a:pPr eaLnBrk="1" hangingPunct="1"/>
            <a:r>
              <a:rPr lang="en-US">
                <a:latin typeface="Times" charset="0"/>
                <a:ea typeface="ＭＳ Ｐゴシック" charset="0"/>
                <a:cs typeface="ＭＳ Ｐゴシック" charset="0"/>
              </a:rPr>
              <a:t>Fiabilité qualitative (aptitude) et quantitative (probabilité)</a:t>
            </a:r>
          </a:p>
        </p:txBody>
      </p:sp>
    </p:spTree>
    <p:extLst>
      <p:ext uri="{BB962C8B-B14F-4D97-AF65-F5344CB8AC3E}">
        <p14:creationId xmlns:p14="http://schemas.microsoft.com/office/powerpoint/2010/main" val="786199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La combinaison des deux technique consiste en gros à exploiter les mesure des deux technique</a:t>
            </a:r>
            <a:r>
              <a:rPr lang="fr-FR" baseline="0" dirty="0"/>
              <a:t> pour : </a:t>
            </a:r>
          </a:p>
          <a:p>
            <a:endParaRPr lang="fr-FR" baseline="0" dirty="0"/>
          </a:p>
          <a:p>
            <a:r>
              <a:rPr lang="fr-FR" baseline="0" dirty="0"/>
              <a:t>*La correction des effets atmosphériques sur les mesures Insar par des modèles des effets atmosphérique établi par GNSS</a:t>
            </a:r>
          </a:p>
          <a:p>
            <a:r>
              <a:rPr lang="fr-FR" baseline="0" dirty="0"/>
              <a:t>*Améliorer la précision de la mesure finale de déplacement en combinant les deux mesures GNSS et Insar</a:t>
            </a:r>
          </a:p>
          <a:p>
            <a:r>
              <a:rPr lang="fr-FR" baseline="0" dirty="0"/>
              <a:t>*Bénéficier des avantages et se remédier aux inconvénients des deux techniques.</a:t>
            </a:r>
          </a:p>
          <a:p>
            <a:endParaRPr lang="fr-FR" baseline="0" dirty="0"/>
          </a:p>
          <a:p>
            <a:endParaRPr lang="fr-FR" baseline="0" dirty="0"/>
          </a:p>
          <a:p>
            <a:endParaRPr lang="fr-FR" baseline="0" dirty="0"/>
          </a:p>
          <a:p>
            <a:endParaRPr lang="fr-FR" dirty="0"/>
          </a:p>
          <a:p>
            <a:endParaRPr lang="fr-FR" dirty="0"/>
          </a:p>
        </p:txBody>
      </p:sp>
      <p:sp>
        <p:nvSpPr>
          <p:cNvPr id="4" name="Slide Number Placeholder 3"/>
          <p:cNvSpPr>
            <a:spLocks noGrp="1"/>
          </p:cNvSpPr>
          <p:nvPr>
            <p:ph type="sldNum" sz="quarter" idx="10"/>
          </p:nvPr>
        </p:nvSpPr>
        <p:spPr/>
        <p:txBody>
          <a:bodyPr/>
          <a:lstStyle/>
          <a:p>
            <a:fld id="{5ABE90A9-81B4-BE4F-A91E-213692DB4379}" type="slidenum">
              <a:rPr lang="fr-FR" smtClean="0"/>
              <a:t>92</a:t>
            </a:fld>
            <a:endParaRPr lang="fr-FR"/>
          </a:p>
        </p:txBody>
      </p:sp>
    </p:spTree>
    <p:extLst>
      <p:ext uri="{BB962C8B-B14F-4D97-AF65-F5344CB8AC3E}">
        <p14:creationId xmlns:p14="http://schemas.microsoft.com/office/powerpoint/2010/main" val="3040595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baseline="0" dirty="0"/>
          </a:p>
          <a:p>
            <a:r>
              <a:rPr lang="fr-FR" baseline="0" dirty="0"/>
              <a:t>Pour cette combinaison : </a:t>
            </a:r>
          </a:p>
          <a:p>
            <a:endParaRPr lang="fr-FR" baseline="0" dirty="0"/>
          </a:p>
          <a:p>
            <a:r>
              <a:rPr lang="fr-FR" baseline="0" dirty="0"/>
              <a:t>Des récepteurs GNSS sont installés en collocation avec des réflecteurs artificiels sur des ouvrages d’art qui peuvent avoir des mouvement lors de travaux (Ponts, gares, </a:t>
            </a:r>
            <a:r>
              <a:rPr lang="fr-FR" baseline="0" dirty="0" err="1"/>
              <a:t>Batiments</a:t>
            </a:r>
            <a:r>
              <a:rPr lang="fr-FR" baseline="0" dirty="0"/>
              <a:t>..)</a:t>
            </a:r>
          </a:p>
          <a:p>
            <a:r>
              <a:rPr lang="fr-FR" baseline="0" dirty="0"/>
              <a:t>-Les déplacement seront calculer indépendamment par chaque technique</a:t>
            </a:r>
          </a:p>
          <a:p>
            <a:r>
              <a:rPr lang="fr-FR" baseline="0" dirty="0"/>
              <a:t>-Les différente possibilité de combinaison des mesures seront mises en place et testées puis la meilleurs sera choisie</a:t>
            </a:r>
          </a:p>
          <a:p>
            <a:r>
              <a:rPr lang="fr-FR" baseline="0" dirty="0"/>
              <a:t>-Les déplacements obtenus seront analysés et interprété  : comportement de l’ouvrage à court et long terme.</a:t>
            </a:r>
          </a:p>
          <a:p>
            <a:endParaRPr lang="fr-FR" dirty="0"/>
          </a:p>
        </p:txBody>
      </p:sp>
      <p:sp>
        <p:nvSpPr>
          <p:cNvPr id="4" name="Slide Number Placeholder 3"/>
          <p:cNvSpPr>
            <a:spLocks noGrp="1"/>
          </p:cNvSpPr>
          <p:nvPr>
            <p:ph type="sldNum" sz="quarter" idx="10"/>
          </p:nvPr>
        </p:nvSpPr>
        <p:spPr/>
        <p:txBody>
          <a:bodyPr/>
          <a:lstStyle/>
          <a:p>
            <a:fld id="{5ABE90A9-81B4-BE4F-A91E-213692DB4379}" type="slidenum">
              <a:rPr lang="fr-FR" smtClean="0"/>
              <a:t>93</a:t>
            </a:fld>
            <a:endParaRPr lang="fr-FR"/>
          </a:p>
        </p:txBody>
      </p:sp>
    </p:spTree>
    <p:extLst>
      <p:ext uri="{BB962C8B-B14F-4D97-AF65-F5344CB8AC3E}">
        <p14:creationId xmlns:p14="http://schemas.microsoft.com/office/powerpoint/2010/main" val="3593445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2000" dirty="0"/>
              <a:t>Choix des ouvrages à instrumenter :</a:t>
            </a:r>
          </a:p>
          <a:p>
            <a:pPr lvl="1"/>
            <a:r>
              <a:rPr lang="fr-FR" sz="1800" dirty="0"/>
              <a:t>Enjeux de mouvements possibles</a:t>
            </a:r>
          </a:p>
          <a:p>
            <a:pPr lvl="1"/>
            <a:r>
              <a:rPr lang="fr-FR" sz="1800" dirty="0"/>
              <a:t>Accessibilité</a:t>
            </a:r>
          </a:p>
          <a:p>
            <a:pPr lvl="1"/>
            <a:r>
              <a:rPr lang="fr-FR" sz="1800" dirty="0"/>
              <a:t>Connaissances préalables de leurs comportement et évolutions passés.</a:t>
            </a:r>
          </a:p>
          <a:p>
            <a:pPr lvl="1"/>
            <a:r>
              <a:rPr lang="fr-FR" sz="1800" dirty="0"/>
              <a:t>La disponibilité d’autres méthodes de contrôle </a:t>
            </a:r>
          </a:p>
        </p:txBody>
      </p:sp>
      <p:sp>
        <p:nvSpPr>
          <p:cNvPr id="4" name="Slide Number Placeholder 3"/>
          <p:cNvSpPr>
            <a:spLocks noGrp="1"/>
          </p:cNvSpPr>
          <p:nvPr>
            <p:ph type="sldNum" sz="quarter" idx="10"/>
          </p:nvPr>
        </p:nvSpPr>
        <p:spPr/>
        <p:txBody>
          <a:bodyPr/>
          <a:lstStyle/>
          <a:p>
            <a:fld id="{5ABE90A9-81B4-BE4F-A91E-213692DB4379}" type="slidenum">
              <a:rPr lang="fr-FR" smtClean="0"/>
              <a:t>94</a:t>
            </a:fld>
            <a:endParaRPr lang="fr-FR"/>
          </a:p>
        </p:txBody>
      </p:sp>
    </p:spTree>
    <p:extLst>
      <p:ext uri="{BB962C8B-B14F-4D97-AF65-F5344CB8AC3E}">
        <p14:creationId xmlns:p14="http://schemas.microsoft.com/office/powerpoint/2010/main" val="1809847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Installation sur le</a:t>
            </a:r>
            <a:r>
              <a:rPr lang="fr-FR" baseline="0" dirty="0"/>
              <a:t> pont de sèvres</a:t>
            </a:r>
            <a:endParaRPr lang="fr-FR" dirty="0"/>
          </a:p>
        </p:txBody>
      </p:sp>
      <p:sp>
        <p:nvSpPr>
          <p:cNvPr id="4" name="Slide Number Placeholder 3"/>
          <p:cNvSpPr>
            <a:spLocks noGrp="1"/>
          </p:cNvSpPr>
          <p:nvPr>
            <p:ph type="sldNum" sz="quarter" idx="10"/>
          </p:nvPr>
        </p:nvSpPr>
        <p:spPr/>
        <p:txBody>
          <a:bodyPr/>
          <a:lstStyle/>
          <a:p>
            <a:fld id="{5ABE90A9-81B4-BE4F-A91E-213692DB4379}" type="slidenum">
              <a:rPr lang="fr-FR" smtClean="0"/>
              <a:t>95</a:t>
            </a:fld>
            <a:endParaRPr lang="fr-FR"/>
          </a:p>
        </p:txBody>
      </p:sp>
    </p:spTree>
    <p:extLst>
      <p:ext uri="{BB962C8B-B14F-4D97-AF65-F5344CB8AC3E}">
        <p14:creationId xmlns:p14="http://schemas.microsoft.com/office/powerpoint/2010/main" val="2905095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Qulques</a:t>
            </a:r>
            <a:r>
              <a:rPr lang="fr-FR" dirty="0"/>
              <a:t> résultat sur Paris</a:t>
            </a:r>
          </a:p>
        </p:txBody>
      </p:sp>
      <p:sp>
        <p:nvSpPr>
          <p:cNvPr id="4" name="Slide Number Placeholder 3"/>
          <p:cNvSpPr>
            <a:spLocks noGrp="1"/>
          </p:cNvSpPr>
          <p:nvPr>
            <p:ph type="sldNum" sz="quarter" idx="10"/>
          </p:nvPr>
        </p:nvSpPr>
        <p:spPr/>
        <p:txBody>
          <a:bodyPr/>
          <a:lstStyle/>
          <a:p>
            <a:fld id="{5ABE90A9-81B4-BE4F-A91E-213692DB4379}" type="slidenum">
              <a:rPr lang="fr-FR" smtClean="0"/>
              <a:t>96</a:t>
            </a:fld>
            <a:endParaRPr lang="fr-FR"/>
          </a:p>
        </p:txBody>
      </p:sp>
    </p:spTree>
    <p:extLst>
      <p:ext uri="{BB962C8B-B14F-4D97-AF65-F5344CB8AC3E}">
        <p14:creationId xmlns:p14="http://schemas.microsoft.com/office/powerpoint/2010/main" val="1738507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4DA5C613-B653-40A6-98F8-2C2F218A748F}" type="slidenum">
              <a:rPr lang="en-US" smtClean="0"/>
              <a:t>99</a:t>
            </a:fld>
            <a:endParaRPr lang="en-US"/>
          </a:p>
        </p:txBody>
      </p:sp>
    </p:spTree>
    <p:extLst>
      <p:ext uri="{BB962C8B-B14F-4D97-AF65-F5344CB8AC3E}">
        <p14:creationId xmlns:p14="http://schemas.microsoft.com/office/powerpoint/2010/main" val="1523548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8E2375-F1B1-284C-A827-B0E603FDBDD8}" type="slidenum">
              <a:rPr lang="en-US" smtClean="0"/>
              <a:t>101</a:t>
            </a:fld>
            <a:endParaRPr lang="en-US"/>
          </a:p>
        </p:txBody>
      </p:sp>
    </p:spTree>
    <p:extLst>
      <p:ext uri="{BB962C8B-B14F-4D97-AF65-F5344CB8AC3E}">
        <p14:creationId xmlns:p14="http://schemas.microsoft.com/office/powerpoint/2010/main" val="337180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7575">
              <a:defRPr sz="2400">
                <a:solidFill>
                  <a:schemeClr val="tx1"/>
                </a:solidFill>
                <a:latin typeface="Times" charset="0"/>
                <a:ea typeface="ＭＳ Ｐゴシック" charset="0"/>
                <a:cs typeface="ＭＳ Ｐゴシック" charset="0"/>
              </a:defRPr>
            </a:lvl1pPr>
            <a:lvl2pPr marL="742950" indent="-285750" defTabSz="917575">
              <a:defRPr sz="2400">
                <a:solidFill>
                  <a:schemeClr val="tx1"/>
                </a:solidFill>
                <a:latin typeface="Times" charset="0"/>
                <a:ea typeface="ＭＳ Ｐゴシック" charset="0"/>
              </a:defRPr>
            </a:lvl2pPr>
            <a:lvl3pPr marL="1143000" indent="-228600" defTabSz="917575">
              <a:defRPr sz="2400">
                <a:solidFill>
                  <a:schemeClr val="tx1"/>
                </a:solidFill>
                <a:latin typeface="Times" charset="0"/>
                <a:ea typeface="ＭＳ Ｐゴシック" charset="0"/>
              </a:defRPr>
            </a:lvl3pPr>
            <a:lvl4pPr marL="1600200" indent="-228600" defTabSz="917575">
              <a:defRPr sz="2400">
                <a:solidFill>
                  <a:schemeClr val="tx1"/>
                </a:solidFill>
                <a:latin typeface="Times" charset="0"/>
                <a:ea typeface="ＭＳ Ｐゴシック" charset="0"/>
              </a:defRPr>
            </a:lvl4pPr>
            <a:lvl5pPr marL="2057400" indent="-228600" defTabSz="917575">
              <a:defRPr sz="2400">
                <a:solidFill>
                  <a:schemeClr val="tx1"/>
                </a:solidFill>
                <a:latin typeface="Times" charset="0"/>
                <a:ea typeface="ＭＳ Ｐゴシック" charset="0"/>
              </a:defRPr>
            </a:lvl5pPr>
            <a:lvl6pPr marL="2514600" indent="-228600" defTabSz="917575" eaLnBrk="0" fontAlgn="base" hangingPunct="0">
              <a:spcBef>
                <a:spcPct val="0"/>
              </a:spcBef>
              <a:spcAft>
                <a:spcPct val="0"/>
              </a:spcAft>
              <a:defRPr sz="2400">
                <a:solidFill>
                  <a:schemeClr val="tx1"/>
                </a:solidFill>
                <a:latin typeface="Times" charset="0"/>
                <a:ea typeface="ＭＳ Ｐゴシック" charset="0"/>
              </a:defRPr>
            </a:lvl6pPr>
            <a:lvl7pPr marL="2971800" indent="-228600" defTabSz="917575" eaLnBrk="0" fontAlgn="base" hangingPunct="0">
              <a:spcBef>
                <a:spcPct val="0"/>
              </a:spcBef>
              <a:spcAft>
                <a:spcPct val="0"/>
              </a:spcAft>
              <a:defRPr sz="2400">
                <a:solidFill>
                  <a:schemeClr val="tx1"/>
                </a:solidFill>
                <a:latin typeface="Times" charset="0"/>
                <a:ea typeface="ＭＳ Ｐゴシック" charset="0"/>
              </a:defRPr>
            </a:lvl7pPr>
            <a:lvl8pPr marL="3429000" indent="-228600" defTabSz="917575" eaLnBrk="0" fontAlgn="base" hangingPunct="0">
              <a:spcBef>
                <a:spcPct val="0"/>
              </a:spcBef>
              <a:spcAft>
                <a:spcPct val="0"/>
              </a:spcAft>
              <a:defRPr sz="2400">
                <a:solidFill>
                  <a:schemeClr val="tx1"/>
                </a:solidFill>
                <a:latin typeface="Times" charset="0"/>
                <a:ea typeface="ＭＳ Ｐゴシック" charset="0"/>
              </a:defRPr>
            </a:lvl8pPr>
            <a:lvl9pPr marL="3886200" indent="-228600" defTabSz="917575" eaLnBrk="0" fontAlgn="base" hangingPunct="0">
              <a:spcBef>
                <a:spcPct val="0"/>
              </a:spcBef>
              <a:spcAft>
                <a:spcPct val="0"/>
              </a:spcAft>
              <a:defRPr sz="2400">
                <a:solidFill>
                  <a:schemeClr val="tx1"/>
                </a:solidFill>
                <a:latin typeface="Times" charset="0"/>
                <a:ea typeface="ＭＳ Ｐゴシック" charset="0"/>
              </a:defRPr>
            </a:lvl9pPr>
          </a:lstStyle>
          <a:p>
            <a:fld id="{0545E043-F86D-A74D-B2E0-0290BADB09FD}" type="slidenum">
              <a:rPr lang="fr-FR" sz="1200"/>
              <a:pPr/>
              <a:t>8</a:t>
            </a:fld>
            <a:endParaRPr lang="fr-FR" sz="1200"/>
          </a:p>
        </p:txBody>
      </p:sp>
      <p:sp>
        <p:nvSpPr>
          <p:cNvPr id="59395" name="Rectangle 2"/>
          <p:cNvSpPr>
            <a:spLocks noGrp="1" noRot="1" noChangeAspect="1" noChangeArrowheads="1" noTextEdit="1"/>
          </p:cNvSpPr>
          <p:nvPr>
            <p:ph type="sldImg"/>
          </p:nvPr>
        </p:nvSpPr>
        <p:spPr>
          <a:xfrm>
            <a:off x="381000" y="685800"/>
            <a:ext cx="6096000" cy="3429000"/>
          </a:xfrm>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Le risque est défini par l’existence de l’évenement redouté possedant une probabilité d’occurrence et par la gravité des conséquences de cet évenement.</a:t>
            </a:r>
          </a:p>
          <a:p>
            <a:pPr eaLnBrk="1" hangingPunct="1"/>
            <a:r>
              <a:rPr lang="en-US">
                <a:latin typeface="Times" charset="0"/>
                <a:ea typeface="ＭＳ Ｐゴシック" charset="0"/>
                <a:cs typeface="ＭＳ Ｐゴシック" charset="0"/>
              </a:rPr>
              <a:t>Fiabilité qualitative (aptitude) et quantitative (probabilité)</a:t>
            </a:r>
          </a:p>
        </p:txBody>
      </p:sp>
    </p:spTree>
    <p:extLst>
      <p:ext uri="{BB962C8B-B14F-4D97-AF65-F5344CB8AC3E}">
        <p14:creationId xmlns:p14="http://schemas.microsoft.com/office/powerpoint/2010/main" val="1904119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7575">
              <a:defRPr sz="2400">
                <a:solidFill>
                  <a:schemeClr val="tx1"/>
                </a:solidFill>
                <a:latin typeface="Times" panose="02020603060405020304" pitchFamily="18" charset="0"/>
                <a:ea typeface="MS PGothic" panose="020B0600070205080204" pitchFamily="34" charset="-128"/>
              </a:defRPr>
            </a:lvl1pPr>
            <a:lvl2pPr marL="742950" indent="-285750" defTabSz="917575">
              <a:defRPr sz="2400">
                <a:solidFill>
                  <a:schemeClr val="tx1"/>
                </a:solidFill>
                <a:latin typeface="Times" panose="02020603060405020304" pitchFamily="18" charset="0"/>
                <a:ea typeface="MS PGothic" panose="020B0600070205080204" pitchFamily="34" charset="-128"/>
              </a:defRPr>
            </a:lvl2pPr>
            <a:lvl3pPr marL="1143000" indent="-228600" defTabSz="917575">
              <a:defRPr sz="2400">
                <a:solidFill>
                  <a:schemeClr val="tx1"/>
                </a:solidFill>
                <a:latin typeface="Times" panose="02020603060405020304" pitchFamily="18" charset="0"/>
                <a:ea typeface="MS PGothic" panose="020B0600070205080204" pitchFamily="34" charset="-128"/>
              </a:defRPr>
            </a:lvl3pPr>
            <a:lvl4pPr marL="1600200" indent="-228600" defTabSz="917575">
              <a:defRPr sz="2400">
                <a:solidFill>
                  <a:schemeClr val="tx1"/>
                </a:solidFill>
                <a:latin typeface="Times" panose="02020603060405020304" pitchFamily="18" charset="0"/>
                <a:ea typeface="MS PGothic" panose="020B0600070205080204" pitchFamily="34" charset="-128"/>
              </a:defRPr>
            </a:lvl4pPr>
            <a:lvl5pPr marL="2057400" indent="-228600" defTabSz="917575">
              <a:defRPr sz="2400">
                <a:solidFill>
                  <a:schemeClr val="tx1"/>
                </a:solidFill>
                <a:latin typeface="Times" panose="02020603060405020304" pitchFamily="18" charset="0"/>
                <a:ea typeface="MS PGothic" panose="020B0600070205080204" pitchFamily="34" charset="-128"/>
              </a:defRPr>
            </a:lvl5pPr>
            <a:lvl6pPr marL="25146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6pPr>
            <a:lvl7pPr marL="29718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7pPr>
            <a:lvl8pPr marL="34290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8pPr>
            <a:lvl9pPr marL="38862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9pPr>
          </a:lstStyle>
          <a:p>
            <a:fld id="{6C58820A-A5D7-4C21-B74D-44C2F15AC2CC}" type="slidenum">
              <a:rPr lang="fr-FR" sz="1200"/>
              <a:pPr/>
              <a:t>9</a:t>
            </a:fld>
            <a:endParaRPr lang="fr-FR" sz="1200"/>
          </a:p>
        </p:txBody>
      </p:sp>
      <p:sp>
        <p:nvSpPr>
          <p:cNvPr id="34818" name="Rectangle 2"/>
          <p:cNvSpPr>
            <a:spLocks noGrp="1" noRot="1" noChangeAspect="1" noChangeArrowheads="1" noTextEdit="1"/>
          </p:cNvSpPr>
          <p:nvPr>
            <p:ph type="sldImg"/>
          </p:nvPr>
        </p:nvSpPr>
        <p:spPr>
          <a:xfrm>
            <a:off x="381000" y="685800"/>
            <a:ext cx="6096000" cy="3429000"/>
          </a:xfrm>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Times" panose="02020603060405020304" pitchFamily="18" charset="0"/>
              </a:rPr>
              <a:t>Si on </a:t>
            </a:r>
            <a:r>
              <a:rPr lang="en-US" dirty="0" err="1">
                <a:latin typeface="Times" panose="02020603060405020304" pitchFamily="18" charset="0"/>
              </a:rPr>
              <a:t>avait</a:t>
            </a:r>
            <a:r>
              <a:rPr lang="en-US" dirty="0">
                <a:latin typeface="Times" panose="02020603060405020304" pitchFamily="18" charset="0"/>
              </a:rPr>
              <a:t> le meme </a:t>
            </a:r>
            <a:r>
              <a:rPr lang="en-US" dirty="0" err="1">
                <a:latin typeface="Times" panose="02020603060405020304" pitchFamily="18" charset="0"/>
              </a:rPr>
              <a:t>taus</a:t>
            </a:r>
            <a:r>
              <a:rPr lang="en-US" dirty="0">
                <a:latin typeface="Times" panose="02020603060405020304" pitchFamily="18" charset="0"/>
              </a:rPr>
              <a:t> de </a:t>
            </a:r>
            <a:r>
              <a:rPr lang="en-US" dirty="0" err="1">
                <a:latin typeface="Times" panose="02020603060405020304" pitchFamily="18" charset="0"/>
              </a:rPr>
              <a:t>defailance</a:t>
            </a:r>
            <a:r>
              <a:rPr lang="en-US" dirty="0">
                <a:latin typeface="Times" panose="02020603060405020304" pitchFamily="18" charset="0"/>
              </a:rPr>
              <a:t> </a:t>
            </a:r>
            <a:r>
              <a:rPr lang="en-US" dirty="0" err="1">
                <a:latin typeface="Times" panose="02020603060405020304" pitchFamily="18" charset="0"/>
              </a:rPr>
              <a:t>qu’un</a:t>
            </a:r>
            <a:r>
              <a:rPr lang="en-US" dirty="0">
                <a:latin typeface="Times" panose="02020603060405020304" pitchFamily="18" charset="0"/>
              </a:rPr>
              <a:t> telephone portable en GC, on</a:t>
            </a:r>
            <a:r>
              <a:rPr lang="en-US" baseline="0" dirty="0">
                <a:latin typeface="Times" panose="02020603060405020304" pitchFamily="18" charset="0"/>
              </a:rPr>
              <a:t> </a:t>
            </a:r>
            <a:r>
              <a:rPr lang="en-US" baseline="0" dirty="0" err="1">
                <a:latin typeface="Times" panose="02020603060405020304" pitchFamily="18" charset="0"/>
              </a:rPr>
              <a:t>aurait</a:t>
            </a:r>
            <a:r>
              <a:rPr lang="en-US" baseline="0" dirty="0">
                <a:latin typeface="Times" panose="02020603060405020304" pitchFamily="18" charset="0"/>
              </a:rPr>
              <a:t> des </a:t>
            </a:r>
            <a:r>
              <a:rPr lang="en-US" baseline="0" dirty="0" err="1">
                <a:latin typeface="Times" panose="02020603060405020304" pitchFamily="18" charset="0"/>
              </a:rPr>
              <a:t>gros</a:t>
            </a:r>
            <a:r>
              <a:rPr lang="en-US" baseline="0" dirty="0">
                <a:latin typeface="Times" panose="02020603060405020304" pitchFamily="18" charset="0"/>
              </a:rPr>
              <a:t> </a:t>
            </a:r>
            <a:r>
              <a:rPr lang="en-US" baseline="0" dirty="0" err="1">
                <a:latin typeface="Times" panose="02020603060405020304" pitchFamily="18" charset="0"/>
              </a:rPr>
              <a:t>problemes</a:t>
            </a:r>
            <a:r>
              <a:rPr lang="en-US" baseline="0" dirty="0">
                <a:latin typeface="Times" panose="02020603060405020304" pitchFamily="18" charset="0"/>
              </a:rPr>
              <a:t>…</a:t>
            </a:r>
            <a:endParaRPr lang="en-US" dirty="0">
              <a:latin typeface="Times" panose="02020603060405020304" pitchFamily="18" charset="0"/>
            </a:endParaRPr>
          </a:p>
          <a:p>
            <a:endParaRPr lang="fr-FR" sz="1200" kern="1200" dirty="0">
              <a:solidFill>
                <a:schemeClr val="tx1"/>
              </a:solidFill>
              <a:latin typeface="+mn-lt"/>
              <a:ea typeface="+mn-ea"/>
              <a:cs typeface="+mn-cs"/>
            </a:endParaRPr>
          </a:p>
          <a:p>
            <a:endParaRPr lang="en-US" dirty="0">
              <a:latin typeface="Times" panose="02020603060405020304" pitchFamily="18" charset="0"/>
            </a:endParaRPr>
          </a:p>
        </p:txBody>
      </p:sp>
    </p:spTree>
    <p:extLst>
      <p:ext uri="{BB962C8B-B14F-4D97-AF65-F5344CB8AC3E}">
        <p14:creationId xmlns:p14="http://schemas.microsoft.com/office/powerpoint/2010/main" val="3048115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7575">
              <a:defRPr sz="2400">
                <a:solidFill>
                  <a:schemeClr val="tx1"/>
                </a:solidFill>
                <a:latin typeface="Times" panose="02020603060405020304" pitchFamily="18" charset="0"/>
                <a:ea typeface="MS PGothic" panose="020B0600070205080204" pitchFamily="34" charset="-128"/>
              </a:defRPr>
            </a:lvl1pPr>
            <a:lvl2pPr marL="742950" indent="-285750" defTabSz="917575">
              <a:defRPr sz="2400">
                <a:solidFill>
                  <a:schemeClr val="tx1"/>
                </a:solidFill>
                <a:latin typeface="Times" panose="02020603060405020304" pitchFamily="18" charset="0"/>
                <a:ea typeface="MS PGothic" panose="020B0600070205080204" pitchFamily="34" charset="-128"/>
              </a:defRPr>
            </a:lvl2pPr>
            <a:lvl3pPr marL="1143000" indent="-228600" defTabSz="917575">
              <a:defRPr sz="2400">
                <a:solidFill>
                  <a:schemeClr val="tx1"/>
                </a:solidFill>
                <a:latin typeface="Times" panose="02020603060405020304" pitchFamily="18" charset="0"/>
                <a:ea typeface="MS PGothic" panose="020B0600070205080204" pitchFamily="34" charset="-128"/>
              </a:defRPr>
            </a:lvl3pPr>
            <a:lvl4pPr marL="1600200" indent="-228600" defTabSz="917575">
              <a:defRPr sz="2400">
                <a:solidFill>
                  <a:schemeClr val="tx1"/>
                </a:solidFill>
                <a:latin typeface="Times" panose="02020603060405020304" pitchFamily="18" charset="0"/>
                <a:ea typeface="MS PGothic" panose="020B0600070205080204" pitchFamily="34" charset="-128"/>
              </a:defRPr>
            </a:lvl4pPr>
            <a:lvl5pPr marL="2057400" indent="-228600" defTabSz="917575">
              <a:defRPr sz="2400">
                <a:solidFill>
                  <a:schemeClr val="tx1"/>
                </a:solidFill>
                <a:latin typeface="Times" panose="02020603060405020304" pitchFamily="18" charset="0"/>
                <a:ea typeface="MS PGothic" panose="020B0600070205080204" pitchFamily="34" charset="-128"/>
              </a:defRPr>
            </a:lvl5pPr>
            <a:lvl6pPr marL="25146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6pPr>
            <a:lvl7pPr marL="29718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7pPr>
            <a:lvl8pPr marL="34290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8pPr>
            <a:lvl9pPr marL="38862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9pPr>
          </a:lstStyle>
          <a:p>
            <a:fld id="{6C58820A-A5D7-4C21-B74D-44C2F15AC2CC}" type="slidenum">
              <a:rPr lang="fr-FR" sz="1200"/>
              <a:pPr/>
              <a:t>10</a:t>
            </a:fld>
            <a:endParaRPr lang="fr-FR" sz="1200"/>
          </a:p>
        </p:txBody>
      </p:sp>
      <p:sp>
        <p:nvSpPr>
          <p:cNvPr id="34818" name="Rectangle 2"/>
          <p:cNvSpPr>
            <a:spLocks noGrp="1" noRot="1" noChangeAspect="1" noChangeArrowheads="1" noTextEdit="1"/>
          </p:cNvSpPr>
          <p:nvPr>
            <p:ph type="sldImg"/>
          </p:nvPr>
        </p:nvSpPr>
        <p:spPr>
          <a:xfrm>
            <a:off x="381000" y="685800"/>
            <a:ext cx="6096000" cy="3429000"/>
          </a:xfrm>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Times" panose="02020603060405020304" pitchFamily="18" charset="0"/>
              </a:rPr>
              <a:t>Si on </a:t>
            </a:r>
            <a:r>
              <a:rPr lang="en-US" dirty="0" err="1">
                <a:latin typeface="Times" panose="02020603060405020304" pitchFamily="18" charset="0"/>
              </a:rPr>
              <a:t>avait</a:t>
            </a:r>
            <a:r>
              <a:rPr lang="en-US" dirty="0">
                <a:latin typeface="Times" panose="02020603060405020304" pitchFamily="18" charset="0"/>
              </a:rPr>
              <a:t> le meme </a:t>
            </a:r>
            <a:r>
              <a:rPr lang="en-US" dirty="0" err="1">
                <a:latin typeface="Times" panose="02020603060405020304" pitchFamily="18" charset="0"/>
              </a:rPr>
              <a:t>taus</a:t>
            </a:r>
            <a:r>
              <a:rPr lang="en-US" dirty="0">
                <a:latin typeface="Times" panose="02020603060405020304" pitchFamily="18" charset="0"/>
              </a:rPr>
              <a:t> de </a:t>
            </a:r>
            <a:r>
              <a:rPr lang="en-US" dirty="0" err="1">
                <a:latin typeface="Times" panose="02020603060405020304" pitchFamily="18" charset="0"/>
              </a:rPr>
              <a:t>defailance</a:t>
            </a:r>
            <a:r>
              <a:rPr lang="en-US" dirty="0">
                <a:latin typeface="Times" panose="02020603060405020304" pitchFamily="18" charset="0"/>
              </a:rPr>
              <a:t> </a:t>
            </a:r>
            <a:r>
              <a:rPr lang="en-US" dirty="0" err="1">
                <a:latin typeface="Times" panose="02020603060405020304" pitchFamily="18" charset="0"/>
              </a:rPr>
              <a:t>qu’un</a:t>
            </a:r>
            <a:r>
              <a:rPr lang="en-US" dirty="0">
                <a:latin typeface="Times" panose="02020603060405020304" pitchFamily="18" charset="0"/>
              </a:rPr>
              <a:t> telephone portable en GC, on</a:t>
            </a:r>
            <a:r>
              <a:rPr lang="en-US" baseline="0" dirty="0">
                <a:latin typeface="Times" panose="02020603060405020304" pitchFamily="18" charset="0"/>
              </a:rPr>
              <a:t> </a:t>
            </a:r>
            <a:r>
              <a:rPr lang="en-US" baseline="0" dirty="0" err="1">
                <a:latin typeface="Times" panose="02020603060405020304" pitchFamily="18" charset="0"/>
              </a:rPr>
              <a:t>aurait</a:t>
            </a:r>
            <a:r>
              <a:rPr lang="en-US" baseline="0" dirty="0">
                <a:latin typeface="Times" panose="02020603060405020304" pitchFamily="18" charset="0"/>
              </a:rPr>
              <a:t> des </a:t>
            </a:r>
            <a:r>
              <a:rPr lang="en-US" baseline="0" dirty="0" err="1">
                <a:latin typeface="Times" panose="02020603060405020304" pitchFamily="18" charset="0"/>
              </a:rPr>
              <a:t>gros</a:t>
            </a:r>
            <a:r>
              <a:rPr lang="en-US" baseline="0" dirty="0">
                <a:latin typeface="Times" panose="02020603060405020304" pitchFamily="18" charset="0"/>
              </a:rPr>
              <a:t> </a:t>
            </a:r>
            <a:r>
              <a:rPr lang="en-US" baseline="0" dirty="0" err="1">
                <a:latin typeface="Times" panose="02020603060405020304" pitchFamily="18" charset="0"/>
              </a:rPr>
              <a:t>problemes</a:t>
            </a:r>
            <a:r>
              <a:rPr lang="en-US" baseline="0" dirty="0">
                <a:latin typeface="Times" panose="02020603060405020304" pitchFamily="18" charset="0"/>
              </a:rPr>
              <a:t>…</a:t>
            </a:r>
            <a:endParaRPr lang="en-US" dirty="0">
              <a:latin typeface="Times" panose="02020603060405020304" pitchFamily="18" charset="0"/>
            </a:endParaRPr>
          </a:p>
          <a:p>
            <a:endParaRPr lang="fr-FR" sz="1200" kern="1200" dirty="0">
              <a:solidFill>
                <a:schemeClr val="tx1"/>
              </a:solidFill>
              <a:latin typeface="+mn-lt"/>
              <a:ea typeface="+mn-ea"/>
              <a:cs typeface="+mn-cs"/>
            </a:endParaRPr>
          </a:p>
          <a:p>
            <a:endParaRPr lang="en-US" dirty="0">
              <a:latin typeface="Times" panose="02020603060405020304" pitchFamily="18" charset="0"/>
            </a:endParaRPr>
          </a:p>
        </p:txBody>
      </p:sp>
    </p:spTree>
    <p:extLst>
      <p:ext uri="{BB962C8B-B14F-4D97-AF65-F5344CB8AC3E}">
        <p14:creationId xmlns:p14="http://schemas.microsoft.com/office/powerpoint/2010/main" val="1639569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7575">
              <a:defRPr sz="2400">
                <a:solidFill>
                  <a:schemeClr val="tx1"/>
                </a:solidFill>
                <a:latin typeface="Times" panose="02020603060405020304" pitchFamily="18" charset="0"/>
                <a:ea typeface="MS PGothic" panose="020B0600070205080204" pitchFamily="34" charset="-128"/>
              </a:defRPr>
            </a:lvl1pPr>
            <a:lvl2pPr marL="742950" indent="-285750" defTabSz="917575">
              <a:defRPr sz="2400">
                <a:solidFill>
                  <a:schemeClr val="tx1"/>
                </a:solidFill>
                <a:latin typeface="Times" panose="02020603060405020304" pitchFamily="18" charset="0"/>
                <a:ea typeface="MS PGothic" panose="020B0600070205080204" pitchFamily="34" charset="-128"/>
              </a:defRPr>
            </a:lvl2pPr>
            <a:lvl3pPr marL="1143000" indent="-228600" defTabSz="917575">
              <a:defRPr sz="2400">
                <a:solidFill>
                  <a:schemeClr val="tx1"/>
                </a:solidFill>
                <a:latin typeface="Times" panose="02020603060405020304" pitchFamily="18" charset="0"/>
                <a:ea typeface="MS PGothic" panose="020B0600070205080204" pitchFamily="34" charset="-128"/>
              </a:defRPr>
            </a:lvl3pPr>
            <a:lvl4pPr marL="1600200" indent="-228600" defTabSz="917575">
              <a:defRPr sz="2400">
                <a:solidFill>
                  <a:schemeClr val="tx1"/>
                </a:solidFill>
                <a:latin typeface="Times" panose="02020603060405020304" pitchFamily="18" charset="0"/>
                <a:ea typeface="MS PGothic" panose="020B0600070205080204" pitchFamily="34" charset="-128"/>
              </a:defRPr>
            </a:lvl4pPr>
            <a:lvl5pPr marL="2057400" indent="-228600" defTabSz="917575">
              <a:defRPr sz="2400">
                <a:solidFill>
                  <a:schemeClr val="tx1"/>
                </a:solidFill>
                <a:latin typeface="Times" panose="02020603060405020304" pitchFamily="18" charset="0"/>
                <a:ea typeface="MS PGothic" panose="020B0600070205080204" pitchFamily="34" charset="-128"/>
              </a:defRPr>
            </a:lvl5pPr>
            <a:lvl6pPr marL="25146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6pPr>
            <a:lvl7pPr marL="29718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7pPr>
            <a:lvl8pPr marL="34290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8pPr>
            <a:lvl9pPr marL="3886200" indent="-228600" defTabSz="91757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9pPr>
          </a:lstStyle>
          <a:p>
            <a:fld id="{6C58820A-A5D7-4C21-B74D-44C2F15AC2CC}" type="slidenum">
              <a:rPr lang="fr-FR" sz="1200"/>
              <a:pPr/>
              <a:t>11</a:t>
            </a:fld>
            <a:endParaRPr lang="fr-FR" sz="1200"/>
          </a:p>
        </p:txBody>
      </p:sp>
      <p:sp>
        <p:nvSpPr>
          <p:cNvPr id="34818" name="Rectangle 2"/>
          <p:cNvSpPr>
            <a:spLocks noGrp="1" noRot="1" noChangeAspect="1" noChangeArrowheads="1" noTextEdit="1"/>
          </p:cNvSpPr>
          <p:nvPr>
            <p:ph type="sldImg"/>
          </p:nvPr>
        </p:nvSpPr>
        <p:spPr>
          <a:xfrm>
            <a:off x="381000" y="685800"/>
            <a:ext cx="6096000" cy="3429000"/>
          </a:xfrm>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Times" panose="02020603060405020304" pitchFamily="18" charset="0"/>
              </a:rPr>
              <a:t>Si on </a:t>
            </a:r>
            <a:r>
              <a:rPr lang="en-US" dirty="0" err="1">
                <a:latin typeface="Times" panose="02020603060405020304" pitchFamily="18" charset="0"/>
              </a:rPr>
              <a:t>avait</a:t>
            </a:r>
            <a:r>
              <a:rPr lang="en-US" dirty="0">
                <a:latin typeface="Times" panose="02020603060405020304" pitchFamily="18" charset="0"/>
              </a:rPr>
              <a:t> le meme </a:t>
            </a:r>
            <a:r>
              <a:rPr lang="en-US" dirty="0" err="1">
                <a:latin typeface="Times" panose="02020603060405020304" pitchFamily="18" charset="0"/>
              </a:rPr>
              <a:t>taus</a:t>
            </a:r>
            <a:r>
              <a:rPr lang="en-US" dirty="0">
                <a:latin typeface="Times" panose="02020603060405020304" pitchFamily="18" charset="0"/>
              </a:rPr>
              <a:t> de </a:t>
            </a:r>
            <a:r>
              <a:rPr lang="en-US" dirty="0" err="1">
                <a:latin typeface="Times" panose="02020603060405020304" pitchFamily="18" charset="0"/>
              </a:rPr>
              <a:t>defailance</a:t>
            </a:r>
            <a:r>
              <a:rPr lang="en-US" dirty="0">
                <a:latin typeface="Times" panose="02020603060405020304" pitchFamily="18" charset="0"/>
              </a:rPr>
              <a:t> </a:t>
            </a:r>
            <a:r>
              <a:rPr lang="en-US" dirty="0" err="1">
                <a:latin typeface="Times" panose="02020603060405020304" pitchFamily="18" charset="0"/>
              </a:rPr>
              <a:t>qu’un</a:t>
            </a:r>
            <a:r>
              <a:rPr lang="en-US" dirty="0">
                <a:latin typeface="Times" panose="02020603060405020304" pitchFamily="18" charset="0"/>
              </a:rPr>
              <a:t> telephone portable en GC, on</a:t>
            </a:r>
            <a:r>
              <a:rPr lang="en-US" baseline="0" dirty="0">
                <a:latin typeface="Times" panose="02020603060405020304" pitchFamily="18" charset="0"/>
              </a:rPr>
              <a:t> </a:t>
            </a:r>
            <a:r>
              <a:rPr lang="en-US" baseline="0" dirty="0" err="1">
                <a:latin typeface="Times" panose="02020603060405020304" pitchFamily="18" charset="0"/>
              </a:rPr>
              <a:t>aurait</a:t>
            </a:r>
            <a:r>
              <a:rPr lang="en-US" baseline="0" dirty="0">
                <a:latin typeface="Times" panose="02020603060405020304" pitchFamily="18" charset="0"/>
              </a:rPr>
              <a:t> des </a:t>
            </a:r>
            <a:r>
              <a:rPr lang="en-US" baseline="0" dirty="0" err="1">
                <a:latin typeface="Times" panose="02020603060405020304" pitchFamily="18" charset="0"/>
              </a:rPr>
              <a:t>gros</a:t>
            </a:r>
            <a:r>
              <a:rPr lang="en-US" baseline="0" dirty="0">
                <a:latin typeface="Times" panose="02020603060405020304" pitchFamily="18" charset="0"/>
              </a:rPr>
              <a:t> </a:t>
            </a:r>
            <a:r>
              <a:rPr lang="en-US" baseline="0" dirty="0" err="1">
                <a:latin typeface="Times" panose="02020603060405020304" pitchFamily="18" charset="0"/>
              </a:rPr>
              <a:t>problemes</a:t>
            </a:r>
            <a:r>
              <a:rPr lang="en-US" baseline="0" dirty="0">
                <a:latin typeface="Times" panose="02020603060405020304" pitchFamily="18" charset="0"/>
              </a:rPr>
              <a:t>…</a:t>
            </a:r>
            <a:endParaRPr lang="en-US" dirty="0">
              <a:latin typeface="Times" panose="02020603060405020304" pitchFamily="18" charset="0"/>
            </a:endParaRPr>
          </a:p>
          <a:p>
            <a:endParaRPr lang="fr-FR" sz="1200" kern="1200" dirty="0">
              <a:solidFill>
                <a:schemeClr val="tx1"/>
              </a:solidFill>
              <a:latin typeface="+mn-lt"/>
              <a:ea typeface="+mn-ea"/>
              <a:cs typeface="+mn-cs"/>
            </a:endParaRPr>
          </a:p>
          <a:p>
            <a:endParaRPr lang="en-US" dirty="0">
              <a:latin typeface="Times" panose="02020603060405020304" pitchFamily="18" charset="0"/>
            </a:endParaRPr>
          </a:p>
        </p:txBody>
      </p:sp>
    </p:spTree>
    <p:extLst>
      <p:ext uri="{BB962C8B-B14F-4D97-AF65-F5344CB8AC3E}">
        <p14:creationId xmlns:p14="http://schemas.microsoft.com/office/powerpoint/2010/main" val="1516430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7485">
              <a:defRPr sz="2400">
                <a:solidFill>
                  <a:schemeClr val="tx1"/>
                </a:solidFill>
                <a:latin typeface="Times" panose="02020603060405020304" pitchFamily="18" charset="0"/>
                <a:ea typeface="MS PGothic" panose="020B0600070205080204" pitchFamily="34" charset="-128"/>
              </a:defRPr>
            </a:lvl1pPr>
            <a:lvl2pPr marL="742877" indent="-285722" defTabSz="917485">
              <a:defRPr sz="2400">
                <a:solidFill>
                  <a:schemeClr val="tx1"/>
                </a:solidFill>
                <a:latin typeface="Times" panose="02020603060405020304" pitchFamily="18" charset="0"/>
                <a:ea typeface="MS PGothic" panose="020B0600070205080204" pitchFamily="34" charset="-128"/>
              </a:defRPr>
            </a:lvl2pPr>
            <a:lvl3pPr marL="1142888" indent="-228578" defTabSz="917485">
              <a:defRPr sz="2400">
                <a:solidFill>
                  <a:schemeClr val="tx1"/>
                </a:solidFill>
                <a:latin typeface="Times" panose="02020603060405020304" pitchFamily="18" charset="0"/>
                <a:ea typeface="MS PGothic" panose="020B0600070205080204" pitchFamily="34" charset="-128"/>
              </a:defRPr>
            </a:lvl3pPr>
            <a:lvl4pPr marL="1600043" indent="-228578" defTabSz="917485">
              <a:defRPr sz="2400">
                <a:solidFill>
                  <a:schemeClr val="tx1"/>
                </a:solidFill>
                <a:latin typeface="Times" panose="02020603060405020304" pitchFamily="18" charset="0"/>
                <a:ea typeface="MS PGothic" panose="020B0600070205080204" pitchFamily="34" charset="-128"/>
              </a:defRPr>
            </a:lvl4pPr>
            <a:lvl5pPr marL="2057199" indent="-228578" defTabSz="917485">
              <a:defRPr sz="2400">
                <a:solidFill>
                  <a:schemeClr val="tx1"/>
                </a:solidFill>
                <a:latin typeface="Times" panose="02020603060405020304" pitchFamily="18" charset="0"/>
                <a:ea typeface="MS PGothic" panose="020B0600070205080204" pitchFamily="34" charset="-128"/>
              </a:defRPr>
            </a:lvl5pPr>
            <a:lvl6pPr marL="2514354" indent="-228578" defTabSz="91748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6pPr>
            <a:lvl7pPr marL="2971509" indent="-228578" defTabSz="91748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7pPr>
            <a:lvl8pPr marL="3428664" indent="-228578" defTabSz="91748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8pPr>
            <a:lvl9pPr marL="3885819" indent="-228578" defTabSz="91748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9pPr>
          </a:lstStyle>
          <a:p>
            <a:fld id="{6C58820A-A5D7-4C21-B74D-44C2F15AC2CC}" type="slidenum">
              <a:rPr lang="fr-FR" sz="1200"/>
              <a:pPr/>
              <a:t>18</a:t>
            </a:fld>
            <a:endParaRPr lang="fr-FR" sz="1200"/>
          </a:p>
        </p:txBody>
      </p:sp>
      <p:sp>
        <p:nvSpPr>
          <p:cNvPr id="34818" name="Rectangle 2"/>
          <p:cNvSpPr>
            <a:spLocks noGrp="1" noRot="1" noChangeAspect="1" noChangeArrowheads="1" noTextEdit="1"/>
          </p:cNvSpPr>
          <p:nvPr>
            <p:ph type="sldImg"/>
          </p:nvPr>
        </p:nvSpPr>
        <p:spPr>
          <a:xfrm>
            <a:off x="381000" y="685800"/>
            <a:ext cx="6096000" cy="3429000"/>
          </a:xfrm>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155">
              <a:defRPr/>
            </a:pPr>
            <a:r>
              <a:rPr lang="en-US" dirty="0">
                <a:latin typeface="Times" panose="02020603060405020304" pitchFamily="18" charset="0"/>
              </a:rPr>
              <a:t>Si on </a:t>
            </a:r>
            <a:r>
              <a:rPr lang="en-US" dirty="0" err="1">
                <a:latin typeface="Times" panose="02020603060405020304" pitchFamily="18" charset="0"/>
              </a:rPr>
              <a:t>avait</a:t>
            </a:r>
            <a:r>
              <a:rPr lang="en-US" dirty="0">
                <a:latin typeface="Times" panose="02020603060405020304" pitchFamily="18" charset="0"/>
              </a:rPr>
              <a:t> le meme </a:t>
            </a:r>
            <a:r>
              <a:rPr lang="en-US" dirty="0" err="1">
                <a:latin typeface="Times" panose="02020603060405020304" pitchFamily="18" charset="0"/>
              </a:rPr>
              <a:t>taus</a:t>
            </a:r>
            <a:r>
              <a:rPr lang="en-US" dirty="0">
                <a:latin typeface="Times" panose="02020603060405020304" pitchFamily="18" charset="0"/>
              </a:rPr>
              <a:t> de </a:t>
            </a:r>
            <a:r>
              <a:rPr lang="en-US" dirty="0" err="1">
                <a:latin typeface="Times" panose="02020603060405020304" pitchFamily="18" charset="0"/>
              </a:rPr>
              <a:t>defailance</a:t>
            </a:r>
            <a:r>
              <a:rPr lang="en-US" dirty="0">
                <a:latin typeface="Times" panose="02020603060405020304" pitchFamily="18" charset="0"/>
              </a:rPr>
              <a:t> </a:t>
            </a:r>
            <a:r>
              <a:rPr lang="en-US" dirty="0" err="1">
                <a:latin typeface="Times" panose="02020603060405020304" pitchFamily="18" charset="0"/>
              </a:rPr>
              <a:t>qu’un</a:t>
            </a:r>
            <a:r>
              <a:rPr lang="en-US" dirty="0">
                <a:latin typeface="Times" panose="02020603060405020304" pitchFamily="18" charset="0"/>
              </a:rPr>
              <a:t> telephone portable en GC, on</a:t>
            </a:r>
            <a:r>
              <a:rPr lang="en-US" baseline="0" dirty="0">
                <a:latin typeface="Times" panose="02020603060405020304" pitchFamily="18" charset="0"/>
              </a:rPr>
              <a:t> </a:t>
            </a:r>
            <a:r>
              <a:rPr lang="en-US" baseline="0" dirty="0" err="1">
                <a:latin typeface="Times" panose="02020603060405020304" pitchFamily="18" charset="0"/>
              </a:rPr>
              <a:t>aurait</a:t>
            </a:r>
            <a:r>
              <a:rPr lang="en-US" baseline="0" dirty="0">
                <a:latin typeface="Times" panose="02020603060405020304" pitchFamily="18" charset="0"/>
              </a:rPr>
              <a:t> des </a:t>
            </a:r>
            <a:r>
              <a:rPr lang="en-US" baseline="0" dirty="0" err="1">
                <a:latin typeface="Times" panose="02020603060405020304" pitchFamily="18" charset="0"/>
              </a:rPr>
              <a:t>gros</a:t>
            </a:r>
            <a:r>
              <a:rPr lang="en-US" baseline="0" dirty="0">
                <a:latin typeface="Times" panose="02020603060405020304" pitchFamily="18" charset="0"/>
              </a:rPr>
              <a:t> </a:t>
            </a:r>
            <a:r>
              <a:rPr lang="en-US" baseline="0" dirty="0" err="1">
                <a:latin typeface="Times" panose="02020603060405020304" pitchFamily="18" charset="0"/>
              </a:rPr>
              <a:t>problemes</a:t>
            </a:r>
            <a:r>
              <a:rPr lang="en-US" baseline="0" dirty="0">
                <a:latin typeface="Times" panose="02020603060405020304" pitchFamily="18" charset="0"/>
              </a:rPr>
              <a:t>…</a:t>
            </a:r>
            <a:endParaRPr lang="en-US" dirty="0">
              <a:latin typeface="Times" panose="02020603060405020304" pitchFamily="18" charset="0"/>
            </a:endParaRPr>
          </a:p>
          <a:p>
            <a:endParaRPr lang="fr-FR" dirty="0"/>
          </a:p>
          <a:p>
            <a:endParaRPr lang="en-US" dirty="0">
              <a:latin typeface="Times" panose="02020603060405020304" pitchFamily="18" charset="0"/>
            </a:endParaRPr>
          </a:p>
        </p:txBody>
      </p:sp>
    </p:spTree>
    <p:extLst>
      <p:ext uri="{BB962C8B-B14F-4D97-AF65-F5344CB8AC3E}">
        <p14:creationId xmlns:p14="http://schemas.microsoft.com/office/powerpoint/2010/main" val="4080214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7485">
              <a:defRPr sz="2400">
                <a:solidFill>
                  <a:schemeClr val="tx1"/>
                </a:solidFill>
                <a:latin typeface="Times" panose="02020603060405020304" pitchFamily="18" charset="0"/>
                <a:ea typeface="MS PGothic" panose="020B0600070205080204" pitchFamily="34" charset="-128"/>
              </a:defRPr>
            </a:lvl1pPr>
            <a:lvl2pPr marL="742877" indent="-285722" defTabSz="917485">
              <a:defRPr sz="2400">
                <a:solidFill>
                  <a:schemeClr val="tx1"/>
                </a:solidFill>
                <a:latin typeface="Times" panose="02020603060405020304" pitchFamily="18" charset="0"/>
                <a:ea typeface="MS PGothic" panose="020B0600070205080204" pitchFamily="34" charset="-128"/>
              </a:defRPr>
            </a:lvl2pPr>
            <a:lvl3pPr marL="1142888" indent="-228578" defTabSz="917485">
              <a:defRPr sz="2400">
                <a:solidFill>
                  <a:schemeClr val="tx1"/>
                </a:solidFill>
                <a:latin typeface="Times" panose="02020603060405020304" pitchFamily="18" charset="0"/>
                <a:ea typeface="MS PGothic" panose="020B0600070205080204" pitchFamily="34" charset="-128"/>
              </a:defRPr>
            </a:lvl3pPr>
            <a:lvl4pPr marL="1600043" indent="-228578" defTabSz="917485">
              <a:defRPr sz="2400">
                <a:solidFill>
                  <a:schemeClr val="tx1"/>
                </a:solidFill>
                <a:latin typeface="Times" panose="02020603060405020304" pitchFamily="18" charset="0"/>
                <a:ea typeface="MS PGothic" panose="020B0600070205080204" pitchFamily="34" charset="-128"/>
              </a:defRPr>
            </a:lvl4pPr>
            <a:lvl5pPr marL="2057199" indent="-228578" defTabSz="917485">
              <a:defRPr sz="2400">
                <a:solidFill>
                  <a:schemeClr val="tx1"/>
                </a:solidFill>
                <a:latin typeface="Times" panose="02020603060405020304" pitchFamily="18" charset="0"/>
                <a:ea typeface="MS PGothic" panose="020B0600070205080204" pitchFamily="34" charset="-128"/>
              </a:defRPr>
            </a:lvl5pPr>
            <a:lvl6pPr marL="2514354" indent="-228578" defTabSz="91748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6pPr>
            <a:lvl7pPr marL="2971509" indent="-228578" defTabSz="91748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7pPr>
            <a:lvl8pPr marL="3428664" indent="-228578" defTabSz="91748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8pPr>
            <a:lvl9pPr marL="3885819" indent="-228578" defTabSz="91748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9pPr>
          </a:lstStyle>
          <a:p>
            <a:fld id="{6C58820A-A5D7-4C21-B74D-44C2F15AC2CC}" type="slidenum">
              <a:rPr lang="fr-FR" sz="1200"/>
              <a:pPr/>
              <a:t>19</a:t>
            </a:fld>
            <a:endParaRPr lang="fr-FR" sz="1200"/>
          </a:p>
        </p:txBody>
      </p:sp>
      <p:sp>
        <p:nvSpPr>
          <p:cNvPr id="34818" name="Rectangle 2"/>
          <p:cNvSpPr>
            <a:spLocks noGrp="1" noRot="1" noChangeAspect="1" noChangeArrowheads="1" noTextEdit="1"/>
          </p:cNvSpPr>
          <p:nvPr>
            <p:ph type="sldImg"/>
          </p:nvPr>
        </p:nvSpPr>
        <p:spPr>
          <a:xfrm>
            <a:off x="381000" y="685800"/>
            <a:ext cx="6096000" cy="3429000"/>
          </a:xfrm>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155">
              <a:defRPr/>
            </a:pPr>
            <a:r>
              <a:rPr lang="en-US" dirty="0">
                <a:latin typeface="Times" panose="02020603060405020304" pitchFamily="18" charset="0"/>
              </a:rPr>
              <a:t>Si on </a:t>
            </a:r>
            <a:r>
              <a:rPr lang="en-US" dirty="0" err="1">
                <a:latin typeface="Times" panose="02020603060405020304" pitchFamily="18" charset="0"/>
              </a:rPr>
              <a:t>avait</a:t>
            </a:r>
            <a:r>
              <a:rPr lang="en-US" dirty="0">
                <a:latin typeface="Times" panose="02020603060405020304" pitchFamily="18" charset="0"/>
              </a:rPr>
              <a:t> le meme </a:t>
            </a:r>
            <a:r>
              <a:rPr lang="en-US" dirty="0" err="1">
                <a:latin typeface="Times" panose="02020603060405020304" pitchFamily="18" charset="0"/>
              </a:rPr>
              <a:t>taus</a:t>
            </a:r>
            <a:r>
              <a:rPr lang="en-US" dirty="0">
                <a:latin typeface="Times" panose="02020603060405020304" pitchFamily="18" charset="0"/>
              </a:rPr>
              <a:t> de </a:t>
            </a:r>
            <a:r>
              <a:rPr lang="en-US" dirty="0" err="1">
                <a:latin typeface="Times" panose="02020603060405020304" pitchFamily="18" charset="0"/>
              </a:rPr>
              <a:t>defailance</a:t>
            </a:r>
            <a:r>
              <a:rPr lang="en-US" dirty="0">
                <a:latin typeface="Times" panose="02020603060405020304" pitchFamily="18" charset="0"/>
              </a:rPr>
              <a:t> </a:t>
            </a:r>
            <a:r>
              <a:rPr lang="en-US" dirty="0" err="1">
                <a:latin typeface="Times" panose="02020603060405020304" pitchFamily="18" charset="0"/>
              </a:rPr>
              <a:t>qu’un</a:t>
            </a:r>
            <a:r>
              <a:rPr lang="en-US" dirty="0">
                <a:latin typeface="Times" panose="02020603060405020304" pitchFamily="18" charset="0"/>
              </a:rPr>
              <a:t> telephone portable en GC, on</a:t>
            </a:r>
            <a:r>
              <a:rPr lang="en-US" baseline="0" dirty="0">
                <a:latin typeface="Times" panose="02020603060405020304" pitchFamily="18" charset="0"/>
              </a:rPr>
              <a:t> </a:t>
            </a:r>
            <a:r>
              <a:rPr lang="en-US" baseline="0" dirty="0" err="1">
                <a:latin typeface="Times" panose="02020603060405020304" pitchFamily="18" charset="0"/>
              </a:rPr>
              <a:t>aurait</a:t>
            </a:r>
            <a:r>
              <a:rPr lang="en-US" baseline="0" dirty="0">
                <a:latin typeface="Times" panose="02020603060405020304" pitchFamily="18" charset="0"/>
              </a:rPr>
              <a:t> des </a:t>
            </a:r>
            <a:r>
              <a:rPr lang="en-US" baseline="0" dirty="0" err="1">
                <a:latin typeface="Times" panose="02020603060405020304" pitchFamily="18" charset="0"/>
              </a:rPr>
              <a:t>gros</a:t>
            </a:r>
            <a:r>
              <a:rPr lang="en-US" baseline="0" dirty="0">
                <a:latin typeface="Times" panose="02020603060405020304" pitchFamily="18" charset="0"/>
              </a:rPr>
              <a:t> </a:t>
            </a:r>
            <a:r>
              <a:rPr lang="en-US" baseline="0" dirty="0" err="1">
                <a:latin typeface="Times" panose="02020603060405020304" pitchFamily="18" charset="0"/>
              </a:rPr>
              <a:t>problemes</a:t>
            </a:r>
            <a:r>
              <a:rPr lang="en-US" baseline="0" dirty="0">
                <a:latin typeface="Times" panose="02020603060405020304" pitchFamily="18" charset="0"/>
              </a:rPr>
              <a:t>…</a:t>
            </a:r>
            <a:endParaRPr lang="en-US" dirty="0">
              <a:latin typeface="Times" panose="02020603060405020304" pitchFamily="18" charset="0"/>
            </a:endParaRPr>
          </a:p>
          <a:p>
            <a:endParaRPr lang="fr-FR" dirty="0"/>
          </a:p>
          <a:p>
            <a:endParaRPr lang="en-US" dirty="0">
              <a:latin typeface="Times" panose="02020603060405020304" pitchFamily="18" charset="0"/>
            </a:endParaRPr>
          </a:p>
        </p:txBody>
      </p:sp>
    </p:spTree>
    <p:extLst>
      <p:ext uri="{BB962C8B-B14F-4D97-AF65-F5344CB8AC3E}">
        <p14:creationId xmlns:p14="http://schemas.microsoft.com/office/powerpoint/2010/main" val="4214310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7485">
              <a:defRPr sz="2400">
                <a:solidFill>
                  <a:schemeClr val="tx1"/>
                </a:solidFill>
                <a:latin typeface="Times" panose="02020603060405020304" pitchFamily="18" charset="0"/>
                <a:ea typeface="MS PGothic" panose="020B0600070205080204" pitchFamily="34" charset="-128"/>
              </a:defRPr>
            </a:lvl1pPr>
            <a:lvl2pPr marL="742877" indent="-285722" defTabSz="917485">
              <a:defRPr sz="2400">
                <a:solidFill>
                  <a:schemeClr val="tx1"/>
                </a:solidFill>
                <a:latin typeface="Times" panose="02020603060405020304" pitchFamily="18" charset="0"/>
                <a:ea typeface="MS PGothic" panose="020B0600070205080204" pitchFamily="34" charset="-128"/>
              </a:defRPr>
            </a:lvl2pPr>
            <a:lvl3pPr marL="1142888" indent="-228578" defTabSz="917485">
              <a:defRPr sz="2400">
                <a:solidFill>
                  <a:schemeClr val="tx1"/>
                </a:solidFill>
                <a:latin typeface="Times" panose="02020603060405020304" pitchFamily="18" charset="0"/>
                <a:ea typeface="MS PGothic" panose="020B0600070205080204" pitchFamily="34" charset="-128"/>
              </a:defRPr>
            </a:lvl3pPr>
            <a:lvl4pPr marL="1600043" indent="-228578" defTabSz="917485">
              <a:defRPr sz="2400">
                <a:solidFill>
                  <a:schemeClr val="tx1"/>
                </a:solidFill>
                <a:latin typeface="Times" panose="02020603060405020304" pitchFamily="18" charset="0"/>
                <a:ea typeface="MS PGothic" panose="020B0600070205080204" pitchFamily="34" charset="-128"/>
              </a:defRPr>
            </a:lvl4pPr>
            <a:lvl5pPr marL="2057199" indent="-228578" defTabSz="917485">
              <a:defRPr sz="2400">
                <a:solidFill>
                  <a:schemeClr val="tx1"/>
                </a:solidFill>
                <a:latin typeface="Times" panose="02020603060405020304" pitchFamily="18" charset="0"/>
                <a:ea typeface="MS PGothic" panose="020B0600070205080204" pitchFamily="34" charset="-128"/>
              </a:defRPr>
            </a:lvl5pPr>
            <a:lvl6pPr marL="2514354" indent="-228578" defTabSz="91748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6pPr>
            <a:lvl7pPr marL="2971509" indent="-228578" defTabSz="91748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7pPr>
            <a:lvl8pPr marL="3428664" indent="-228578" defTabSz="91748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8pPr>
            <a:lvl9pPr marL="3885819" indent="-228578" defTabSz="917485"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9pPr>
          </a:lstStyle>
          <a:p>
            <a:fld id="{6C58820A-A5D7-4C21-B74D-44C2F15AC2CC}" type="slidenum">
              <a:rPr lang="fr-FR" sz="1200"/>
              <a:pPr/>
              <a:t>20</a:t>
            </a:fld>
            <a:endParaRPr lang="fr-FR" sz="1200"/>
          </a:p>
        </p:txBody>
      </p:sp>
      <p:sp>
        <p:nvSpPr>
          <p:cNvPr id="34818" name="Rectangle 2"/>
          <p:cNvSpPr>
            <a:spLocks noGrp="1" noRot="1" noChangeAspect="1" noChangeArrowheads="1" noTextEdit="1"/>
          </p:cNvSpPr>
          <p:nvPr>
            <p:ph type="sldImg"/>
          </p:nvPr>
        </p:nvSpPr>
        <p:spPr>
          <a:xfrm>
            <a:off x="381000" y="685800"/>
            <a:ext cx="6096000" cy="3429000"/>
          </a:xfrm>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155">
              <a:defRPr/>
            </a:pPr>
            <a:r>
              <a:rPr lang="en-US" dirty="0">
                <a:latin typeface="Times" panose="02020603060405020304" pitchFamily="18" charset="0"/>
              </a:rPr>
              <a:t>Si on </a:t>
            </a:r>
            <a:r>
              <a:rPr lang="en-US" dirty="0" err="1">
                <a:latin typeface="Times" panose="02020603060405020304" pitchFamily="18" charset="0"/>
              </a:rPr>
              <a:t>avait</a:t>
            </a:r>
            <a:r>
              <a:rPr lang="en-US" dirty="0">
                <a:latin typeface="Times" panose="02020603060405020304" pitchFamily="18" charset="0"/>
              </a:rPr>
              <a:t> le meme </a:t>
            </a:r>
            <a:r>
              <a:rPr lang="en-US" dirty="0" err="1">
                <a:latin typeface="Times" panose="02020603060405020304" pitchFamily="18" charset="0"/>
              </a:rPr>
              <a:t>taus</a:t>
            </a:r>
            <a:r>
              <a:rPr lang="en-US" dirty="0">
                <a:latin typeface="Times" panose="02020603060405020304" pitchFamily="18" charset="0"/>
              </a:rPr>
              <a:t> de </a:t>
            </a:r>
            <a:r>
              <a:rPr lang="en-US" dirty="0" err="1">
                <a:latin typeface="Times" panose="02020603060405020304" pitchFamily="18" charset="0"/>
              </a:rPr>
              <a:t>defailance</a:t>
            </a:r>
            <a:r>
              <a:rPr lang="en-US" dirty="0">
                <a:latin typeface="Times" panose="02020603060405020304" pitchFamily="18" charset="0"/>
              </a:rPr>
              <a:t> </a:t>
            </a:r>
            <a:r>
              <a:rPr lang="en-US" dirty="0" err="1">
                <a:latin typeface="Times" panose="02020603060405020304" pitchFamily="18" charset="0"/>
              </a:rPr>
              <a:t>qu’un</a:t>
            </a:r>
            <a:r>
              <a:rPr lang="en-US" dirty="0">
                <a:latin typeface="Times" panose="02020603060405020304" pitchFamily="18" charset="0"/>
              </a:rPr>
              <a:t> telephone portable en GC, on</a:t>
            </a:r>
            <a:r>
              <a:rPr lang="en-US" baseline="0" dirty="0">
                <a:latin typeface="Times" panose="02020603060405020304" pitchFamily="18" charset="0"/>
              </a:rPr>
              <a:t> </a:t>
            </a:r>
            <a:r>
              <a:rPr lang="en-US" baseline="0" dirty="0" err="1">
                <a:latin typeface="Times" panose="02020603060405020304" pitchFamily="18" charset="0"/>
              </a:rPr>
              <a:t>aurait</a:t>
            </a:r>
            <a:r>
              <a:rPr lang="en-US" baseline="0" dirty="0">
                <a:latin typeface="Times" panose="02020603060405020304" pitchFamily="18" charset="0"/>
              </a:rPr>
              <a:t> des </a:t>
            </a:r>
            <a:r>
              <a:rPr lang="en-US" baseline="0" dirty="0" err="1">
                <a:latin typeface="Times" panose="02020603060405020304" pitchFamily="18" charset="0"/>
              </a:rPr>
              <a:t>gros</a:t>
            </a:r>
            <a:r>
              <a:rPr lang="en-US" baseline="0" dirty="0">
                <a:latin typeface="Times" panose="02020603060405020304" pitchFamily="18" charset="0"/>
              </a:rPr>
              <a:t> </a:t>
            </a:r>
            <a:r>
              <a:rPr lang="en-US" baseline="0" dirty="0" err="1">
                <a:latin typeface="Times" panose="02020603060405020304" pitchFamily="18" charset="0"/>
              </a:rPr>
              <a:t>problemes</a:t>
            </a:r>
            <a:r>
              <a:rPr lang="en-US" baseline="0" dirty="0">
                <a:latin typeface="Times" panose="02020603060405020304" pitchFamily="18" charset="0"/>
              </a:rPr>
              <a:t>…</a:t>
            </a:r>
            <a:endParaRPr lang="en-US" dirty="0">
              <a:latin typeface="Times" panose="02020603060405020304" pitchFamily="18" charset="0"/>
            </a:endParaRPr>
          </a:p>
          <a:p>
            <a:endParaRPr lang="fr-FR" dirty="0"/>
          </a:p>
          <a:p>
            <a:endParaRPr lang="en-US" dirty="0">
              <a:latin typeface="Times" panose="02020603060405020304" pitchFamily="18" charset="0"/>
            </a:endParaRPr>
          </a:p>
        </p:txBody>
      </p:sp>
    </p:spTree>
    <p:extLst>
      <p:ext uri="{BB962C8B-B14F-4D97-AF65-F5344CB8AC3E}">
        <p14:creationId xmlns:p14="http://schemas.microsoft.com/office/powerpoint/2010/main" val="4115168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34231D-4CAA-4FE0-B4FE-0EA3FEE82C8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BBC1BD3F-7CDB-4F4C-9B29-8F4E0DCEF7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3746FBF-C3EE-4F49-AE59-59EF097BAA1B}"/>
              </a:ext>
            </a:extLst>
          </p:cNvPr>
          <p:cNvSpPr>
            <a:spLocks noGrp="1"/>
          </p:cNvSpPr>
          <p:nvPr>
            <p:ph type="dt" sz="half" idx="10"/>
          </p:nvPr>
        </p:nvSpPr>
        <p:spPr/>
        <p:txBody>
          <a:bodyPr/>
          <a:lstStyle/>
          <a:p>
            <a:fld id="{21F25526-3EE7-4DE1-8DED-72631FE1A749}" type="datetimeFigureOut">
              <a:rPr lang="fr-FR" smtClean="0"/>
              <a:t>24/05/2023</a:t>
            </a:fld>
            <a:endParaRPr lang="fr-FR"/>
          </a:p>
        </p:txBody>
      </p:sp>
      <p:sp>
        <p:nvSpPr>
          <p:cNvPr id="5" name="Espace réservé du pied de page 4">
            <a:extLst>
              <a:ext uri="{FF2B5EF4-FFF2-40B4-BE49-F238E27FC236}">
                <a16:creationId xmlns:a16="http://schemas.microsoft.com/office/drawing/2014/main" id="{4618B702-207D-4193-95F8-D28C66C4EE5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32E188E-4CFB-4108-BF09-5C62F6B256E7}"/>
              </a:ext>
            </a:extLst>
          </p:cNvPr>
          <p:cNvSpPr>
            <a:spLocks noGrp="1"/>
          </p:cNvSpPr>
          <p:nvPr>
            <p:ph type="sldNum" sz="quarter" idx="12"/>
          </p:nvPr>
        </p:nvSpPr>
        <p:spPr/>
        <p:txBody>
          <a:bodyPr/>
          <a:lstStyle/>
          <a:p>
            <a:fld id="{3BEA3C00-2BC9-4CCF-99C0-8927FDBFC6F6}" type="slidenum">
              <a:rPr lang="fr-FR" smtClean="0"/>
              <a:t>‹N°›</a:t>
            </a:fld>
            <a:endParaRPr lang="fr-FR"/>
          </a:p>
        </p:txBody>
      </p:sp>
    </p:spTree>
    <p:extLst>
      <p:ext uri="{BB962C8B-B14F-4D97-AF65-F5344CB8AC3E}">
        <p14:creationId xmlns:p14="http://schemas.microsoft.com/office/powerpoint/2010/main" val="857014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7C8C18-C1F1-4A32-B449-BAF2C8CD545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D7CBFA6-9F18-437C-A7F5-4C8D05EAC92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E586FA1-BCEB-4E9E-9353-6DF82069D6CB}"/>
              </a:ext>
            </a:extLst>
          </p:cNvPr>
          <p:cNvSpPr>
            <a:spLocks noGrp="1"/>
          </p:cNvSpPr>
          <p:nvPr>
            <p:ph type="dt" sz="half" idx="10"/>
          </p:nvPr>
        </p:nvSpPr>
        <p:spPr/>
        <p:txBody>
          <a:bodyPr/>
          <a:lstStyle/>
          <a:p>
            <a:fld id="{21F25526-3EE7-4DE1-8DED-72631FE1A749}" type="datetimeFigureOut">
              <a:rPr lang="fr-FR" smtClean="0"/>
              <a:t>24/05/2023</a:t>
            </a:fld>
            <a:endParaRPr lang="fr-FR"/>
          </a:p>
        </p:txBody>
      </p:sp>
      <p:sp>
        <p:nvSpPr>
          <p:cNvPr id="5" name="Espace réservé du pied de page 4">
            <a:extLst>
              <a:ext uri="{FF2B5EF4-FFF2-40B4-BE49-F238E27FC236}">
                <a16:creationId xmlns:a16="http://schemas.microsoft.com/office/drawing/2014/main" id="{0A95D825-B4B1-4D39-984A-9EC206A6699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D80FC97-DB54-472E-AA91-A5D721194C3D}"/>
              </a:ext>
            </a:extLst>
          </p:cNvPr>
          <p:cNvSpPr>
            <a:spLocks noGrp="1"/>
          </p:cNvSpPr>
          <p:nvPr>
            <p:ph type="sldNum" sz="quarter" idx="12"/>
          </p:nvPr>
        </p:nvSpPr>
        <p:spPr/>
        <p:txBody>
          <a:bodyPr/>
          <a:lstStyle/>
          <a:p>
            <a:fld id="{3BEA3C00-2BC9-4CCF-99C0-8927FDBFC6F6}" type="slidenum">
              <a:rPr lang="fr-FR" smtClean="0"/>
              <a:t>‹N°›</a:t>
            </a:fld>
            <a:endParaRPr lang="fr-FR"/>
          </a:p>
        </p:txBody>
      </p:sp>
    </p:spTree>
    <p:extLst>
      <p:ext uri="{BB962C8B-B14F-4D97-AF65-F5344CB8AC3E}">
        <p14:creationId xmlns:p14="http://schemas.microsoft.com/office/powerpoint/2010/main" val="2681810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E27F518-A58E-4CA7-A52F-BD20369D17D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7E5853FF-1C01-437D-A0FC-E2FC98481B6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8152EED-57C8-4008-8530-29CEB14102DC}"/>
              </a:ext>
            </a:extLst>
          </p:cNvPr>
          <p:cNvSpPr>
            <a:spLocks noGrp="1"/>
          </p:cNvSpPr>
          <p:nvPr>
            <p:ph type="dt" sz="half" idx="10"/>
          </p:nvPr>
        </p:nvSpPr>
        <p:spPr/>
        <p:txBody>
          <a:bodyPr/>
          <a:lstStyle/>
          <a:p>
            <a:fld id="{21F25526-3EE7-4DE1-8DED-72631FE1A749}" type="datetimeFigureOut">
              <a:rPr lang="fr-FR" smtClean="0"/>
              <a:t>24/05/2023</a:t>
            </a:fld>
            <a:endParaRPr lang="fr-FR"/>
          </a:p>
        </p:txBody>
      </p:sp>
      <p:sp>
        <p:nvSpPr>
          <p:cNvPr id="5" name="Espace réservé du pied de page 4">
            <a:extLst>
              <a:ext uri="{FF2B5EF4-FFF2-40B4-BE49-F238E27FC236}">
                <a16:creationId xmlns:a16="http://schemas.microsoft.com/office/drawing/2014/main" id="{33C30781-63E5-45F1-9C1E-95F226E76F5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9CC47D9-F6C1-4FAD-905C-8AFA10819AFF}"/>
              </a:ext>
            </a:extLst>
          </p:cNvPr>
          <p:cNvSpPr>
            <a:spLocks noGrp="1"/>
          </p:cNvSpPr>
          <p:nvPr>
            <p:ph type="sldNum" sz="quarter" idx="12"/>
          </p:nvPr>
        </p:nvSpPr>
        <p:spPr/>
        <p:txBody>
          <a:bodyPr/>
          <a:lstStyle/>
          <a:p>
            <a:fld id="{3BEA3C00-2BC9-4CCF-99C0-8927FDBFC6F6}" type="slidenum">
              <a:rPr lang="fr-FR" smtClean="0"/>
              <a:t>‹N°›</a:t>
            </a:fld>
            <a:endParaRPr lang="fr-FR"/>
          </a:p>
        </p:txBody>
      </p:sp>
    </p:spTree>
    <p:extLst>
      <p:ext uri="{BB962C8B-B14F-4D97-AF65-F5344CB8AC3E}">
        <p14:creationId xmlns:p14="http://schemas.microsoft.com/office/powerpoint/2010/main" val="2402154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6096000" y="0"/>
            <a:ext cx="609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Title 1"/>
          <p:cNvSpPr>
            <a:spLocks noGrp="1"/>
          </p:cNvSpPr>
          <p:nvPr>
            <p:ph type="title"/>
          </p:nvPr>
        </p:nvSpPr>
        <p:spPr>
          <a:xfrm>
            <a:off x="1024971" y="2605294"/>
            <a:ext cx="10146612" cy="1647411"/>
          </a:xfrm>
          <a:effectLst>
            <a:outerShdw blurRad="762000" dist="381000" dir="5400000" algn="t" rotWithShape="0">
              <a:prstClr val="black">
                <a:alpha val="30000"/>
              </a:prstClr>
            </a:outerShdw>
          </a:effectLst>
        </p:spPr>
        <p:txBody>
          <a:bodyPr/>
          <a:lstStyle>
            <a:lvl1pPr algn="ctr">
              <a:defRPr sz="9600" b="1" i="0">
                <a:latin typeface="+mj-lt"/>
                <a:ea typeface="Montserrat Black" charset="0"/>
                <a:cs typeface="Montserrat Black" charset="0"/>
              </a:defRPr>
            </a:lvl1pPr>
          </a:lstStyle>
          <a:p>
            <a:r>
              <a:rPr lang="en-US" dirty="0"/>
              <a:t>Click to edit</a:t>
            </a:r>
          </a:p>
        </p:txBody>
      </p:sp>
    </p:spTree>
    <p:extLst>
      <p:ext uri="{BB962C8B-B14F-4D97-AF65-F5344CB8AC3E}">
        <p14:creationId xmlns:p14="http://schemas.microsoft.com/office/powerpoint/2010/main" val="352555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6" presetClass="emph" presetSubtype="0" decel="50000" fill="hold" grpId="0" nodeType="withEffect">
                                  <p:stCondLst>
                                    <p:cond delay="0"/>
                                  </p:stCondLst>
                                  <p:childTnLst>
                                    <p:animScale>
                                      <p:cBhvr>
                                        <p:cTn id="10" dur="50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7112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71039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re sur 2 lignes et texte">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C78B4448-B705-4E10-BF54-B7DFC9419F93}"/>
              </a:ext>
            </a:extLst>
          </p:cNvPr>
          <p:cNvSpPr>
            <a:spLocks noGrp="1"/>
          </p:cNvSpPr>
          <p:nvPr>
            <p:ph type="dt" sz="half" idx="15"/>
          </p:nvPr>
        </p:nvSpPr>
        <p:spPr bwMode="gray"/>
        <p:txBody>
          <a:bodyPr/>
          <a:lstStyle/>
          <a:p>
            <a:r>
              <a:rPr lang="en-US"/>
              <a:t>Date</a:t>
            </a:r>
            <a:endParaRPr lang="fr-FR" dirty="0"/>
          </a:p>
        </p:txBody>
      </p:sp>
      <p:sp>
        <p:nvSpPr>
          <p:cNvPr id="9" name="Espace réservé du pied de page 8">
            <a:extLst>
              <a:ext uri="{FF2B5EF4-FFF2-40B4-BE49-F238E27FC236}">
                <a16:creationId xmlns:a16="http://schemas.microsoft.com/office/drawing/2014/main" id="{77A54301-ACEE-4C7E-B69A-D2698CA10E2A}"/>
              </a:ext>
            </a:extLst>
          </p:cNvPr>
          <p:cNvSpPr>
            <a:spLocks noGrp="1"/>
          </p:cNvSpPr>
          <p:nvPr>
            <p:ph type="ftr" sz="quarter" idx="16"/>
          </p:nvPr>
        </p:nvSpPr>
        <p:spPr bwMode="gray"/>
        <p:txBody>
          <a:bodyPr/>
          <a:lstStyle/>
          <a:p>
            <a:pPr algn="l"/>
            <a:r>
              <a:rPr lang="fr-FR"/>
              <a:t>PRESENTATION DU GROUPE SOCOTEC | Janvier 2020</a:t>
            </a:r>
            <a:endParaRPr lang="fr-FR" dirty="0"/>
          </a:p>
        </p:txBody>
      </p:sp>
      <p:sp>
        <p:nvSpPr>
          <p:cNvPr id="10" name="Espace réservé du numéro de diapositive 9">
            <a:extLst>
              <a:ext uri="{FF2B5EF4-FFF2-40B4-BE49-F238E27FC236}">
                <a16:creationId xmlns:a16="http://schemas.microsoft.com/office/drawing/2014/main" id="{BE6901A5-ADA2-4AEF-9CCC-27649D584972}"/>
              </a:ext>
            </a:extLst>
          </p:cNvPr>
          <p:cNvSpPr>
            <a:spLocks noGrp="1"/>
          </p:cNvSpPr>
          <p:nvPr>
            <p:ph type="sldNum" sz="quarter" idx="17"/>
          </p:nvPr>
        </p:nvSpPr>
        <p:spPr bwMode="gray"/>
        <p:txBody>
          <a:bodyPr/>
          <a:lstStyle/>
          <a:p>
            <a:fld id="{733122C9-A0B9-462F-8757-0847AD287B63}" type="slidenum">
              <a:rPr lang="fr-FR" smtClean="0"/>
              <a:pPr/>
              <a:t>‹N°›</a:t>
            </a:fld>
            <a:endParaRPr lang="fr-FR" dirty="0"/>
          </a:p>
        </p:txBody>
      </p:sp>
      <p:sp>
        <p:nvSpPr>
          <p:cNvPr id="11" name="Espace réservé du texte 7"/>
          <p:cNvSpPr>
            <a:spLocks noGrp="1" noChangeAspect="1"/>
          </p:cNvSpPr>
          <p:nvPr>
            <p:ph type="body" sz="quarter" idx="18" hasCustomPrompt="1"/>
          </p:nvPr>
        </p:nvSpPr>
        <p:spPr bwMode="gray">
          <a:xfrm>
            <a:off x="523200" y="781484"/>
            <a:ext cx="302400" cy="259200"/>
          </a:xfrm>
          <a:blipFill rotWithShape="1">
            <a:blip r:embed="rId2"/>
            <a:stretch>
              <a:fillRect/>
            </a:stretch>
          </a:blipFill>
          <a:ln>
            <a:solidFill>
              <a:schemeClr val="tx1">
                <a:alpha val="0"/>
              </a:schemeClr>
            </a:solidFill>
          </a:ln>
        </p:spPr>
        <p:txBody>
          <a:bodyPr/>
          <a:lstStyle>
            <a:lvl1pPr>
              <a:defRPr sz="133">
                <a:solidFill>
                  <a:schemeClr val="tx1">
                    <a:alpha val="0"/>
                  </a:schemeClr>
                </a:solidFill>
              </a:defRPr>
            </a:lvl1pPr>
          </a:lstStyle>
          <a:p>
            <a:pPr lvl="0"/>
            <a:r>
              <a:rPr lang="fr-FR" dirty="0"/>
              <a:t> </a:t>
            </a:r>
          </a:p>
        </p:txBody>
      </p:sp>
      <p:sp>
        <p:nvSpPr>
          <p:cNvPr id="3" name="Titre 2"/>
          <p:cNvSpPr>
            <a:spLocks noGrp="1"/>
          </p:cNvSpPr>
          <p:nvPr>
            <p:ph type="title" hasCustomPrompt="1"/>
          </p:nvPr>
        </p:nvSpPr>
        <p:spPr bwMode="gray">
          <a:xfrm>
            <a:off x="767999" y="139237"/>
            <a:ext cx="11088000" cy="768000"/>
          </a:xfrm>
        </p:spPr>
        <p:txBody>
          <a:bodyPr/>
          <a:lstStyle>
            <a:lvl1pPr>
              <a:defRPr/>
            </a:lvl1pPr>
          </a:lstStyle>
          <a:p>
            <a:r>
              <a:rPr lang="fr-FR" dirty="0"/>
              <a:t>Titre </a:t>
            </a:r>
            <a:br>
              <a:rPr lang="fr-FR" dirty="0"/>
            </a:br>
            <a:r>
              <a:rPr lang="fr-FR" dirty="0"/>
              <a:t>sur deux lignes</a:t>
            </a:r>
          </a:p>
        </p:txBody>
      </p:sp>
      <p:pic>
        <p:nvPicPr>
          <p:cNvPr id="8" name="Imag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0" y="4171200"/>
            <a:ext cx="4316752" cy="2400000"/>
          </a:xfrm>
          <a:prstGeom prst="rect">
            <a:avLst/>
          </a:prstGeom>
        </p:spPr>
      </p:pic>
      <p:sp>
        <p:nvSpPr>
          <p:cNvPr id="7" name="Espace réservé du texte 6"/>
          <p:cNvSpPr>
            <a:spLocks noGrp="1"/>
          </p:cNvSpPr>
          <p:nvPr>
            <p:ph type="body" sz="quarter" idx="13" hasCustomPrompt="1"/>
          </p:nvPr>
        </p:nvSpPr>
        <p:spPr bwMode="gray">
          <a:xfrm>
            <a:off x="768000" y="1799875"/>
            <a:ext cx="11088000" cy="4353600"/>
          </a:xfrm>
        </p:spPr>
        <p:txBody>
          <a:bodyPr/>
          <a:lstStyle>
            <a:lvl1pPr>
              <a:defRPr baseline="0"/>
            </a:lvl1pPr>
            <a:lvl2pPr>
              <a:defRPr/>
            </a:lvl2pPr>
            <a:lvl3pPr>
              <a:defRPr/>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2524847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re et contenu">
    <p:spTree>
      <p:nvGrpSpPr>
        <p:cNvPr id="1" name=""/>
        <p:cNvGrpSpPr/>
        <p:nvPr/>
      </p:nvGrpSpPr>
      <p:grpSpPr>
        <a:xfrm>
          <a:off x="0" y="0"/>
          <a:ext cx="0" cy="0"/>
          <a:chOff x="0" y="0"/>
          <a:chExt cx="0" cy="0"/>
        </a:xfrm>
      </p:grpSpPr>
      <p:sp>
        <p:nvSpPr>
          <p:cNvPr id="18" name="Espace réservé de la date 17"/>
          <p:cNvSpPr>
            <a:spLocks noGrp="1"/>
          </p:cNvSpPr>
          <p:nvPr>
            <p:ph type="dt" sz="half" idx="14"/>
          </p:nvPr>
        </p:nvSpPr>
        <p:spPr/>
        <p:txBody>
          <a:bodyPr/>
          <a:lstStyle/>
          <a:p>
            <a:fld id="{A74FC465-0736-4AE7-8D74-F3E9FB0A5C8E}" type="datetime1">
              <a:rPr lang="fr-FR" smtClean="0"/>
              <a:t>24/05/2023</a:t>
            </a:fld>
            <a:endParaRPr lang="fr-FR" dirty="0"/>
          </a:p>
        </p:txBody>
      </p:sp>
      <p:sp>
        <p:nvSpPr>
          <p:cNvPr id="19" name="Espace réservé du pied de page 18"/>
          <p:cNvSpPr>
            <a:spLocks noGrp="1"/>
          </p:cNvSpPr>
          <p:nvPr>
            <p:ph type="ftr" sz="quarter" idx="15"/>
          </p:nvPr>
        </p:nvSpPr>
        <p:spPr/>
        <p:txBody>
          <a:bodyPr/>
          <a:lstStyle/>
          <a:p>
            <a:r>
              <a:rPr lang="fr-FR"/>
              <a:t>IOV.PS.FORM.PontetTunnel.Mars15</a:t>
            </a:r>
            <a:endParaRPr lang="fr-FR" dirty="0"/>
          </a:p>
        </p:txBody>
      </p:sp>
      <p:sp>
        <p:nvSpPr>
          <p:cNvPr id="20" name="Espace réservé du numéro de diapositive 19"/>
          <p:cNvSpPr>
            <a:spLocks noGrp="1"/>
          </p:cNvSpPr>
          <p:nvPr>
            <p:ph type="sldNum" sz="quarter" idx="16"/>
          </p:nvPr>
        </p:nvSpPr>
        <p:spPr/>
        <p:txBody>
          <a:bodyPr/>
          <a:lstStyle/>
          <a:p>
            <a:fld id="{16F527DB-783B-BA44-884D-BFC8C34FFD21}" type="slidenum">
              <a:rPr lang="fr-FR" smtClean="0"/>
              <a:pPr/>
              <a:t>‹N°›</a:t>
            </a:fld>
            <a:endParaRPr lang="fr-FR" dirty="0"/>
          </a:p>
        </p:txBody>
      </p:sp>
      <p:cxnSp>
        <p:nvCxnSpPr>
          <p:cNvPr id="40" name="Connecteur droit 39"/>
          <p:cNvCxnSpPr/>
          <p:nvPr userDrawn="1"/>
        </p:nvCxnSpPr>
        <p:spPr>
          <a:xfrm>
            <a:off x="609600" y="1232703"/>
            <a:ext cx="10972800" cy="0"/>
          </a:xfrm>
          <a:prstGeom prst="line">
            <a:avLst/>
          </a:prstGeom>
          <a:ln>
            <a:solidFill>
              <a:srgbClr val="003399"/>
            </a:solidFill>
          </a:ln>
          <a:effectLst>
            <a:outerShdw blurRad="40000" dist="20000" dir="5400000" rotWithShape="0">
              <a:srgbClr val="000000">
                <a:alpha val="38000"/>
              </a:srgbClr>
            </a:outerShdw>
            <a:reflection blurRad="6350" stA="50000" endA="300" endPos="55500" dist="50800" dir="5400000" sy="-100000" algn="bl" rotWithShape="0"/>
          </a:effectLst>
        </p:spPr>
        <p:style>
          <a:lnRef idx="2">
            <a:schemeClr val="accent1"/>
          </a:lnRef>
          <a:fillRef idx="0">
            <a:schemeClr val="accent1"/>
          </a:fillRef>
          <a:effectRef idx="1">
            <a:schemeClr val="accent1"/>
          </a:effectRef>
          <a:fontRef idx="minor">
            <a:schemeClr val="tx1"/>
          </a:fontRef>
        </p:style>
      </p:cxnSp>
      <p:sp>
        <p:nvSpPr>
          <p:cNvPr id="41" name="Espace réservé du titre 1"/>
          <p:cNvSpPr>
            <a:spLocks noGrp="1"/>
          </p:cNvSpPr>
          <p:nvPr>
            <p:ph type="title"/>
          </p:nvPr>
        </p:nvSpPr>
        <p:spPr>
          <a:xfrm>
            <a:off x="609600" y="237651"/>
            <a:ext cx="10972800" cy="1143000"/>
          </a:xfrm>
          <a:prstGeom prst="rect">
            <a:avLst/>
          </a:prstGeom>
        </p:spPr>
        <p:txBody>
          <a:bodyPr vert="horz" lIns="91440" tIns="45720" rIns="91440" bIns="45720" rtlCol="0" anchor="ctr">
            <a:normAutofit/>
          </a:bodyPr>
          <a:lstStyle/>
          <a:p>
            <a:r>
              <a:rPr lang="fr-FR" dirty="0"/>
              <a:t>Cliquez et modifiez le titre</a:t>
            </a:r>
          </a:p>
        </p:txBody>
      </p:sp>
      <p:sp>
        <p:nvSpPr>
          <p:cNvPr id="42" name="Espace réservé du texte 2"/>
          <p:cNvSpPr>
            <a:spLocks noGrp="1"/>
          </p:cNvSpPr>
          <p:nvPr>
            <p:ph idx="1"/>
          </p:nvPr>
        </p:nvSpPr>
        <p:spPr>
          <a:xfrm>
            <a:off x="609600" y="1269691"/>
            <a:ext cx="10972800" cy="485647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967966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Titre et contenu">
    <p:spTree>
      <p:nvGrpSpPr>
        <p:cNvPr id="1" name=""/>
        <p:cNvGrpSpPr/>
        <p:nvPr/>
      </p:nvGrpSpPr>
      <p:grpSpPr>
        <a:xfrm>
          <a:off x="0" y="0"/>
          <a:ext cx="0" cy="0"/>
          <a:chOff x="0" y="0"/>
          <a:chExt cx="0" cy="0"/>
        </a:xfrm>
      </p:grpSpPr>
      <p:sp>
        <p:nvSpPr>
          <p:cNvPr id="18" name="Espace réservé de la date 17"/>
          <p:cNvSpPr>
            <a:spLocks noGrp="1"/>
          </p:cNvSpPr>
          <p:nvPr>
            <p:ph type="dt" sz="half" idx="14"/>
          </p:nvPr>
        </p:nvSpPr>
        <p:spPr/>
        <p:txBody>
          <a:bodyPr/>
          <a:lstStyle/>
          <a:p>
            <a:fld id="{A74FC465-0736-4AE7-8D74-F3E9FB0A5C8E}" type="datetime1">
              <a:rPr lang="fr-FR" smtClean="0"/>
              <a:t>24/05/2023</a:t>
            </a:fld>
            <a:endParaRPr lang="fr-FR" dirty="0"/>
          </a:p>
        </p:txBody>
      </p:sp>
      <p:sp>
        <p:nvSpPr>
          <p:cNvPr id="19" name="Espace réservé du pied de page 18"/>
          <p:cNvSpPr>
            <a:spLocks noGrp="1"/>
          </p:cNvSpPr>
          <p:nvPr>
            <p:ph type="ftr" sz="quarter" idx="15"/>
          </p:nvPr>
        </p:nvSpPr>
        <p:spPr/>
        <p:txBody>
          <a:bodyPr/>
          <a:lstStyle/>
          <a:p>
            <a:r>
              <a:rPr lang="fr-FR"/>
              <a:t>IOV.PS.FORM.PontetTunnel.Mars15</a:t>
            </a:r>
            <a:endParaRPr lang="fr-FR" dirty="0"/>
          </a:p>
        </p:txBody>
      </p:sp>
      <p:sp>
        <p:nvSpPr>
          <p:cNvPr id="20" name="Espace réservé du numéro de diapositive 19"/>
          <p:cNvSpPr>
            <a:spLocks noGrp="1"/>
          </p:cNvSpPr>
          <p:nvPr>
            <p:ph type="sldNum" sz="quarter" idx="16"/>
          </p:nvPr>
        </p:nvSpPr>
        <p:spPr/>
        <p:txBody>
          <a:bodyPr/>
          <a:lstStyle/>
          <a:p>
            <a:fld id="{16F527DB-783B-BA44-884D-BFC8C34FFD21}" type="slidenum">
              <a:rPr lang="fr-FR" smtClean="0"/>
              <a:pPr/>
              <a:t>‹N°›</a:t>
            </a:fld>
            <a:endParaRPr lang="fr-FR" dirty="0"/>
          </a:p>
        </p:txBody>
      </p:sp>
      <p:cxnSp>
        <p:nvCxnSpPr>
          <p:cNvPr id="40" name="Connecteur droit 39"/>
          <p:cNvCxnSpPr/>
          <p:nvPr userDrawn="1"/>
        </p:nvCxnSpPr>
        <p:spPr>
          <a:xfrm>
            <a:off x="609600" y="1232703"/>
            <a:ext cx="10972800" cy="0"/>
          </a:xfrm>
          <a:prstGeom prst="line">
            <a:avLst/>
          </a:prstGeom>
          <a:ln>
            <a:solidFill>
              <a:srgbClr val="003399"/>
            </a:solidFill>
          </a:ln>
          <a:effectLst>
            <a:outerShdw blurRad="40000" dist="20000" dir="5400000" rotWithShape="0">
              <a:srgbClr val="000000">
                <a:alpha val="38000"/>
              </a:srgbClr>
            </a:outerShdw>
            <a:reflection blurRad="6350" stA="50000" endA="300" endPos="55500" dist="50800" dir="5400000" sy="-100000" algn="bl" rotWithShape="0"/>
          </a:effectLst>
        </p:spPr>
        <p:style>
          <a:lnRef idx="2">
            <a:schemeClr val="accent1"/>
          </a:lnRef>
          <a:fillRef idx="0">
            <a:schemeClr val="accent1"/>
          </a:fillRef>
          <a:effectRef idx="1">
            <a:schemeClr val="accent1"/>
          </a:effectRef>
          <a:fontRef idx="minor">
            <a:schemeClr val="tx1"/>
          </a:fontRef>
        </p:style>
      </p:cxnSp>
      <p:sp>
        <p:nvSpPr>
          <p:cNvPr id="41" name="Espace réservé du titre 1"/>
          <p:cNvSpPr>
            <a:spLocks noGrp="1"/>
          </p:cNvSpPr>
          <p:nvPr>
            <p:ph type="title"/>
          </p:nvPr>
        </p:nvSpPr>
        <p:spPr>
          <a:xfrm>
            <a:off x="609600" y="237651"/>
            <a:ext cx="10972800" cy="1143000"/>
          </a:xfrm>
          <a:prstGeom prst="rect">
            <a:avLst/>
          </a:prstGeom>
        </p:spPr>
        <p:txBody>
          <a:bodyPr vert="horz" lIns="91440" tIns="45720" rIns="91440" bIns="45720" rtlCol="0" anchor="ctr">
            <a:normAutofit/>
          </a:bodyPr>
          <a:lstStyle/>
          <a:p>
            <a:r>
              <a:rPr lang="fr-FR" dirty="0"/>
              <a:t>Cliquez et modifiez le titre</a:t>
            </a:r>
          </a:p>
        </p:txBody>
      </p:sp>
      <p:sp>
        <p:nvSpPr>
          <p:cNvPr id="42" name="Espace réservé du texte 2"/>
          <p:cNvSpPr>
            <a:spLocks noGrp="1"/>
          </p:cNvSpPr>
          <p:nvPr>
            <p:ph idx="1"/>
          </p:nvPr>
        </p:nvSpPr>
        <p:spPr>
          <a:xfrm>
            <a:off x="609600" y="1269691"/>
            <a:ext cx="10972800" cy="485647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866461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3_Titre et contenu">
    <p:spTree>
      <p:nvGrpSpPr>
        <p:cNvPr id="1" name=""/>
        <p:cNvGrpSpPr/>
        <p:nvPr/>
      </p:nvGrpSpPr>
      <p:grpSpPr>
        <a:xfrm>
          <a:off x="0" y="0"/>
          <a:ext cx="0" cy="0"/>
          <a:chOff x="0" y="0"/>
          <a:chExt cx="0" cy="0"/>
        </a:xfrm>
      </p:grpSpPr>
      <p:sp>
        <p:nvSpPr>
          <p:cNvPr id="18" name="Espace réservé de la date 17"/>
          <p:cNvSpPr>
            <a:spLocks noGrp="1"/>
          </p:cNvSpPr>
          <p:nvPr>
            <p:ph type="dt" sz="half" idx="14"/>
          </p:nvPr>
        </p:nvSpPr>
        <p:spPr/>
        <p:txBody>
          <a:bodyPr/>
          <a:lstStyle/>
          <a:p>
            <a:fld id="{A74FC465-0736-4AE7-8D74-F3E9FB0A5C8E}" type="datetime1">
              <a:rPr lang="fr-FR" smtClean="0"/>
              <a:t>24/05/2023</a:t>
            </a:fld>
            <a:endParaRPr lang="fr-FR" dirty="0"/>
          </a:p>
        </p:txBody>
      </p:sp>
      <p:sp>
        <p:nvSpPr>
          <p:cNvPr id="19" name="Espace réservé du pied de page 18"/>
          <p:cNvSpPr>
            <a:spLocks noGrp="1"/>
          </p:cNvSpPr>
          <p:nvPr>
            <p:ph type="ftr" sz="quarter" idx="15"/>
          </p:nvPr>
        </p:nvSpPr>
        <p:spPr/>
        <p:txBody>
          <a:bodyPr/>
          <a:lstStyle/>
          <a:p>
            <a:r>
              <a:rPr lang="fr-FR"/>
              <a:t>IOV.PS.FORM.PontetTunnel.Mars15</a:t>
            </a:r>
            <a:endParaRPr lang="fr-FR" dirty="0"/>
          </a:p>
        </p:txBody>
      </p:sp>
      <p:sp>
        <p:nvSpPr>
          <p:cNvPr id="20" name="Espace réservé du numéro de diapositive 19"/>
          <p:cNvSpPr>
            <a:spLocks noGrp="1"/>
          </p:cNvSpPr>
          <p:nvPr>
            <p:ph type="sldNum" sz="quarter" idx="16"/>
          </p:nvPr>
        </p:nvSpPr>
        <p:spPr/>
        <p:txBody>
          <a:bodyPr/>
          <a:lstStyle/>
          <a:p>
            <a:fld id="{16F527DB-783B-BA44-884D-BFC8C34FFD21}" type="slidenum">
              <a:rPr lang="fr-FR" smtClean="0"/>
              <a:pPr/>
              <a:t>‹N°›</a:t>
            </a:fld>
            <a:endParaRPr lang="fr-FR" dirty="0"/>
          </a:p>
        </p:txBody>
      </p:sp>
      <p:cxnSp>
        <p:nvCxnSpPr>
          <p:cNvPr id="40" name="Connecteur droit 39"/>
          <p:cNvCxnSpPr/>
          <p:nvPr userDrawn="1"/>
        </p:nvCxnSpPr>
        <p:spPr>
          <a:xfrm>
            <a:off x="609600" y="1232703"/>
            <a:ext cx="10972800" cy="0"/>
          </a:xfrm>
          <a:prstGeom prst="line">
            <a:avLst/>
          </a:prstGeom>
          <a:ln>
            <a:solidFill>
              <a:srgbClr val="003399"/>
            </a:solidFill>
          </a:ln>
          <a:effectLst>
            <a:outerShdw blurRad="40000" dist="20000" dir="5400000" rotWithShape="0">
              <a:srgbClr val="000000">
                <a:alpha val="38000"/>
              </a:srgbClr>
            </a:outerShdw>
            <a:reflection blurRad="6350" stA="50000" endA="300" endPos="55500" dist="50800" dir="5400000" sy="-100000" algn="bl" rotWithShape="0"/>
          </a:effectLst>
        </p:spPr>
        <p:style>
          <a:lnRef idx="2">
            <a:schemeClr val="accent1"/>
          </a:lnRef>
          <a:fillRef idx="0">
            <a:schemeClr val="accent1"/>
          </a:fillRef>
          <a:effectRef idx="1">
            <a:schemeClr val="accent1"/>
          </a:effectRef>
          <a:fontRef idx="minor">
            <a:schemeClr val="tx1"/>
          </a:fontRef>
        </p:style>
      </p:cxnSp>
      <p:sp>
        <p:nvSpPr>
          <p:cNvPr id="41" name="Espace réservé du titre 1"/>
          <p:cNvSpPr>
            <a:spLocks noGrp="1"/>
          </p:cNvSpPr>
          <p:nvPr>
            <p:ph type="title"/>
          </p:nvPr>
        </p:nvSpPr>
        <p:spPr>
          <a:xfrm>
            <a:off x="609600" y="237651"/>
            <a:ext cx="10972800" cy="1143000"/>
          </a:xfrm>
          <a:prstGeom prst="rect">
            <a:avLst/>
          </a:prstGeom>
        </p:spPr>
        <p:txBody>
          <a:bodyPr vert="horz" lIns="91440" tIns="45720" rIns="91440" bIns="45720" rtlCol="0" anchor="ctr">
            <a:normAutofit/>
          </a:bodyPr>
          <a:lstStyle/>
          <a:p>
            <a:r>
              <a:rPr lang="fr-FR" dirty="0"/>
              <a:t>Cliquez et modifiez le titre</a:t>
            </a:r>
          </a:p>
        </p:txBody>
      </p:sp>
      <p:sp>
        <p:nvSpPr>
          <p:cNvPr id="42" name="Espace réservé du texte 2"/>
          <p:cNvSpPr>
            <a:spLocks noGrp="1"/>
          </p:cNvSpPr>
          <p:nvPr>
            <p:ph idx="1"/>
          </p:nvPr>
        </p:nvSpPr>
        <p:spPr>
          <a:xfrm>
            <a:off x="609600" y="1269691"/>
            <a:ext cx="10972800" cy="485647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5319159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4_Titre et contenu">
    <p:spTree>
      <p:nvGrpSpPr>
        <p:cNvPr id="1" name=""/>
        <p:cNvGrpSpPr/>
        <p:nvPr/>
      </p:nvGrpSpPr>
      <p:grpSpPr>
        <a:xfrm>
          <a:off x="0" y="0"/>
          <a:ext cx="0" cy="0"/>
          <a:chOff x="0" y="0"/>
          <a:chExt cx="0" cy="0"/>
        </a:xfrm>
      </p:grpSpPr>
      <p:sp>
        <p:nvSpPr>
          <p:cNvPr id="18" name="Espace réservé de la date 17"/>
          <p:cNvSpPr>
            <a:spLocks noGrp="1"/>
          </p:cNvSpPr>
          <p:nvPr>
            <p:ph type="dt" sz="half" idx="14"/>
          </p:nvPr>
        </p:nvSpPr>
        <p:spPr/>
        <p:txBody>
          <a:bodyPr/>
          <a:lstStyle/>
          <a:p>
            <a:fld id="{A74FC465-0736-4AE7-8D74-F3E9FB0A5C8E}" type="datetime1">
              <a:rPr lang="fr-FR" smtClean="0"/>
              <a:t>24/05/2023</a:t>
            </a:fld>
            <a:endParaRPr lang="fr-FR" dirty="0"/>
          </a:p>
        </p:txBody>
      </p:sp>
      <p:sp>
        <p:nvSpPr>
          <p:cNvPr id="19" name="Espace réservé du pied de page 18"/>
          <p:cNvSpPr>
            <a:spLocks noGrp="1"/>
          </p:cNvSpPr>
          <p:nvPr>
            <p:ph type="ftr" sz="quarter" idx="15"/>
          </p:nvPr>
        </p:nvSpPr>
        <p:spPr/>
        <p:txBody>
          <a:bodyPr/>
          <a:lstStyle/>
          <a:p>
            <a:r>
              <a:rPr lang="fr-FR"/>
              <a:t>IOV.PS.FORM.PontetTunnel.Mars15</a:t>
            </a:r>
            <a:endParaRPr lang="fr-FR" dirty="0"/>
          </a:p>
        </p:txBody>
      </p:sp>
      <p:sp>
        <p:nvSpPr>
          <p:cNvPr id="20" name="Espace réservé du numéro de diapositive 19"/>
          <p:cNvSpPr>
            <a:spLocks noGrp="1"/>
          </p:cNvSpPr>
          <p:nvPr>
            <p:ph type="sldNum" sz="quarter" idx="16"/>
          </p:nvPr>
        </p:nvSpPr>
        <p:spPr/>
        <p:txBody>
          <a:bodyPr/>
          <a:lstStyle/>
          <a:p>
            <a:fld id="{16F527DB-783B-BA44-884D-BFC8C34FFD21}" type="slidenum">
              <a:rPr lang="fr-FR" smtClean="0"/>
              <a:pPr/>
              <a:t>‹N°›</a:t>
            </a:fld>
            <a:endParaRPr lang="fr-FR" dirty="0"/>
          </a:p>
        </p:txBody>
      </p:sp>
      <p:cxnSp>
        <p:nvCxnSpPr>
          <p:cNvPr id="40" name="Connecteur droit 39"/>
          <p:cNvCxnSpPr/>
          <p:nvPr userDrawn="1"/>
        </p:nvCxnSpPr>
        <p:spPr>
          <a:xfrm>
            <a:off x="609600" y="1232703"/>
            <a:ext cx="10972800" cy="0"/>
          </a:xfrm>
          <a:prstGeom prst="line">
            <a:avLst/>
          </a:prstGeom>
          <a:ln>
            <a:solidFill>
              <a:srgbClr val="003399"/>
            </a:solidFill>
          </a:ln>
          <a:effectLst>
            <a:outerShdw blurRad="40000" dist="20000" dir="5400000" rotWithShape="0">
              <a:srgbClr val="000000">
                <a:alpha val="38000"/>
              </a:srgbClr>
            </a:outerShdw>
            <a:reflection blurRad="6350" stA="50000" endA="300" endPos="55500" dist="50800" dir="5400000" sy="-100000" algn="bl" rotWithShape="0"/>
          </a:effectLst>
        </p:spPr>
        <p:style>
          <a:lnRef idx="2">
            <a:schemeClr val="accent1"/>
          </a:lnRef>
          <a:fillRef idx="0">
            <a:schemeClr val="accent1"/>
          </a:fillRef>
          <a:effectRef idx="1">
            <a:schemeClr val="accent1"/>
          </a:effectRef>
          <a:fontRef idx="minor">
            <a:schemeClr val="tx1"/>
          </a:fontRef>
        </p:style>
      </p:cxnSp>
      <p:sp>
        <p:nvSpPr>
          <p:cNvPr id="41" name="Espace réservé du titre 1"/>
          <p:cNvSpPr>
            <a:spLocks noGrp="1"/>
          </p:cNvSpPr>
          <p:nvPr>
            <p:ph type="title"/>
          </p:nvPr>
        </p:nvSpPr>
        <p:spPr>
          <a:xfrm>
            <a:off x="609600" y="237651"/>
            <a:ext cx="10972800" cy="1143000"/>
          </a:xfrm>
          <a:prstGeom prst="rect">
            <a:avLst/>
          </a:prstGeom>
        </p:spPr>
        <p:txBody>
          <a:bodyPr vert="horz" lIns="91440" tIns="45720" rIns="91440" bIns="45720" rtlCol="0" anchor="ctr">
            <a:normAutofit/>
          </a:bodyPr>
          <a:lstStyle/>
          <a:p>
            <a:r>
              <a:rPr lang="fr-FR" dirty="0"/>
              <a:t>Cliquez et modifiez le titre</a:t>
            </a:r>
          </a:p>
        </p:txBody>
      </p:sp>
      <p:sp>
        <p:nvSpPr>
          <p:cNvPr id="42" name="Espace réservé du texte 2"/>
          <p:cNvSpPr>
            <a:spLocks noGrp="1"/>
          </p:cNvSpPr>
          <p:nvPr>
            <p:ph idx="1"/>
          </p:nvPr>
        </p:nvSpPr>
        <p:spPr>
          <a:xfrm>
            <a:off x="609600" y="1269691"/>
            <a:ext cx="10972800" cy="485647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4203072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5_Titre et contenu">
    <p:spTree>
      <p:nvGrpSpPr>
        <p:cNvPr id="1" name=""/>
        <p:cNvGrpSpPr/>
        <p:nvPr/>
      </p:nvGrpSpPr>
      <p:grpSpPr>
        <a:xfrm>
          <a:off x="0" y="0"/>
          <a:ext cx="0" cy="0"/>
          <a:chOff x="0" y="0"/>
          <a:chExt cx="0" cy="0"/>
        </a:xfrm>
      </p:grpSpPr>
      <p:sp>
        <p:nvSpPr>
          <p:cNvPr id="18" name="Espace réservé de la date 17"/>
          <p:cNvSpPr>
            <a:spLocks noGrp="1"/>
          </p:cNvSpPr>
          <p:nvPr>
            <p:ph type="dt" sz="half" idx="14"/>
          </p:nvPr>
        </p:nvSpPr>
        <p:spPr/>
        <p:txBody>
          <a:bodyPr/>
          <a:lstStyle/>
          <a:p>
            <a:fld id="{A74FC465-0736-4AE7-8D74-F3E9FB0A5C8E}" type="datetime1">
              <a:rPr lang="fr-FR" smtClean="0"/>
              <a:t>24/05/2023</a:t>
            </a:fld>
            <a:endParaRPr lang="fr-FR" dirty="0"/>
          </a:p>
        </p:txBody>
      </p:sp>
      <p:sp>
        <p:nvSpPr>
          <p:cNvPr id="19" name="Espace réservé du pied de page 18"/>
          <p:cNvSpPr>
            <a:spLocks noGrp="1"/>
          </p:cNvSpPr>
          <p:nvPr>
            <p:ph type="ftr" sz="quarter" idx="15"/>
          </p:nvPr>
        </p:nvSpPr>
        <p:spPr/>
        <p:txBody>
          <a:bodyPr/>
          <a:lstStyle/>
          <a:p>
            <a:r>
              <a:rPr lang="fr-FR"/>
              <a:t>IOV.PS.FORM.PontetTunnel.Mars15</a:t>
            </a:r>
            <a:endParaRPr lang="fr-FR" dirty="0"/>
          </a:p>
        </p:txBody>
      </p:sp>
      <p:sp>
        <p:nvSpPr>
          <p:cNvPr id="20" name="Espace réservé du numéro de diapositive 19"/>
          <p:cNvSpPr>
            <a:spLocks noGrp="1"/>
          </p:cNvSpPr>
          <p:nvPr>
            <p:ph type="sldNum" sz="quarter" idx="16"/>
          </p:nvPr>
        </p:nvSpPr>
        <p:spPr/>
        <p:txBody>
          <a:bodyPr/>
          <a:lstStyle/>
          <a:p>
            <a:fld id="{16F527DB-783B-BA44-884D-BFC8C34FFD21}" type="slidenum">
              <a:rPr lang="fr-FR" smtClean="0"/>
              <a:pPr/>
              <a:t>‹N°›</a:t>
            </a:fld>
            <a:endParaRPr lang="fr-FR" dirty="0"/>
          </a:p>
        </p:txBody>
      </p:sp>
      <p:cxnSp>
        <p:nvCxnSpPr>
          <p:cNvPr id="40" name="Connecteur droit 39"/>
          <p:cNvCxnSpPr/>
          <p:nvPr userDrawn="1"/>
        </p:nvCxnSpPr>
        <p:spPr>
          <a:xfrm>
            <a:off x="609600" y="1232703"/>
            <a:ext cx="10972800" cy="0"/>
          </a:xfrm>
          <a:prstGeom prst="line">
            <a:avLst/>
          </a:prstGeom>
          <a:ln>
            <a:solidFill>
              <a:srgbClr val="003399"/>
            </a:solidFill>
          </a:ln>
          <a:effectLst>
            <a:outerShdw blurRad="40000" dist="20000" dir="5400000" rotWithShape="0">
              <a:srgbClr val="000000">
                <a:alpha val="38000"/>
              </a:srgbClr>
            </a:outerShdw>
            <a:reflection blurRad="6350" stA="50000" endA="300" endPos="55500" dist="50800" dir="5400000" sy="-100000" algn="bl" rotWithShape="0"/>
          </a:effectLst>
        </p:spPr>
        <p:style>
          <a:lnRef idx="2">
            <a:schemeClr val="accent1"/>
          </a:lnRef>
          <a:fillRef idx="0">
            <a:schemeClr val="accent1"/>
          </a:fillRef>
          <a:effectRef idx="1">
            <a:schemeClr val="accent1"/>
          </a:effectRef>
          <a:fontRef idx="minor">
            <a:schemeClr val="tx1"/>
          </a:fontRef>
        </p:style>
      </p:cxnSp>
      <p:sp>
        <p:nvSpPr>
          <p:cNvPr id="41" name="Espace réservé du titre 1"/>
          <p:cNvSpPr>
            <a:spLocks noGrp="1"/>
          </p:cNvSpPr>
          <p:nvPr>
            <p:ph type="title"/>
          </p:nvPr>
        </p:nvSpPr>
        <p:spPr>
          <a:xfrm>
            <a:off x="609600" y="237651"/>
            <a:ext cx="10972800" cy="1143000"/>
          </a:xfrm>
          <a:prstGeom prst="rect">
            <a:avLst/>
          </a:prstGeom>
        </p:spPr>
        <p:txBody>
          <a:bodyPr vert="horz" lIns="91440" tIns="45720" rIns="91440" bIns="45720" rtlCol="0" anchor="ctr">
            <a:normAutofit/>
          </a:bodyPr>
          <a:lstStyle/>
          <a:p>
            <a:r>
              <a:rPr lang="fr-FR" dirty="0"/>
              <a:t>Cliquez et modifiez le titre</a:t>
            </a:r>
          </a:p>
        </p:txBody>
      </p:sp>
      <p:sp>
        <p:nvSpPr>
          <p:cNvPr id="42" name="Espace réservé du texte 2"/>
          <p:cNvSpPr>
            <a:spLocks noGrp="1"/>
          </p:cNvSpPr>
          <p:nvPr>
            <p:ph idx="1"/>
          </p:nvPr>
        </p:nvSpPr>
        <p:spPr>
          <a:xfrm>
            <a:off x="609600" y="1269691"/>
            <a:ext cx="10972800" cy="485647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012661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88CF8E-B9BE-4C1B-A317-ED4B2A934D8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211291E-6752-4CE3-88DE-A4821D75457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012C112-F9E3-4E7A-BBF2-577FFE400A2E}"/>
              </a:ext>
            </a:extLst>
          </p:cNvPr>
          <p:cNvSpPr>
            <a:spLocks noGrp="1"/>
          </p:cNvSpPr>
          <p:nvPr>
            <p:ph type="dt" sz="half" idx="10"/>
          </p:nvPr>
        </p:nvSpPr>
        <p:spPr/>
        <p:txBody>
          <a:bodyPr/>
          <a:lstStyle/>
          <a:p>
            <a:fld id="{21F25526-3EE7-4DE1-8DED-72631FE1A749}" type="datetimeFigureOut">
              <a:rPr lang="fr-FR" smtClean="0"/>
              <a:t>24/05/2023</a:t>
            </a:fld>
            <a:endParaRPr lang="fr-FR"/>
          </a:p>
        </p:txBody>
      </p:sp>
      <p:sp>
        <p:nvSpPr>
          <p:cNvPr id="5" name="Espace réservé du pied de page 4">
            <a:extLst>
              <a:ext uri="{FF2B5EF4-FFF2-40B4-BE49-F238E27FC236}">
                <a16:creationId xmlns:a16="http://schemas.microsoft.com/office/drawing/2014/main" id="{87A1B4A3-DBD1-465F-8AD0-1EE0898DA60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5425348-890E-4603-BD89-C19866D7B8CA}"/>
              </a:ext>
            </a:extLst>
          </p:cNvPr>
          <p:cNvSpPr>
            <a:spLocks noGrp="1"/>
          </p:cNvSpPr>
          <p:nvPr>
            <p:ph type="sldNum" sz="quarter" idx="12"/>
          </p:nvPr>
        </p:nvSpPr>
        <p:spPr/>
        <p:txBody>
          <a:bodyPr/>
          <a:lstStyle/>
          <a:p>
            <a:fld id="{3BEA3C00-2BC9-4CCF-99C0-8927FDBFC6F6}" type="slidenum">
              <a:rPr lang="fr-FR" smtClean="0"/>
              <a:t>‹N°›</a:t>
            </a:fld>
            <a:endParaRPr lang="fr-FR"/>
          </a:p>
        </p:txBody>
      </p:sp>
    </p:spTree>
    <p:extLst>
      <p:ext uri="{BB962C8B-B14F-4D97-AF65-F5344CB8AC3E}">
        <p14:creationId xmlns:p14="http://schemas.microsoft.com/office/powerpoint/2010/main" val="1180829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6_Titre et contenu">
    <p:spTree>
      <p:nvGrpSpPr>
        <p:cNvPr id="1" name=""/>
        <p:cNvGrpSpPr/>
        <p:nvPr/>
      </p:nvGrpSpPr>
      <p:grpSpPr>
        <a:xfrm>
          <a:off x="0" y="0"/>
          <a:ext cx="0" cy="0"/>
          <a:chOff x="0" y="0"/>
          <a:chExt cx="0" cy="0"/>
        </a:xfrm>
      </p:grpSpPr>
      <p:sp>
        <p:nvSpPr>
          <p:cNvPr id="18" name="Espace réservé de la date 17"/>
          <p:cNvSpPr>
            <a:spLocks noGrp="1"/>
          </p:cNvSpPr>
          <p:nvPr>
            <p:ph type="dt" sz="half" idx="14"/>
          </p:nvPr>
        </p:nvSpPr>
        <p:spPr/>
        <p:txBody>
          <a:bodyPr/>
          <a:lstStyle/>
          <a:p>
            <a:fld id="{A74FC465-0736-4AE7-8D74-F3E9FB0A5C8E}" type="datetime1">
              <a:rPr lang="fr-FR" smtClean="0"/>
              <a:t>24/05/2023</a:t>
            </a:fld>
            <a:endParaRPr lang="fr-FR" dirty="0"/>
          </a:p>
        </p:txBody>
      </p:sp>
      <p:sp>
        <p:nvSpPr>
          <p:cNvPr id="19" name="Espace réservé du pied de page 18"/>
          <p:cNvSpPr>
            <a:spLocks noGrp="1"/>
          </p:cNvSpPr>
          <p:nvPr>
            <p:ph type="ftr" sz="quarter" idx="15"/>
          </p:nvPr>
        </p:nvSpPr>
        <p:spPr/>
        <p:txBody>
          <a:bodyPr/>
          <a:lstStyle/>
          <a:p>
            <a:r>
              <a:rPr lang="fr-FR"/>
              <a:t>IOV.PS.FORM.PontetTunnel.Mars15</a:t>
            </a:r>
            <a:endParaRPr lang="fr-FR" dirty="0"/>
          </a:p>
        </p:txBody>
      </p:sp>
      <p:sp>
        <p:nvSpPr>
          <p:cNvPr id="20" name="Espace réservé du numéro de diapositive 19"/>
          <p:cNvSpPr>
            <a:spLocks noGrp="1"/>
          </p:cNvSpPr>
          <p:nvPr>
            <p:ph type="sldNum" sz="quarter" idx="16"/>
          </p:nvPr>
        </p:nvSpPr>
        <p:spPr/>
        <p:txBody>
          <a:bodyPr/>
          <a:lstStyle/>
          <a:p>
            <a:fld id="{16F527DB-783B-BA44-884D-BFC8C34FFD21}" type="slidenum">
              <a:rPr lang="fr-FR" smtClean="0"/>
              <a:pPr/>
              <a:t>‹N°›</a:t>
            </a:fld>
            <a:endParaRPr lang="fr-FR" dirty="0"/>
          </a:p>
        </p:txBody>
      </p:sp>
      <p:cxnSp>
        <p:nvCxnSpPr>
          <p:cNvPr id="40" name="Connecteur droit 39"/>
          <p:cNvCxnSpPr/>
          <p:nvPr userDrawn="1"/>
        </p:nvCxnSpPr>
        <p:spPr>
          <a:xfrm>
            <a:off x="609600" y="1232703"/>
            <a:ext cx="10972800" cy="0"/>
          </a:xfrm>
          <a:prstGeom prst="line">
            <a:avLst/>
          </a:prstGeom>
          <a:ln>
            <a:solidFill>
              <a:srgbClr val="003399"/>
            </a:solidFill>
          </a:ln>
          <a:effectLst>
            <a:outerShdw blurRad="40000" dist="20000" dir="5400000" rotWithShape="0">
              <a:srgbClr val="000000">
                <a:alpha val="38000"/>
              </a:srgbClr>
            </a:outerShdw>
            <a:reflection blurRad="6350" stA="50000" endA="300" endPos="55500" dist="50800" dir="5400000" sy="-100000" algn="bl" rotWithShape="0"/>
          </a:effectLst>
        </p:spPr>
        <p:style>
          <a:lnRef idx="2">
            <a:schemeClr val="accent1"/>
          </a:lnRef>
          <a:fillRef idx="0">
            <a:schemeClr val="accent1"/>
          </a:fillRef>
          <a:effectRef idx="1">
            <a:schemeClr val="accent1"/>
          </a:effectRef>
          <a:fontRef idx="minor">
            <a:schemeClr val="tx1"/>
          </a:fontRef>
        </p:style>
      </p:cxnSp>
      <p:sp>
        <p:nvSpPr>
          <p:cNvPr id="41" name="Espace réservé du titre 1"/>
          <p:cNvSpPr>
            <a:spLocks noGrp="1"/>
          </p:cNvSpPr>
          <p:nvPr>
            <p:ph type="title"/>
          </p:nvPr>
        </p:nvSpPr>
        <p:spPr>
          <a:xfrm>
            <a:off x="609600" y="237651"/>
            <a:ext cx="10972800" cy="1143000"/>
          </a:xfrm>
          <a:prstGeom prst="rect">
            <a:avLst/>
          </a:prstGeom>
        </p:spPr>
        <p:txBody>
          <a:bodyPr vert="horz" lIns="91440" tIns="45720" rIns="91440" bIns="45720" rtlCol="0" anchor="ctr">
            <a:normAutofit/>
          </a:bodyPr>
          <a:lstStyle/>
          <a:p>
            <a:r>
              <a:rPr lang="fr-FR" dirty="0"/>
              <a:t>Cliquez et modifiez le titre</a:t>
            </a:r>
          </a:p>
        </p:txBody>
      </p:sp>
      <p:sp>
        <p:nvSpPr>
          <p:cNvPr id="42" name="Espace réservé du texte 2"/>
          <p:cNvSpPr>
            <a:spLocks noGrp="1"/>
          </p:cNvSpPr>
          <p:nvPr>
            <p:ph idx="1"/>
          </p:nvPr>
        </p:nvSpPr>
        <p:spPr>
          <a:xfrm>
            <a:off x="609600" y="1269691"/>
            <a:ext cx="10972800" cy="485647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4158029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7_Titre et contenu">
    <p:spTree>
      <p:nvGrpSpPr>
        <p:cNvPr id="1" name=""/>
        <p:cNvGrpSpPr/>
        <p:nvPr/>
      </p:nvGrpSpPr>
      <p:grpSpPr>
        <a:xfrm>
          <a:off x="0" y="0"/>
          <a:ext cx="0" cy="0"/>
          <a:chOff x="0" y="0"/>
          <a:chExt cx="0" cy="0"/>
        </a:xfrm>
      </p:grpSpPr>
      <p:sp>
        <p:nvSpPr>
          <p:cNvPr id="18" name="Espace réservé de la date 17"/>
          <p:cNvSpPr>
            <a:spLocks noGrp="1"/>
          </p:cNvSpPr>
          <p:nvPr>
            <p:ph type="dt" sz="half" idx="14"/>
          </p:nvPr>
        </p:nvSpPr>
        <p:spPr/>
        <p:txBody>
          <a:bodyPr/>
          <a:lstStyle/>
          <a:p>
            <a:fld id="{A74FC465-0736-4AE7-8D74-F3E9FB0A5C8E}" type="datetime1">
              <a:rPr lang="fr-FR" smtClean="0"/>
              <a:t>24/05/2023</a:t>
            </a:fld>
            <a:endParaRPr lang="fr-FR" dirty="0"/>
          </a:p>
        </p:txBody>
      </p:sp>
      <p:sp>
        <p:nvSpPr>
          <p:cNvPr id="19" name="Espace réservé du pied de page 18"/>
          <p:cNvSpPr>
            <a:spLocks noGrp="1"/>
          </p:cNvSpPr>
          <p:nvPr>
            <p:ph type="ftr" sz="quarter" idx="15"/>
          </p:nvPr>
        </p:nvSpPr>
        <p:spPr/>
        <p:txBody>
          <a:bodyPr/>
          <a:lstStyle/>
          <a:p>
            <a:r>
              <a:rPr lang="fr-FR"/>
              <a:t>IOV.PS.FORM.PontetTunnel.Mars15</a:t>
            </a:r>
            <a:endParaRPr lang="fr-FR" dirty="0"/>
          </a:p>
        </p:txBody>
      </p:sp>
      <p:sp>
        <p:nvSpPr>
          <p:cNvPr id="20" name="Espace réservé du numéro de diapositive 19"/>
          <p:cNvSpPr>
            <a:spLocks noGrp="1"/>
          </p:cNvSpPr>
          <p:nvPr>
            <p:ph type="sldNum" sz="quarter" idx="16"/>
          </p:nvPr>
        </p:nvSpPr>
        <p:spPr/>
        <p:txBody>
          <a:bodyPr/>
          <a:lstStyle/>
          <a:p>
            <a:fld id="{16F527DB-783B-BA44-884D-BFC8C34FFD21}" type="slidenum">
              <a:rPr lang="fr-FR" smtClean="0"/>
              <a:pPr/>
              <a:t>‹N°›</a:t>
            </a:fld>
            <a:endParaRPr lang="fr-FR" dirty="0"/>
          </a:p>
        </p:txBody>
      </p:sp>
      <p:cxnSp>
        <p:nvCxnSpPr>
          <p:cNvPr id="40" name="Connecteur droit 39"/>
          <p:cNvCxnSpPr/>
          <p:nvPr userDrawn="1"/>
        </p:nvCxnSpPr>
        <p:spPr>
          <a:xfrm>
            <a:off x="609600" y="1232703"/>
            <a:ext cx="10972800" cy="0"/>
          </a:xfrm>
          <a:prstGeom prst="line">
            <a:avLst/>
          </a:prstGeom>
          <a:ln>
            <a:solidFill>
              <a:srgbClr val="003399"/>
            </a:solidFill>
          </a:ln>
          <a:effectLst>
            <a:outerShdw blurRad="40000" dist="20000" dir="5400000" rotWithShape="0">
              <a:srgbClr val="000000">
                <a:alpha val="38000"/>
              </a:srgbClr>
            </a:outerShdw>
            <a:reflection blurRad="6350" stA="50000" endA="300" endPos="55500" dist="50800" dir="5400000" sy="-100000" algn="bl" rotWithShape="0"/>
          </a:effectLst>
        </p:spPr>
        <p:style>
          <a:lnRef idx="2">
            <a:schemeClr val="accent1"/>
          </a:lnRef>
          <a:fillRef idx="0">
            <a:schemeClr val="accent1"/>
          </a:fillRef>
          <a:effectRef idx="1">
            <a:schemeClr val="accent1"/>
          </a:effectRef>
          <a:fontRef idx="minor">
            <a:schemeClr val="tx1"/>
          </a:fontRef>
        </p:style>
      </p:cxnSp>
      <p:sp>
        <p:nvSpPr>
          <p:cNvPr id="41" name="Espace réservé du titre 1"/>
          <p:cNvSpPr>
            <a:spLocks noGrp="1"/>
          </p:cNvSpPr>
          <p:nvPr>
            <p:ph type="title"/>
          </p:nvPr>
        </p:nvSpPr>
        <p:spPr>
          <a:xfrm>
            <a:off x="609600" y="237651"/>
            <a:ext cx="10972800" cy="1143000"/>
          </a:xfrm>
          <a:prstGeom prst="rect">
            <a:avLst/>
          </a:prstGeom>
        </p:spPr>
        <p:txBody>
          <a:bodyPr vert="horz" lIns="91440" tIns="45720" rIns="91440" bIns="45720" rtlCol="0" anchor="ctr">
            <a:normAutofit/>
          </a:bodyPr>
          <a:lstStyle/>
          <a:p>
            <a:r>
              <a:rPr lang="fr-FR" dirty="0"/>
              <a:t>Cliquez et modifiez le titre</a:t>
            </a:r>
          </a:p>
        </p:txBody>
      </p:sp>
      <p:sp>
        <p:nvSpPr>
          <p:cNvPr id="42" name="Espace réservé du texte 2"/>
          <p:cNvSpPr>
            <a:spLocks noGrp="1"/>
          </p:cNvSpPr>
          <p:nvPr>
            <p:ph idx="1"/>
          </p:nvPr>
        </p:nvSpPr>
        <p:spPr>
          <a:xfrm>
            <a:off x="609600" y="1269691"/>
            <a:ext cx="10972800" cy="485647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4259623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8_Titre et contenu">
    <p:spTree>
      <p:nvGrpSpPr>
        <p:cNvPr id="1" name=""/>
        <p:cNvGrpSpPr/>
        <p:nvPr/>
      </p:nvGrpSpPr>
      <p:grpSpPr>
        <a:xfrm>
          <a:off x="0" y="0"/>
          <a:ext cx="0" cy="0"/>
          <a:chOff x="0" y="0"/>
          <a:chExt cx="0" cy="0"/>
        </a:xfrm>
      </p:grpSpPr>
      <p:sp>
        <p:nvSpPr>
          <p:cNvPr id="18" name="Espace réservé de la date 17"/>
          <p:cNvSpPr>
            <a:spLocks noGrp="1"/>
          </p:cNvSpPr>
          <p:nvPr>
            <p:ph type="dt" sz="half" idx="14"/>
          </p:nvPr>
        </p:nvSpPr>
        <p:spPr/>
        <p:txBody>
          <a:bodyPr/>
          <a:lstStyle/>
          <a:p>
            <a:fld id="{A74FC465-0736-4AE7-8D74-F3E9FB0A5C8E}" type="datetime1">
              <a:rPr lang="fr-FR" smtClean="0"/>
              <a:t>24/05/2023</a:t>
            </a:fld>
            <a:endParaRPr lang="fr-FR" dirty="0"/>
          </a:p>
        </p:txBody>
      </p:sp>
      <p:sp>
        <p:nvSpPr>
          <p:cNvPr id="19" name="Espace réservé du pied de page 18"/>
          <p:cNvSpPr>
            <a:spLocks noGrp="1"/>
          </p:cNvSpPr>
          <p:nvPr>
            <p:ph type="ftr" sz="quarter" idx="15"/>
          </p:nvPr>
        </p:nvSpPr>
        <p:spPr/>
        <p:txBody>
          <a:bodyPr/>
          <a:lstStyle/>
          <a:p>
            <a:r>
              <a:rPr lang="fr-FR"/>
              <a:t>IOV.PS.FORM.PontetTunnel.Mars15</a:t>
            </a:r>
            <a:endParaRPr lang="fr-FR" dirty="0"/>
          </a:p>
        </p:txBody>
      </p:sp>
      <p:sp>
        <p:nvSpPr>
          <p:cNvPr id="20" name="Espace réservé du numéro de diapositive 19"/>
          <p:cNvSpPr>
            <a:spLocks noGrp="1"/>
          </p:cNvSpPr>
          <p:nvPr>
            <p:ph type="sldNum" sz="quarter" idx="16"/>
          </p:nvPr>
        </p:nvSpPr>
        <p:spPr/>
        <p:txBody>
          <a:bodyPr/>
          <a:lstStyle/>
          <a:p>
            <a:fld id="{16F527DB-783B-BA44-884D-BFC8C34FFD21}" type="slidenum">
              <a:rPr lang="fr-FR" smtClean="0"/>
              <a:pPr/>
              <a:t>‹N°›</a:t>
            </a:fld>
            <a:endParaRPr lang="fr-FR" dirty="0"/>
          </a:p>
        </p:txBody>
      </p:sp>
      <p:cxnSp>
        <p:nvCxnSpPr>
          <p:cNvPr id="40" name="Connecteur droit 39"/>
          <p:cNvCxnSpPr/>
          <p:nvPr userDrawn="1"/>
        </p:nvCxnSpPr>
        <p:spPr>
          <a:xfrm>
            <a:off x="609600" y="1232703"/>
            <a:ext cx="10972800" cy="0"/>
          </a:xfrm>
          <a:prstGeom prst="line">
            <a:avLst/>
          </a:prstGeom>
          <a:ln>
            <a:solidFill>
              <a:srgbClr val="003399"/>
            </a:solidFill>
          </a:ln>
          <a:effectLst>
            <a:outerShdw blurRad="40000" dist="20000" dir="5400000" rotWithShape="0">
              <a:srgbClr val="000000">
                <a:alpha val="38000"/>
              </a:srgbClr>
            </a:outerShdw>
            <a:reflection blurRad="6350" stA="50000" endA="300" endPos="55500" dist="50800" dir="5400000" sy="-100000" algn="bl" rotWithShape="0"/>
          </a:effectLst>
        </p:spPr>
        <p:style>
          <a:lnRef idx="2">
            <a:schemeClr val="accent1"/>
          </a:lnRef>
          <a:fillRef idx="0">
            <a:schemeClr val="accent1"/>
          </a:fillRef>
          <a:effectRef idx="1">
            <a:schemeClr val="accent1"/>
          </a:effectRef>
          <a:fontRef idx="minor">
            <a:schemeClr val="tx1"/>
          </a:fontRef>
        </p:style>
      </p:cxnSp>
      <p:sp>
        <p:nvSpPr>
          <p:cNvPr id="41" name="Espace réservé du titre 1"/>
          <p:cNvSpPr>
            <a:spLocks noGrp="1"/>
          </p:cNvSpPr>
          <p:nvPr>
            <p:ph type="title"/>
          </p:nvPr>
        </p:nvSpPr>
        <p:spPr>
          <a:xfrm>
            <a:off x="609600" y="237651"/>
            <a:ext cx="10972800" cy="1143000"/>
          </a:xfrm>
          <a:prstGeom prst="rect">
            <a:avLst/>
          </a:prstGeom>
        </p:spPr>
        <p:txBody>
          <a:bodyPr vert="horz" lIns="91440" tIns="45720" rIns="91440" bIns="45720" rtlCol="0" anchor="ctr">
            <a:normAutofit/>
          </a:bodyPr>
          <a:lstStyle/>
          <a:p>
            <a:r>
              <a:rPr lang="fr-FR" dirty="0"/>
              <a:t>Cliquez et modifiez le titre</a:t>
            </a:r>
          </a:p>
        </p:txBody>
      </p:sp>
      <p:sp>
        <p:nvSpPr>
          <p:cNvPr id="42" name="Espace réservé du texte 2"/>
          <p:cNvSpPr>
            <a:spLocks noGrp="1"/>
          </p:cNvSpPr>
          <p:nvPr>
            <p:ph idx="1"/>
          </p:nvPr>
        </p:nvSpPr>
        <p:spPr>
          <a:xfrm>
            <a:off x="609600" y="1269691"/>
            <a:ext cx="10972800" cy="485647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1833556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fr-FR"/>
              <a:t>Modifiez le style du titre</a:t>
            </a:r>
            <a:endParaRPr lang="en-US"/>
          </a:p>
        </p:txBody>
      </p:sp>
      <p:sp>
        <p:nvSpPr>
          <p:cNvPr id="3" name="Text Placeholder 2"/>
          <p:cNvSpPr>
            <a:spLocks noGrp="1"/>
          </p:cNvSpPr>
          <p:nvPr>
            <p:ph type="body" sz="half" idx="1"/>
          </p:nvPr>
        </p:nvSpPr>
        <p:spPr>
          <a:xfrm>
            <a:off x="609600" y="1981200"/>
            <a:ext cx="5384800" cy="38862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6197600" y="1981200"/>
            <a:ext cx="5384800" cy="38862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Footer Placeholder 4"/>
          <p:cNvSpPr>
            <a:spLocks noGrp="1"/>
          </p:cNvSpPr>
          <p:nvPr>
            <p:ph type="ftr" sz="quarter" idx="10"/>
          </p:nvPr>
        </p:nvSpPr>
        <p:spPr>
          <a:xfrm>
            <a:off x="4165600" y="6248400"/>
            <a:ext cx="3860800" cy="457200"/>
          </a:xfrm>
        </p:spPr>
        <p:txBody>
          <a:bodyPr/>
          <a:lstStyle>
            <a:lvl1pPr>
              <a:defRPr/>
            </a:lvl1pPr>
          </a:lstStyle>
          <a:p>
            <a:endParaRPr lang="fr-FR" dirty="0"/>
          </a:p>
        </p:txBody>
      </p:sp>
      <p:sp>
        <p:nvSpPr>
          <p:cNvPr id="6" name="Slide Number Placeholder 5"/>
          <p:cNvSpPr>
            <a:spLocks noGrp="1"/>
          </p:cNvSpPr>
          <p:nvPr>
            <p:ph type="sldNum" sz="quarter" idx="11"/>
          </p:nvPr>
        </p:nvSpPr>
        <p:spPr>
          <a:xfrm>
            <a:off x="8737600" y="6248400"/>
            <a:ext cx="2844800" cy="457200"/>
          </a:xfrm>
        </p:spPr>
        <p:txBody>
          <a:bodyPr/>
          <a:lstStyle>
            <a:lvl1pPr>
              <a:defRPr/>
            </a:lvl1pPr>
          </a:lstStyle>
          <a:p>
            <a:fld id="{0254110E-BAF7-436C-BC95-6219A52A0F6C}" type="slidenum">
              <a:rPr lang="fr-FR"/>
              <a:pPr/>
              <a:t>‹N°›</a:t>
            </a:fld>
            <a:endParaRPr lang="fr-FR" dirty="0"/>
          </a:p>
        </p:txBody>
      </p:sp>
      <p:sp>
        <p:nvSpPr>
          <p:cNvPr id="7" name="Date Placeholder 6"/>
          <p:cNvSpPr>
            <a:spLocks noGrp="1"/>
          </p:cNvSpPr>
          <p:nvPr>
            <p:ph type="dt" sz="half" idx="12"/>
          </p:nvPr>
        </p:nvSpPr>
        <p:spPr>
          <a:xfrm>
            <a:off x="609600" y="6245225"/>
            <a:ext cx="2844800" cy="476250"/>
          </a:xfrm>
        </p:spPr>
        <p:txBody>
          <a:bodyPr/>
          <a:lstStyle>
            <a:lvl1pPr>
              <a:defRPr/>
            </a:lvl1pPr>
          </a:lstStyle>
          <a:p>
            <a:endParaRPr lang="fr-FR" dirty="0"/>
          </a:p>
        </p:txBody>
      </p:sp>
    </p:spTree>
    <p:extLst>
      <p:ext uri="{BB962C8B-B14F-4D97-AF65-F5344CB8AC3E}">
        <p14:creationId xmlns:p14="http://schemas.microsoft.com/office/powerpoint/2010/main" val="2914292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xmlns:p14="http://schemas.microsoft.com/office/powerpoint/2010/mai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9_Titre et contenu">
    <p:spTree>
      <p:nvGrpSpPr>
        <p:cNvPr id="1" name=""/>
        <p:cNvGrpSpPr/>
        <p:nvPr/>
      </p:nvGrpSpPr>
      <p:grpSpPr>
        <a:xfrm>
          <a:off x="0" y="0"/>
          <a:ext cx="0" cy="0"/>
          <a:chOff x="0" y="0"/>
          <a:chExt cx="0" cy="0"/>
        </a:xfrm>
      </p:grpSpPr>
      <p:sp>
        <p:nvSpPr>
          <p:cNvPr id="18" name="Espace réservé de la date 17"/>
          <p:cNvSpPr>
            <a:spLocks noGrp="1"/>
          </p:cNvSpPr>
          <p:nvPr>
            <p:ph type="dt" sz="half" idx="14"/>
          </p:nvPr>
        </p:nvSpPr>
        <p:spPr/>
        <p:txBody>
          <a:bodyPr/>
          <a:lstStyle/>
          <a:p>
            <a:fld id="{A74FC465-0736-4AE7-8D74-F3E9FB0A5C8E}" type="datetime1">
              <a:rPr lang="fr-FR" smtClean="0"/>
              <a:t>24/05/2023</a:t>
            </a:fld>
            <a:endParaRPr lang="fr-FR" dirty="0"/>
          </a:p>
        </p:txBody>
      </p:sp>
      <p:sp>
        <p:nvSpPr>
          <p:cNvPr id="19" name="Espace réservé du pied de page 18"/>
          <p:cNvSpPr>
            <a:spLocks noGrp="1"/>
          </p:cNvSpPr>
          <p:nvPr>
            <p:ph type="ftr" sz="quarter" idx="15"/>
          </p:nvPr>
        </p:nvSpPr>
        <p:spPr/>
        <p:txBody>
          <a:bodyPr/>
          <a:lstStyle/>
          <a:p>
            <a:r>
              <a:rPr lang="fr-FR"/>
              <a:t>IOV.PS.FORM.PontetTunnel.Mars15</a:t>
            </a:r>
            <a:endParaRPr lang="fr-FR" dirty="0"/>
          </a:p>
        </p:txBody>
      </p:sp>
      <p:sp>
        <p:nvSpPr>
          <p:cNvPr id="20" name="Espace réservé du numéro de diapositive 19"/>
          <p:cNvSpPr>
            <a:spLocks noGrp="1"/>
          </p:cNvSpPr>
          <p:nvPr>
            <p:ph type="sldNum" sz="quarter" idx="16"/>
          </p:nvPr>
        </p:nvSpPr>
        <p:spPr/>
        <p:txBody>
          <a:bodyPr/>
          <a:lstStyle/>
          <a:p>
            <a:fld id="{16F527DB-783B-BA44-884D-BFC8C34FFD21}" type="slidenum">
              <a:rPr lang="fr-FR" smtClean="0"/>
              <a:pPr/>
              <a:t>‹N°›</a:t>
            </a:fld>
            <a:endParaRPr lang="fr-FR" dirty="0"/>
          </a:p>
        </p:txBody>
      </p:sp>
      <p:cxnSp>
        <p:nvCxnSpPr>
          <p:cNvPr id="40" name="Connecteur droit 39"/>
          <p:cNvCxnSpPr/>
          <p:nvPr userDrawn="1"/>
        </p:nvCxnSpPr>
        <p:spPr>
          <a:xfrm>
            <a:off x="609600" y="1232703"/>
            <a:ext cx="10972800" cy="0"/>
          </a:xfrm>
          <a:prstGeom prst="line">
            <a:avLst/>
          </a:prstGeom>
          <a:ln>
            <a:solidFill>
              <a:srgbClr val="003399"/>
            </a:solidFill>
          </a:ln>
          <a:effectLst>
            <a:outerShdw blurRad="40000" dist="20000" dir="5400000" rotWithShape="0">
              <a:srgbClr val="000000">
                <a:alpha val="38000"/>
              </a:srgbClr>
            </a:outerShdw>
            <a:reflection blurRad="6350" stA="50000" endA="300" endPos="55500" dist="50800" dir="5400000" sy="-100000" algn="bl" rotWithShape="0"/>
          </a:effectLst>
        </p:spPr>
        <p:style>
          <a:lnRef idx="2">
            <a:schemeClr val="accent1"/>
          </a:lnRef>
          <a:fillRef idx="0">
            <a:schemeClr val="accent1"/>
          </a:fillRef>
          <a:effectRef idx="1">
            <a:schemeClr val="accent1"/>
          </a:effectRef>
          <a:fontRef idx="minor">
            <a:schemeClr val="tx1"/>
          </a:fontRef>
        </p:style>
      </p:cxnSp>
      <p:sp>
        <p:nvSpPr>
          <p:cNvPr id="41" name="Espace réservé du titre 1"/>
          <p:cNvSpPr>
            <a:spLocks noGrp="1"/>
          </p:cNvSpPr>
          <p:nvPr>
            <p:ph type="title"/>
          </p:nvPr>
        </p:nvSpPr>
        <p:spPr>
          <a:xfrm>
            <a:off x="609600" y="237651"/>
            <a:ext cx="10972800" cy="1143000"/>
          </a:xfrm>
          <a:prstGeom prst="rect">
            <a:avLst/>
          </a:prstGeom>
        </p:spPr>
        <p:txBody>
          <a:bodyPr vert="horz" lIns="91440" tIns="45720" rIns="91440" bIns="45720" rtlCol="0" anchor="ctr">
            <a:normAutofit/>
          </a:bodyPr>
          <a:lstStyle/>
          <a:p>
            <a:r>
              <a:rPr lang="fr-FR" dirty="0"/>
              <a:t>Cliquez et modifiez le titre</a:t>
            </a:r>
          </a:p>
        </p:txBody>
      </p:sp>
      <p:sp>
        <p:nvSpPr>
          <p:cNvPr id="42" name="Espace réservé du texte 2"/>
          <p:cNvSpPr>
            <a:spLocks noGrp="1"/>
          </p:cNvSpPr>
          <p:nvPr>
            <p:ph idx="1"/>
          </p:nvPr>
        </p:nvSpPr>
        <p:spPr>
          <a:xfrm>
            <a:off x="609600" y="1269691"/>
            <a:ext cx="10972800" cy="485647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879217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0_Titre et contenu">
    <p:spTree>
      <p:nvGrpSpPr>
        <p:cNvPr id="1" name=""/>
        <p:cNvGrpSpPr/>
        <p:nvPr/>
      </p:nvGrpSpPr>
      <p:grpSpPr>
        <a:xfrm>
          <a:off x="0" y="0"/>
          <a:ext cx="0" cy="0"/>
          <a:chOff x="0" y="0"/>
          <a:chExt cx="0" cy="0"/>
        </a:xfrm>
      </p:grpSpPr>
      <p:sp>
        <p:nvSpPr>
          <p:cNvPr id="18" name="Espace réservé de la date 17"/>
          <p:cNvSpPr>
            <a:spLocks noGrp="1"/>
          </p:cNvSpPr>
          <p:nvPr>
            <p:ph type="dt" sz="half" idx="14"/>
          </p:nvPr>
        </p:nvSpPr>
        <p:spPr/>
        <p:txBody>
          <a:bodyPr/>
          <a:lstStyle/>
          <a:p>
            <a:fld id="{A74FC465-0736-4AE7-8D74-F3E9FB0A5C8E}" type="datetime1">
              <a:rPr lang="fr-FR" smtClean="0"/>
              <a:t>24/05/2023</a:t>
            </a:fld>
            <a:endParaRPr lang="fr-FR" dirty="0"/>
          </a:p>
        </p:txBody>
      </p:sp>
      <p:sp>
        <p:nvSpPr>
          <p:cNvPr id="19" name="Espace réservé du pied de page 18"/>
          <p:cNvSpPr>
            <a:spLocks noGrp="1"/>
          </p:cNvSpPr>
          <p:nvPr>
            <p:ph type="ftr" sz="quarter" idx="15"/>
          </p:nvPr>
        </p:nvSpPr>
        <p:spPr/>
        <p:txBody>
          <a:bodyPr/>
          <a:lstStyle/>
          <a:p>
            <a:r>
              <a:rPr lang="fr-FR"/>
              <a:t>IOV.PS.FORM.PontetTunnel.Mars15</a:t>
            </a:r>
            <a:endParaRPr lang="fr-FR" dirty="0"/>
          </a:p>
        </p:txBody>
      </p:sp>
      <p:sp>
        <p:nvSpPr>
          <p:cNvPr id="20" name="Espace réservé du numéro de diapositive 19"/>
          <p:cNvSpPr>
            <a:spLocks noGrp="1"/>
          </p:cNvSpPr>
          <p:nvPr>
            <p:ph type="sldNum" sz="quarter" idx="16"/>
          </p:nvPr>
        </p:nvSpPr>
        <p:spPr/>
        <p:txBody>
          <a:bodyPr/>
          <a:lstStyle/>
          <a:p>
            <a:fld id="{16F527DB-783B-BA44-884D-BFC8C34FFD21}" type="slidenum">
              <a:rPr lang="fr-FR" smtClean="0"/>
              <a:pPr/>
              <a:t>‹N°›</a:t>
            </a:fld>
            <a:endParaRPr lang="fr-FR" dirty="0"/>
          </a:p>
        </p:txBody>
      </p:sp>
      <p:cxnSp>
        <p:nvCxnSpPr>
          <p:cNvPr id="40" name="Connecteur droit 39"/>
          <p:cNvCxnSpPr/>
          <p:nvPr userDrawn="1"/>
        </p:nvCxnSpPr>
        <p:spPr>
          <a:xfrm>
            <a:off x="609600" y="1232703"/>
            <a:ext cx="10972800" cy="0"/>
          </a:xfrm>
          <a:prstGeom prst="line">
            <a:avLst/>
          </a:prstGeom>
          <a:ln>
            <a:solidFill>
              <a:srgbClr val="003399"/>
            </a:solidFill>
          </a:ln>
          <a:effectLst>
            <a:outerShdw blurRad="40000" dist="20000" dir="5400000" rotWithShape="0">
              <a:srgbClr val="000000">
                <a:alpha val="38000"/>
              </a:srgbClr>
            </a:outerShdw>
            <a:reflection blurRad="6350" stA="50000" endA="300" endPos="55500" dist="50800" dir="5400000" sy="-100000" algn="bl" rotWithShape="0"/>
          </a:effectLst>
        </p:spPr>
        <p:style>
          <a:lnRef idx="2">
            <a:schemeClr val="accent1"/>
          </a:lnRef>
          <a:fillRef idx="0">
            <a:schemeClr val="accent1"/>
          </a:fillRef>
          <a:effectRef idx="1">
            <a:schemeClr val="accent1"/>
          </a:effectRef>
          <a:fontRef idx="minor">
            <a:schemeClr val="tx1"/>
          </a:fontRef>
        </p:style>
      </p:cxnSp>
      <p:sp>
        <p:nvSpPr>
          <p:cNvPr id="41" name="Espace réservé du titre 1"/>
          <p:cNvSpPr>
            <a:spLocks noGrp="1"/>
          </p:cNvSpPr>
          <p:nvPr>
            <p:ph type="title"/>
          </p:nvPr>
        </p:nvSpPr>
        <p:spPr>
          <a:xfrm>
            <a:off x="609600" y="237651"/>
            <a:ext cx="10972800" cy="1143000"/>
          </a:xfrm>
          <a:prstGeom prst="rect">
            <a:avLst/>
          </a:prstGeom>
        </p:spPr>
        <p:txBody>
          <a:bodyPr vert="horz" lIns="91440" tIns="45720" rIns="91440" bIns="45720" rtlCol="0" anchor="ctr">
            <a:normAutofit/>
          </a:bodyPr>
          <a:lstStyle/>
          <a:p>
            <a:r>
              <a:rPr lang="fr-FR" dirty="0"/>
              <a:t>Cliquez et modifiez le titre</a:t>
            </a:r>
          </a:p>
        </p:txBody>
      </p:sp>
      <p:sp>
        <p:nvSpPr>
          <p:cNvPr id="42" name="Espace réservé du texte 2"/>
          <p:cNvSpPr>
            <a:spLocks noGrp="1"/>
          </p:cNvSpPr>
          <p:nvPr>
            <p:ph idx="1"/>
          </p:nvPr>
        </p:nvSpPr>
        <p:spPr>
          <a:xfrm>
            <a:off x="609600" y="1269691"/>
            <a:ext cx="10972800" cy="485647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7501582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dgm">
  <p:cSld name="Titre et graphique ou organigramme hiérarchique">
    <p:spTree>
      <p:nvGrpSpPr>
        <p:cNvPr id="1" name=""/>
        <p:cNvGrpSpPr/>
        <p:nvPr/>
      </p:nvGrpSpPr>
      <p:grpSpPr>
        <a:xfrm>
          <a:off x="0" y="0"/>
          <a:ext cx="0" cy="0"/>
          <a:chOff x="0" y="0"/>
          <a:chExt cx="0" cy="0"/>
        </a:xfrm>
      </p:grpSpPr>
      <p:sp>
        <p:nvSpPr>
          <p:cNvPr id="2" name="Titre 1"/>
          <p:cNvSpPr>
            <a:spLocks noGrp="1"/>
          </p:cNvSpPr>
          <p:nvPr>
            <p:ph type="title"/>
          </p:nvPr>
        </p:nvSpPr>
        <p:spPr>
          <a:xfrm>
            <a:off x="914400" y="465139"/>
            <a:ext cx="10363200" cy="1431925"/>
          </a:xfrm>
        </p:spPr>
        <p:txBody>
          <a:bodyPr/>
          <a:lstStyle/>
          <a:p>
            <a:r>
              <a:rPr lang="fr-FR"/>
              <a:t>Cliquez et modifiez le titre</a:t>
            </a:r>
            <a:endParaRPr lang="en-US"/>
          </a:p>
        </p:txBody>
      </p:sp>
      <p:sp>
        <p:nvSpPr>
          <p:cNvPr id="3" name="Espace réservé du graphique SmartArt 2"/>
          <p:cNvSpPr>
            <a:spLocks noGrp="1"/>
          </p:cNvSpPr>
          <p:nvPr>
            <p:ph type="dgm" idx="1"/>
          </p:nvPr>
        </p:nvSpPr>
        <p:spPr>
          <a:xfrm>
            <a:off x="914400" y="1981200"/>
            <a:ext cx="10363200" cy="4114800"/>
          </a:xfrm>
        </p:spPr>
        <p:txBody>
          <a:bodyPr/>
          <a:lstStyle/>
          <a:p>
            <a:pPr lvl="0"/>
            <a:endParaRPr lang="en-US" noProof="0"/>
          </a:p>
        </p:txBody>
      </p:sp>
      <p:sp>
        <p:nvSpPr>
          <p:cNvPr id="4" name="Rectangle 32"/>
          <p:cNvSpPr>
            <a:spLocks noGrp="1" noChangeArrowheads="1"/>
          </p:cNvSpPr>
          <p:nvPr>
            <p:ph type="dt" sz="half" idx="10"/>
          </p:nvPr>
        </p:nvSpPr>
        <p:spPr>
          <a:xfrm>
            <a:off x="950384" y="6313488"/>
            <a:ext cx="2540000" cy="457200"/>
          </a:xfrm>
          <a:prstGeom prst="rect">
            <a:avLst/>
          </a:prstGeom>
        </p:spPr>
        <p:txBody>
          <a:bodyPr/>
          <a:lstStyle>
            <a:lvl1pPr>
              <a:defRPr>
                <a:latin typeface="Times" charset="0"/>
                <a:ea typeface="+mn-ea"/>
                <a:cs typeface="+mn-cs"/>
              </a:defRPr>
            </a:lvl1pPr>
          </a:lstStyle>
          <a:p>
            <a:pPr>
              <a:defRPr/>
            </a:pPr>
            <a:endParaRPr lang="fr-FR"/>
          </a:p>
        </p:txBody>
      </p:sp>
      <p:sp>
        <p:nvSpPr>
          <p:cNvPr id="5" name="Rectangle 33"/>
          <p:cNvSpPr>
            <a:spLocks noGrp="1" noChangeArrowheads="1"/>
          </p:cNvSpPr>
          <p:nvPr>
            <p:ph type="ftr" sz="quarter" idx="11"/>
          </p:nvPr>
        </p:nvSpPr>
        <p:spPr/>
        <p:txBody>
          <a:bodyPr/>
          <a:lstStyle>
            <a:lvl1pPr>
              <a:defRPr>
                <a:latin typeface="Arial" charset="0"/>
                <a:ea typeface="+mn-ea"/>
                <a:cs typeface="+mn-cs"/>
              </a:defRPr>
            </a:lvl1pPr>
          </a:lstStyle>
          <a:p>
            <a:pPr>
              <a:defRPr/>
            </a:pPr>
            <a:r>
              <a:rPr lang="fr-FR"/>
              <a:t>DS.PS.FORM.Inspection.juin11</a:t>
            </a:r>
          </a:p>
        </p:txBody>
      </p:sp>
      <p:sp>
        <p:nvSpPr>
          <p:cNvPr id="6" name="Rectangle 34"/>
          <p:cNvSpPr>
            <a:spLocks noGrp="1" noChangeArrowheads="1"/>
          </p:cNvSpPr>
          <p:nvPr>
            <p:ph type="sldNum" sz="quarter" idx="12"/>
          </p:nvPr>
        </p:nvSpPr>
        <p:spPr/>
        <p:txBody>
          <a:bodyPr/>
          <a:lstStyle>
            <a:lvl1pPr>
              <a:defRPr/>
            </a:lvl1pPr>
          </a:lstStyle>
          <a:p>
            <a:fld id="{6CB536A7-C066-7540-A23E-9D5FB0CF07D4}" type="slidenum">
              <a:rPr lang="fr-FR"/>
              <a:pPr/>
              <a:t>‹N°›</a:t>
            </a:fld>
            <a:endParaRPr lang="fr-FR"/>
          </a:p>
        </p:txBody>
      </p:sp>
    </p:spTree>
    <p:extLst>
      <p:ext uri="{BB962C8B-B14F-4D97-AF65-F5344CB8AC3E}">
        <p14:creationId xmlns:p14="http://schemas.microsoft.com/office/powerpoint/2010/main" val="13389514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1_Titre et contenu">
    <p:spTree>
      <p:nvGrpSpPr>
        <p:cNvPr id="1" name=""/>
        <p:cNvGrpSpPr/>
        <p:nvPr/>
      </p:nvGrpSpPr>
      <p:grpSpPr>
        <a:xfrm>
          <a:off x="0" y="0"/>
          <a:ext cx="0" cy="0"/>
          <a:chOff x="0" y="0"/>
          <a:chExt cx="0" cy="0"/>
        </a:xfrm>
      </p:grpSpPr>
      <p:sp>
        <p:nvSpPr>
          <p:cNvPr id="18" name="Espace réservé de la date 17"/>
          <p:cNvSpPr>
            <a:spLocks noGrp="1"/>
          </p:cNvSpPr>
          <p:nvPr>
            <p:ph type="dt" sz="half" idx="14"/>
          </p:nvPr>
        </p:nvSpPr>
        <p:spPr/>
        <p:txBody>
          <a:bodyPr/>
          <a:lstStyle/>
          <a:p>
            <a:fld id="{A74FC465-0736-4AE7-8D74-F3E9FB0A5C8E}" type="datetime1">
              <a:rPr lang="fr-FR" smtClean="0"/>
              <a:t>24/05/2023</a:t>
            </a:fld>
            <a:endParaRPr lang="fr-FR" dirty="0"/>
          </a:p>
        </p:txBody>
      </p:sp>
      <p:sp>
        <p:nvSpPr>
          <p:cNvPr id="19" name="Espace réservé du pied de page 18"/>
          <p:cNvSpPr>
            <a:spLocks noGrp="1"/>
          </p:cNvSpPr>
          <p:nvPr>
            <p:ph type="ftr" sz="quarter" idx="15"/>
          </p:nvPr>
        </p:nvSpPr>
        <p:spPr/>
        <p:txBody>
          <a:bodyPr/>
          <a:lstStyle/>
          <a:p>
            <a:r>
              <a:rPr lang="fr-FR"/>
              <a:t>IOV.PS.FORM.PontetTunnel.Mars15</a:t>
            </a:r>
            <a:endParaRPr lang="fr-FR" dirty="0"/>
          </a:p>
        </p:txBody>
      </p:sp>
      <p:sp>
        <p:nvSpPr>
          <p:cNvPr id="20" name="Espace réservé du numéro de diapositive 19"/>
          <p:cNvSpPr>
            <a:spLocks noGrp="1"/>
          </p:cNvSpPr>
          <p:nvPr>
            <p:ph type="sldNum" sz="quarter" idx="16"/>
          </p:nvPr>
        </p:nvSpPr>
        <p:spPr/>
        <p:txBody>
          <a:bodyPr/>
          <a:lstStyle/>
          <a:p>
            <a:fld id="{16F527DB-783B-BA44-884D-BFC8C34FFD21}" type="slidenum">
              <a:rPr lang="fr-FR" smtClean="0"/>
              <a:pPr/>
              <a:t>‹N°›</a:t>
            </a:fld>
            <a:endParaRPr lang="fr-FR" dirty="0"/>
          </a:p>
        </p:txBody>
      </p:sp>
      <p:cxnSp>
        <p:nvCxnSpPr>
          <p:cNvPr id="40" name="Connecteur droit 39"/>
          <p:cNvCxnSpPr/>
          <p:nvPr userDrawn="1"/>
        </p:nvCxnSpPr>
        <p:spPr>
          <a:xfrm>
            <a:off x="609600" y="1232703"/>
            <a:ext cx="10972800" cy="0"/>
          </a:xfrm>
          <a:prstGeom prst="line">
            <a:avLst/>
          </a:prstGeom>
          <a:ln>
            <a:solidFill>
              <a:srgbClr val="003399"/>
            </a:solidFill>
          </a:ln>
          <a:effectLst>
            <a:outerShdw blurRad="40000" dist="20000" dir="5400000" rotWithShape="0">
              <a:srgbClr val="000000">
                <a:alpha val="38000"/>
              </a:srgbClr>
            </a:outerShdw>
            <a:reflection blurRad="6350" stA="50000" endA="300" endPos="55500" dist="50800" dir="5400000" sy="-100000" algn="bl" rotWithShape="0"/>
          </a:effectLst>
        </p:spPr>
        <p:style>
          <a:lnRef idx="2">
            <a:schemeClr val="accent1"/>
          </a:lnRef>
          <a:fillRef idx="0">
            <a:schemeClr val="accent1"/>
          </a:fillRef>
          <a:effectRef idx="1">
            <a:schemeClr val="accent1"/>
          </a:effectRef>
          <a:fontRef idx="minor">
            <a:schemeClr val="tx1"/>
          </a:fontRef>
        </p:style>
      </p:cxnSp>
      <p:sp>
        <p:nvSpPr>
          <p:cNvPr id="41" name="Espace réservé du titre 1"/>
          <p:cNvSpPr>
            <a:spLocks noGrp="1"/>
          </p:cNvSpPr>
          <p:nvPr>
            <p:ph type="title"/>
          </p:nvPr>
        </p:nvSpPr>
        <p:spPr>
          <a:xfrm>
            <a:off x="609600" y="237651"/>
            <a:ext cx="10972800" cy="1143000"/>
          </a:xfrm>
          <a:prstGeom prst="rect">
            <a:avLst/>
          </a:prstGeom>
        </p:spPr>
        <p:txBody>
          <a:bodyPr vert="horz" lIns="91440" tIns="45720" rIns="91440" bIns="45720" rtlCol="0" anchor="ctr">
            <a:normAutofit/>
          </a:bodyPr>
          <a:lstStyle/>
          <a:p>
            <a:r>
              <a:rPr lang="fr-FR" dirty="0"/>
              <a:t>Cliquez et modifiez le titre</a:t>
            </a:r>
          </a:p>
        </p:txBody>
      </p:sp>
      <p:sp>
        <p:nvSpPr>
          <p:cNvPr id="42" name="Espace réservé du texte 2"/>
          <p:cNvSpPr>
            <a:spLocks noGrp="1"/>
          </p:cNvSpPr>
          <p:nvPr>
            <p:ph idx="1"/>
          </p:nvPr>
        </p:nvSpPr>
        <p:spPr>
          <a:xfrm>
            <a:off x="609600" y="1269691"/>
            <a:ext cx="10972800" cy="485647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3063774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re + texte">
    <p:spTree>
      <p:nvGrpSpPr>
        <p:cNvPr id="1" name=""/>
        <p:cNvGrpSpPr/>
        <p:nvPr/>
      </p:nvGrpSpPr>
      <p:grpSpPr>
        <a:xfrm>
          <a:off x="0" y="0"/>
          <a:ext cx="0" cy="0"/>
          <a:chOff x="0" y="0"/>
          <a:chExt cx="0" cy="0"/>
        </a:xfrm>
      </p:grpSpPr>
      <p:sp>
        <p:nvSpPr>
          <p:cNvPr id="5" name="Espace réservé du texte 4"/>
          <p:cNvSpPr>
            <a:spLocks noGrp="1"/>
          </p:cNvSpPr>
          <p:nvPr>
            <p:ph type="body" sz="quarter" idx="10" hasCustomPrompt="1"/>
          </p:nvPr>
        </p:nvSpPr>
        <p:spPr>
          <a:xfrm>
            <a:off x="609600" y="923206"/>
            <a:ext cx="10972800" cy="1062615"/>
          </a:xfrm>
          <a:ln>
            <a:noFill/>
          </a:ln>
        </p:spPr>
        <p:txBody>
          <a:bodyPr/>
          <a:lstStyle>
            <a:lvl1pPr marL="0" indent="0" algn="ctr">
              <a:buNone/>
              <a:defRPr sz="4800"/>
            </a:lvl1pPr>
          </a:lstStyle>
          <a:p>
            <a:pPr lvl="0"/>
            <a:r>
              <a:rPr lang="fr-FR" dirty="0"/>
              <a:t>Titre</a:t>
            </a:r>
          </a:p>
          <a:p>
            <a:pPr lvl="0"/>
            <a:endParaRPr lang="fr-FR" dirty="0"/>
          </a:p>
        </p:txBody>
      </p:sp>
      <p:sp>
        <p:nvSpPr>
          <p:cNvPr id="9" name="Espace réservé pour une image  8"/>
          <p:cNvSpPr>
            <a:spLocks noGrp="1"/>
          </p:cNvSpPr>
          <p:nvPr>
            <p:ph type="pic" sz="quarter" idx="11" hasCustomPrompt="1"/>
          </p:nvPr>
        </p:nvSpPr>
        <p:spPr>
          <a:xfrm>
            <a:off x="1074058" y="877457"/>
            <a:ext cx="1451319" cy="1246043"/>
          </a:xfrm>
        </p:spPr>
        <p:txBody>
          <a:bodyPr anchor="ctr"/>
          <a:lstStyle>
            <a:lvl1pPr marL="0" indent="0" algn="ctr">
              <a:buNone/>
              <a:defRPr/>
            </a:lvl1pPr>
          </a:lstStyle>
          <a:p>
            <a:r>
              <a:rPr lang="fr-FR" dirty="0" err="1"/>
              <a:t>Picto</a:t>
            </a:r>
            <a:endParaRPr lang="fr-FR" dirty="0"/>
          </a:p>
        </p:txBody>
      </p:sp>
      <p:sp>
        <p:nvSpPr>
          <p:cNvPr id="11" name="Espace réservé du texte 10"/>
          <p:cNvSpPr>
            <a:spLocks noGrp="1"/>
          </p:cNvSpPr>
          <p:nvPr>
            <p:ph type="body" sz="quarter" idx="12"/>
          </p:nvPr>
        </p:nvSpPr>
        <p:spPr>
          <a:xfrm>
            <a:off x="609600" y="2124075"/>
            <a:ext cx="10972800" cy="3995016"/>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7391033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3" name="Espace réservé du contenu 2"/>
          <p:cNvSpPr>
            <a:spLocks noGrp="1"/>
          </p:cNvSpPr>
          <p:nvPr>
            <p:ph idx="1"/>
          </p:nvPr>
        </p:nvSpPr>
        <p:spPr>
          <a:xfrm>
            <a:off x="598503" y="1275209"/>
            <a:ext cx="5494800" cy="4351338"/>
          </a:xfrm>
        </p:spPr>
        <p:txBody>
          <a:bodyPr/>
          <a:lstStyle>
            <a:lvl4pPr>
              <a:defRPr baseline="0"/>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u pied de page 4"/>
          <p:cNvSpPr>
            <a:spLocks noGrp="1"/>
          </p:cNvSpPr>
          <p:nvPr>
            <p:ph type="ftr" sz="quarter" idx="3"/>
          </p:nvPr>
        </p:nvSpPr>
        <p:spPr>
          <a:xfrm>
            <a:off x="594064" y="6356350"/>
            <a:ext cx="6583571" cy="365125"/>
          </a:xfrm>
          <a:prstGeom prst="rect">
            <a:avLst/>
          </a:prstGeom>
        </p:spPr>
        <p:txBody>
          <a:bodyPr vert="horz" lIns="91440" tIns="45720" rIns="91440" bIns="45720" rtlCol="0" anchor="ctr"/>
          <a:lstStyle>
            <a:lvl1pPr algn="l">
              <a:defRPr sz="1000" cap="all" baseline="0">
                <a:solidFill>
                  <a:schemeClr val="tx1"/>
                </a:solidFill>
              </a:defRPr>
            </a:lvl1pPr>
          </a:lstStyle>
          <a:p>
            <a:r>
              <a:rPr lang="fr-FR" dirty="0">
                <a:solidFill>
                  <a:prstClr val="black"/>
                </a:solidFill>
              </a:rPr>
              <a:t>Titre de la présentation - </a:t>
            </a:r>
            <a:r>
              <a:rPr lang="fr-FR" dirty="0">
                <a:solidFill>
                  <a:srgbClr val="00ACE8"/>
                </a:solidFill>
              </a:rPr>
              <a:t>jour . Mois . année</a:t>
            </a:r>
          </a:p>
        </p:txBody>
      </p:sp>
      <p:sp>
        <p:nvSpPr>
          <p:cNvPr id="8" name="Espace réservé du numéro de diapositive 5"/>
          <p:cNvSpPr>
            <a:spLocks noGrp="1"/>
          </p:cNvSpPr>
          <p:nvPr>
            <p:ph type="sldNum" sz="quarter" idx="4"/>
          </p:nvPr>
        </p:nvSpPr>
        <p:spPr>
          <a:xfrm>
            <a:off x="-17755" y="6356350"/>
            <a:ext cx="612560" cy="365125"/>
          </a:xfrm>
          <a:prstGeom prst="rect">
            <a:avLst/>
          </a:prstGeom>
        </p:spPr>
        <p:txBody>
          <a:bodyPr vert="horz" lIns="91440" tIns="45720" rIns="91440" bIns="45720" rtlCol="0" anchor="ctr"/>
          <a:lstStyle>
            <a:lvl1pPr algn="r">
              <a:defRPr sz="1600" b="1">
                <a:solidFill>
                  <a:schemeClr val="tx1"/>
                </a:solidFill>
              </a:defRPr>
            </a:lvl1pPr>
          </a:lstStyle>
          <a:p>
            <a:fld id="{6F855567-6F3D-E340-8502-3E8F43759447}" type="slidenum">
              <a:rPr lang="fr-FR" smtClean="0">
                <a:solidFill>
                  <a:prstClr val="black"/>
                </a:solidFill>
              </a:rPr>
              <a:pPr/>
              <a:t>‹N°›</a:t>
            </a:fld>
            <a:endParaRPr lang="fr-FR" dirty="0">
              <a:solidFill>
                <a:prstClr val="black"/>
              </a:solidFill>
            </a:endParaRPr>
          </a:p>
        </p:txBody>
      </p:sp>
      <p:sp>
        <p:nvSpPr>
          <p:cNvPr id="9" name="Espace réservé du contenu 2"/>
          <p:cNvSpPr>
            <a:spLocks noGrp="1"/>
          </p:cNvSpPr>
          <p:nvPr>
            <p:ph idx="10"/>
          </p:nvPr>
        </p:nvSpPr>
        <p:spPr>
          <a:xfrm>
            <a:off x="6384308" y="1275209"/>
            <a:ext cx="5494800" cy="4351338"/>
          </a:xfrm>
        </p:spPr>
        <p:txBody>
          <a:bodyPr/>
          <a:lstStyle>
            <a:lvl4pPr>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cxnSp>
        <p:nvCxnSpPr>
          <p:cNvPr id="5" name="Connecteur droit 4"/>
          <p:cNvCxnSpPr/>
          <p:nvPr userDrawn="1"/>
        </p:nvCxnSpPr>
        <p:spPr>
          <a:xfrm>
            <a:off x="6238240" y="1275209"/>
            <a:ext cx="0" cy="435133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9629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C39696-F8D6-4DB1-935F-EB564DEEAB8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DFBFBDC5-2780-4ED4-BD89-4D7A935AE1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13FB22F4-0EB0-4EBF-8A18-E98189F9FA18}"/>
              </a:ext>
            </a:extLst>
          </p:cNvPr>
          <p:cNvSpPr>
            <a:spLocks noGrp="1"/>
          </p:cNvSpPr>
          <p:nvPr>
            <p:ph type="dt" sz="half" idx="10"/>
          </p:nvPr>
        </p:nvSpPr>
        <p:spPr/>
        <p:txBody>
          <a:bodyPr/>
          <a:lstStyle/>
          <a:p>
            <a:fld id="{21F25526-3EE7-4DE1-8DED-72631FE1A749}" type="datetimeFigureOut">
              <a:rPr lang="fr-FR" smtClean="0"/>
              <a:t>24/05/2023</a:t>
            </a:fld>
            <a:endParaRPr lang="fr-FR"/>
          </a:p>
        </p:txBody>
      </p:sp>
      <p:sp>
        <p:nvSpPr>
          <p:cNvPr id="5" name="Espace réservé du pied de page 4">
            <a:extLst>
              <a:ext uri="{FF2B5EF4-FFF2-40B4-BE49-F238E27FC236}">
                <a16:creationId xmlns:a16="http://schemas.microsoft.com/office/drawing/2014/main" id="{09EC19B0-1259-4966-962B-8C9274E9C87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ACE6A03-956E-4BA9-86E9-6A8944A4659E}"/>
              </a:ext>
            </a:extLst>
          </p:cNvPr>
          <p:cNvSpPr>
            <a:spLocks noGrp="1"/>
          </p:cNvSpPr>
          <p:nvPr>
            <p:ph type="sldNum" sz="quarter" idx="12"/>
          </p:nvPr>
        </p:nvSpPr>
        <p:spPr/>
        <p:txBody>
          <a:bodyPr/>
          <a:lstStyle/>
          <a:p>
            <a:fld id="{3BEA3C00-2BC9-4CCF-99C0-8927FDBFC6F6}" type="slidenum">
              <a:rPr lang="fr-FR" smtClean="0"/>
              <a:t>‹N°›</a:t>
            </a:fld>
            <a:endParaRPr lang="fr-FR"/>
          </a:p>
        </p:txBody>
      </p:sp>
    </p:spTree>
    <p:extLst>
      <p:ext uri="{BB962C8B-B14F-4D97-AF65-F5344CB8AC3E}">
        <p14:creationId xmlns:p14="http://schemas.microsoft.com/office/powerpoint/2010/main" val="685478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169A73-6590-4105-8F51-710BC78862F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F9063E2-E46E-4C84-9B5B-8AB62D2CF98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68919B4-4C7A-4471-B62E-D4047A67119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B701D55-952B-42ED-95C4-419F3EB71542}"/>
              </a:ext>
            </a:extLst>
          </p:cNvPr>
          <p:cNvSpPr>
            <a:spLocks noGrp="1"/>
          </p:cNvSpPr>
          <p:nvPr>
            <p:ph type="dt" sz="half" idx="10"/>
          </p:nvPr>
        </p:nvSpPr>
        <p:spPr/>
        <p:txBody>
          <a:bodyPr/>
          <a:lstStyle/>
          <a:p>
            <a:fld id="{21F25526-3EE7-4DE1-8DED-72631FE1A749}" type="datetimeFigureOut">
              <a:rPr lang="fr-FR" smtClean="0"/>
              <a:t>24/05/2023</a:t>
            </a:fld>
            <a:endParaRPr lang="fr-FR"/>
          </a:p>
        </p:txBody>
      </p:sp>
      <p:sp>
        <p:nvSpPr>
          <p:cNvPr id="6" name="Espace réservé du pied de page 5">
            <a:extLst>
              <a:ext uri="{FF2B5EF4-FFF2-40B4-BE49-F238E27FC236}">
                <a16:creationId xmlns:a16="http://schemas.microsoft.com/office/drawing/2014/main" id="{D77EBA1E-6957-4CB8-A966-8361443368F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220FEF0-4B6B-45CE-97CB-EF87B54745A0}"/>
              </a:ext>
            </a:extLst>
          </p:cNvPr>
          <p:cNvSpPr>
            <a:spLocks noGrp="1"/>
          </p:cNvSpPr>
          <p:nvPr>
            <p:ph type="sldNum" sz="quarter" idx="12"/>
          </p:nvPr>
        </p:nvSpPr>
        <p:spPr/>
        <p:txBody>
          <a:bodyPr/>
          <a:lstStyle/>
          <a:p>
            <a:fld id="{3BEA3C00-2BC9-4CCF-99C0-8927FDBFC6F6}" type="slidenum">
              <a:rPr lang="fr-FR" smtClean="0"/>
              <a:t>‹N°›</a:t>
            </a:fld>
            <a:endParaRPr lang="fr-FR"/>
          </a:p>
        </p:txBody>
      </p:sp>
    </p:spTree>
    <p:extLst>
      <p:ext uri="{BB962C8B-B14F-4D97-AF65-F5344CB8AC3E}">
        <p14:creationId xmlns:p14="http://schemas.microsoft.com/office/powerpoint/2010/main" val="1519263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55990E-C336-403E-8858-706809387F9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9365F9C-3D71-428A-91C0-0743C5D9D8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31C1F96-6B2E-4F34-8E1C-AC211B8ADAC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DB4BC32-5D1F-4576-9CF4-76E1BD7C67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357439F-DD46-4E91-BC90-15BA785E5B5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395BCB7-EC6E-469E-9517-B708889D7DF2}"/>
              </a:ext>
            </a:extLst>
          </p:cNvPr>
          <p:cNvSpPr>
            <a:spLocks noGrp="1"/>
          </p:cNvSpPr>
          <p:nvPr>
            <p:ph type="dt" sz="half" idx="10"/>
          </p:nvPr>
        </p:nvSpPr>
        <p:spPr/>
        <p:txBody>
          <a:bodyPr/>
          <a:lstStyle/>
          <a:p>
            <a:fld id="{21F25526-3EE7-4DE1-8DED-72631FE1A749}" type="datetimeFigureOut">
              <a:rPr lang="fr-FR" smtClean="0"/>
              <a:t>24/05/2023</a:t>
            </a:fld>
            <a:endParaRPr lang="fr-FR"/>
          </a:p>
        </p:txBody>
      </p:sp>
      <p:sp>
        <p:nvSpPr>
          <p:cNvPr id="8" name="Espace réservé du pied de page 7">
            <a:extLst>
              <a:ext uri="{FF2B5EF4-FFF2-40B4-BE49-F238E27FC236}">
                <a16:creationId xmlns:a16="http://schemas.microsoft.com/office/drawing/2014/main" id="{7FF69753-BF42-4CB8-8B9A-3621E78D5E93}"/>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7ED29EB-69B9-48D3-A1C5-0050721F70C1}"/>
              </a:ext>
            </a:extLst>
          </p:cNvPr>
          <p:cNvSpPr>
            <a:spLocks noGrp="1"/>
          </p:cNvSpPr>
          <p:nvPr>
            <p:ph type="sldNum" sz="quarter" idx="12"/>
          </p:nvPr>
        </p:nvSpPr>
        <p:spPr/>
        <p:txBody>
          <a:bodyPr/>
          <a:lstStyle/>
          <a:p>
            <a:fld id="{3BEA3C00-2BC9-4CCF-99C0-8927FDBFC6F6}" type="slidenum">
              <a:rPr lang="fr-FR" smtClean="0"/>
              <a:t>‹N°›</a:t>
            </a:fld>
            <a:endParaRPr lang="fr-FR"/>
          </a:p>
        </p:txBody>
      </p:sp>
    </p:spTree>
    <p:extLst>
      <p:ext uri="{BB962C8B-B14F-4D97-AF65-F5344CB8AC3E}">
        <p14:creationId xmlns:p14="http://schemas.microsoft.com/office/powerpoint/2010/main" val="2365732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ACFA5A-04EF-44FE-89BE-70383F5A5E3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86BAA6D-FF8B-422A-A767-73059BD59F0E}"/>
              </a:ext>
            </a:extLst>
          </p:cNvPr>
          <p:cNvSpPr>
            <a:spLocks noGrp="1"/>
          </p:cNvSpPr>
          <p:nvPr>
            <p:ph type="dt" sz="half" idx="10"/>
          </p:nvPr>
        </p:nvSpPr>
        <p:spPr/>
        <p:txBody>
          <a:bodyPr/>
          <a:lstStyle/>
          <a:p>
            <a:fld id="{21F25526-3EE7-4DE1-8DED-72631FE1A749}" type="datetimeFigureOut">
              <a:rPr lang="fr-FR" smtClean="0"/>
              <a:t>24/05/2023</a:t>
            </a:fld>
            <a:endParaRPr lang="fr-FR"/>
          </a:p>
        </p:txBody>
      </p:sp>
      <p:sp>
        <p:nvSpPr>
          <p:cNvPr id="4" name="Espace réservé du pied de page 3">
            <a:extLst>
              <a:ext uri="{FF2B5EF4-FFF2-40B4-BE49-F238E27FC236}">
                <a16:creationId xmlns:a16="http://schemas.microsoft.com/office/drawing/2014/main" id="{2F2C5BA2-40AB-499B-852E-9457E7F14206}"/>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E9CE12A-6303-4A7D-AD3F-622859BEBF2A}"/>
              </a:ext>
            </a:extLst>
          </p:cNvPr>
          <p:cNvSpPr>
            <a:spLocks noGrp="1"/>
          </p:cNvSpPr>
          <p:nvPr>
            <p:ph type="sldNum" sz="quarter" idx="12"/>
          </p:nvPr>
        </p:nvSpPr>
        <p:spPr/>
        <p:txBody>
          <a:bodyPr/>
          <a:lstStyle/>
          <a:p>
            <a:fld id="{3BEA3C00-2BC9-4CCF-99C0-8927FDBFC6F6}" type="slidenum">
              <a:rPr lang="fr-FR" smtClean="0"/>
              <a:t>‹N°›</a:t>
            </a:fld>
            <a:endParaRPr lang="fr-FR"/>
          </a:p>
        </p:txBody>
      </p:sp>
    </p:spTree>
    <p:extLst>
      <p:ext uri="{BB962C8B-B14F-4D97-AF65-F5344CB8AC3E}">
        <p14:creationId xmlns:p14="http://schemas.microsoft.com/office/powerpoint/2010/main" val="1478809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7DAA04E-062B-4B67-9E62-CD41D1B43F82}"/>
              </a:ext>
            </a:extLst>
          </p:cNvPr>
          <p:cNvSpPr>
            <a:spLocks noGrp="1"/>
          </p:cNvSpPr>
          <p:nvPr>
            <p:ph type="dt" sz="half" idx="10"/>
          </p:nvPr>
        </p:nvSpPr>
        <p:spPr/>
        <p:txBody>
          <a:bodyPr/>
          <a:lstStyle/>
          <a:p>
            <a:fld id="{21F25526-3EE7-4DE1-8DED-72631FE1A749}" type="datetimeFigureOut">
              <a:rPr lang="fr-FR" smtClean="0"/>
              <a:t>24/05/2023</a:t>
            </a:fld>
            <a:endParaRPr lang="fr-FR"/>
          </a:p>
        </p:txBody>
      </p:sp>
      <p:sp>
        <p:nvSpPr>
          <p:cNvPr id="3" name="Espace réservé du pied de page 2">
            <a:extLst>
              <a:ext uri="{FF2B5EF4-FFF2-40B4-BE49-F238E27FC236}">
                <a16:creationId xmlns:a16="http://schemas.microsoft.com/office/drawing/2014/main" id="{30CB6E5B-505D-42F7-B08A-A96D5D603B3D}"/>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1AA21C2-D12B-44F2-AE4B-356D9232298B}"/>
              </a:ext>
            </a:extLst>
          </p:cNvPr>
          <p:cNvSpPr>
            <a:spLocks noGrp="1"/>
          </p:cNvSpPr>
          <p:nvPr>
            <p:ph type="sldNum" sz="quarter" idx="12"/>
          </p:nvPr>
        </p:nvSpPr>
        <p:spPr/>
        <p:txBody>
          <a:bodyPr/>
          <a:lstStyle/>
          <a:p>
            <a:fld id="{3BEA3C00-2BC9-4CCF-99C0-8927FDBFC6F6}" type="slidenum">
              <a:rPr lang="fr-FR" smtClean="0"/>
              <a:t>‹N°›</a:t>
            </a:fld>
            <a:endParaRPr lang="fr-FR"/>
          </a:p>
        </p:txBody>
      </p:sp>
    </p:spTree>
    <p:extLst>
      <p:ext uri="{BB962C8B-B14F-4D97-AF65-F5344CB8AC3E}">
        <p14:creationId xmlns:p14="http://schemas.microsoft.com/office/powerpoint/2010/main" val="991503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030E49-27FB-4567-AB13-D33B9F5741B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0907366-556C-47E1-B990-78B6276117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30E8E58-1CD0-4EB5-A76E-AAB10092F7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ED825F4-3080-4691-A41A-79BD490990A3}"/>
              </a:ext>
            </a:extLst>
          </p:cNvPr>
          <p:cNvSpPr>
            <a:spLocks noGrp="1"/>
          </p:cNvSpPr>
          <p:nvPr>
            <p:ph type="dt" sz="half" idx="10"/>
          </p:nvPr>
        </p:nvSpPr>
        <p:spPr/>
        <p:txBody>
          <a:bodyPr/>
          <a:lstStyle/>
          <a:p>
            <a:fld id="{21F25526-3EE7-4DE1-8DED-72631FE1A749}" type="datetimeFigureOut">
              <a:rPr lang="fr-FR" smtClean="0"/>
              <a:t>24/05/2023</a:t>
            </a:fld>
            <a:endParaRPr lang="fr-FR"/>
          </a:p>
        </p:txBody>
      </p:sp>
      <p:sp>
        <p:nvSpPr>
          <p:cNvPr id="6" name="Espace réservé du pied de page 5">
            <a:extLst>
              <a:ext uri="{FF2B5EF4-FFF2-40B4-BE49-F238E27FC236}">
                <a16:creationId xmlns:a16="http://schemas.microsoft.com/office/drawing/2014/main" id="{D071D126-D19E-4F9D-9B62-7D36F43618A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D8F5819-93A5-4B04-A249-103598708F9B}"/>
              </a:ext>
            </a:extLst>
          </p:cNvPr>
          <p:cNvSpPr>
            <a:spLocks noGrp="1"/>
          </p:cNvSpPr>
          <p:nvPr>
            <p:ph type="sldNum" sz="quarter" idx="12"/>
          </p:nvPr>
        </p:nvSpPr>
        <p:spPr/>
        <p:txBody>
          <a:bodyPr/>
          <a:lstStyle/>
          <a:p>
            <a:fld id="{3BEA3C00-2BC9-4CCF-99C0-8927FDBFC6F6}" type="slidenum">
              <a:rPr lang="fr-FR" smtClean="0"/>
              <a:t>‹N°›</a:t>
            </a:fld>
            <a:endParaRPr lang="fr-FR"/>
          </a:p>
        </p:txBody>
      </p:sp>
    </p:spTree>
    <p:extLst>
      <p:ext uri="{BB962C8B-B14F-4D97-AF65-F5344CB8AC3E}">
        <p14:creationId xmlns:p14="http://schemas.microsoft.com/office/powerpoint/2010/main" val="3296013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0FF321-08E0-41B6-8CB9-69FD139984F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C830EA7-5E09-4272-A5A1-8070ECC1DF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22849ECF-8422-4FE8-9D93-C8FFE29D6D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39CA468-CC65-424F-8DC1-29EA1EF80B8D}"/>
              </a:ext>
            </a:extLst>
          </p:cNvPr>
          <p:cNvSpPr>
            <a:spLocks noGrp="1"/>
          </p:cNvSpPr>
          <p:nvPr>
            <p:ph type="dt" sz="half" idx="10"/>
          </p:nvPr>
        </p:nvSpPr>
        <p:spPr/>
        <p:txBody>
          <a:bodyPr/>
          <a:lstStyle/>
          <a:p>
            <a:fld id="{21F25526-3EE7-4DE1-8DED-72631FE1A749}" type="datetimeFigureOut">
              <a:rPr lang="fr-FR" smtClean="0"/>
              <a:t>24/05/2023</a:t>
            </a:fld>
            <a:endParaRPr lang="fr-FR"/>
          </a:p>
        </p:txBody>
      </p:sp>
      <p:sp>
        <p:nvSpPr>
          <p:cNvPr id="6" name="Espace réservé du pied de page 5">
            <a:extLst>
              <a:ext uri="{FF2B5EF4-FFF2-40B4-BE49-F238E27FC236}">
                <a16:creationId xmlns:a16="http://schemas.microsoft.com/office/drawing/2014/main" id="{334E48F8-490B-4B4E-93B9-E60597BD428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21EA027-FAD5-4344-99FF-8A121E9CFCCB}"/>
              </a:ext>
            </a:extLst>
          </p:cNvPr>
          <p:cNvSpPr>
            <a:spLocks noGrp="1"/>
          </p:cNvSpPr>
          <p:nvPr>
            <p:ph type="sldNum" sz="quarter" idx="12"/>
          </p:nvPr>
        </p:nvSpPr>
        <p:spPr/>
        <p:txBody>
          <a:bodyPr/>
          <a:lstStyle/>
          <a:p>
            <a:fld id="{3BEA3C00-2BC9-4CCF-99C0-8927FDBFC6F6}" type="slidenum">
              <a:rPr lang="fr-FR" smtClean="0"/>
              <a:t>‹N°›</a:t>
            </a:fld>
            <a:endParaRPr lang="fr-FR"/>
          </a:p>
        </p:txBody>
      </p:sp>
    </p:spTree>
    <p:extLst>
      <p:ext uri="{BB962C8B-B14F-4D97-AF65-F5344CB8AC3E}">
        <p14:creationId xmlns:p14="http://schemas.microsoft.com/office/powerpoint/2010/main" val="3053609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662D801-15C6-4B91-A108-73263B28F3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5AB6FA5-D5CB-4BCA-BFBA-6261565E31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1778A33-11B4-4808-9881-A14CA4D951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F25526-3EE7-4DE1-8DED-72631FE1A749}" type="datetimeFigureOut">
              <a:rPr lang="fr-FR" smtClean="0"/>
              <a:t>24/05/2023</a:t>
            </a:fld>
            <a:endParaRPr lang="fr-FR"/>
          </a:p>
        </p:txBody>
      </p:sp>
      <p:sp>
        <p:nvSpPr>
          <p:cNvPr id="5" name="Espace réservé du pied de page 4">
            <a:extLst>
              <a:ext uri="{FF2B5EF4-FFF2-40B4-BE49-F238E27FC236}">
                <a16:creationId xmlns:a16="http://schemas.microsoft.com/office/drawing/2014/main" id="{48D1565D-4EE9-4FFE-8908-003BADE05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Séminaire Eiffage Mars 2022</a:t>
            </a:r>
          </a:p>
        </p:txBody>
      </p:sp>
      <p:sp>
        <p:nvSpPr>
          <p:cNvPr id="6" name="Espace réservé du numéro de diapositive 5">
            <a:extLst>
              <a:ext uri="{FF2B5EF4-FFF2-40B4-BE49-F238E27FC236}">
                <a16:creationId xmlns:a16="http://schemas.microsoft.com/office/drawing/2014/main" id="{2C40B28F-4708-48E4-96E6-F24DB28811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EA3C00-2BC9-4CCF-99C0-8927FDBFC6F6}" type="slidenum">
              <a:rPr lang="fr-FR" smtClean="0"/>
              <a:t>‹N°›</a:t>
            </a:fld>
            <a:endParaRPr lang="fr-FR"/>
          </a:p>
        </p:txBody>
      </p:sp>
      <p:pic>
        <p:nvPicPr>
          <p:cNvPr id="7" name="Image 6">
            <a:extLst>
              <a:ext uri="{FF2B5EF4-FFF2-40B4-BE49-F238E27FC236}">
                <a16:creationId xmlns:a16="http://schemas.microsoft.com/office/drawing/2014/main" id="{31D2BD96-D03F-E146-B047-AAACAEABB2EC}"/>
              </a:ext>
            </a:extLst>
          </p:cNvPr>
          <p:cNvPicPr>
            <a:picLocks noChangeAspect="1"/>
          </p:cNvPicPr>
          <p:nvPr userDrawn="1"/>
        </p:nvPicPr>
        <p:blipFill>
          <a:blip r:embed="rId31" cstate="email">
            <a:extLst>
              <a:ext uri="{28A0092B-C50C-407E-A947-70E740481C1C}">
                <a14:useLocalDpi xmlns:a14="http://schemas.microsoft.com/office/drawing/2010/main"/>
              </a:ext>
            </a:extLst>
          </a:blip>
          <a:stretch>
            <a:fillRect/>
          </a:stretch>
        </p:blipFill>
        <p:spPr>
          <a:xfrm>
            <a:off x="10738623" y="-18313"/>
            <a:ext cx="1453223" cy="1488939"/>
          </a:xfrm>
          <a:prstGeom prst="rect">
            <a:avLst/>
          </a:prstGeom>
        </p:spPr>
      </p:pic>
    </p:spTree>
    <p:extLst>
      <p:ext uri="{BB962C8B-B14F-4D97-AF65-F5344CB8AC3E}">
        <p14:creationId xmlns:p14="http://schemas.microsoft.com/office/powerpoint/2010/main" val="2803987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9"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vincent.lamour@socotec.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mailto:nicolas.backert@socotec.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158.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23.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2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jpe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7.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pn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jpeg"/><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26.xml"/><Relationship Id="rId4" Type="http://schemas.openxmlformats.org/officeDocument/2006/relationships/image" Target="../media/image80.emf"/></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6.xml"/><Relationship Id="rId4" Type="http://schemas.openxmlformats.org/officeDocument/2006/relationships/image" Target="../media/image85.png"/></Relationships>
</file>

<file path=ppt/slides/_rels/slide54.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96.emf"/><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15.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100.emf"/></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slideLayout" Target="../slideLayouts/slideLayout15.xml"/><Relationship Id="rId6" Type="http://schemas.openxmlformats.org/officeDocument/2006/relationships/image" Target="../media/image110.emf"/><Relationship Id="rId5" Type="http://schemas.openxmlformats.org/officeDocument/2006/relationships/image" Target="../media/image109.png"/><Relationship Id="rId4" Type="http://schemas.openxmlformats.org/officeDocument/2006/relationships/image" Target="../media/image108.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hyperlink" Target="D310_EN_03.pdf"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21.png"/><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jpeg"/></Relationships>
</file>

<file path=ppt/slides/_rels/slide8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27.jpeg"/></Relationships>
</file>

<file path=ppt/slides/_rels/slide87.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8.png"/><Relationship Id="rId7" Type="http://schemas.openxmlformats.org/officeDocument/2006/relationships/image" Target="../media/image131.png"/><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emf"/><Relationship Id="rId10" Type="http://schemas.openxmlformats.org/officeDocument/2006/relationships/image" Target="../media/image134.png"/><Relationship Id="rId4" Type="http://schemas.openxmlformats.org/officeDocument/2006/relationships/oleObject" Target="../embeddings/oleObject2.bin"/><Relationship Id="rId9" Type="http://schemas.openxmlformats.org/officeDocument/2006/relationships/image" Target="../media/image133.png"/></Relationships>
</file>

<file path=ppt/slides/_rels/slide8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9.pn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37.png"/><Relationship Id="rId2" Type="http://schemas.openxmlformats.org/officeDocument/2006/relationships/image" Target="../media/image140.png"/><Relationship Id="rId1" Type="http://schemas.openxmlformats.org/officeDocument/2006/relationships/slideLayout" Target="../slideLayouts/slideLayout8.xml"/><Relationship Id="rId6" Type="http://schemas.openxmlformats.org/officeDocument/2006/relationships/image" Target="../media/image144.jpeg"/><Relationship Id="rId5" Type="http://schemas.openxmlformats.org/officeDocument/2006/relationships/image" Target="../media/image143.png"/><Relationship Id="rId4" Type="http://schemas.openxmlformats.org/officeDocument/2006/relationships/image" Target="../media/image142.png"/></Relationships>
</file>

<file path=ppt/slides/_rels/slide9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9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1.xml"/><Relationship Id="rId1" Type="http://schemas.openxmlformats.org/officeDocument/2006/relationships/slideLayout" Target="../slideLayouts/slideLayout28.xml"/><Relationship Id="rId4" Type="http://schemas.openxmlformats.org/officeDocument/2006/relationships/image" Target="../media/image147.jpeg"/></Relationships>
</file>

<file path=ppt/slides/_rels/slide9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22.xml"/><Relationship Id="rId1" Type="http://schemas.openxmlformats.org/officeDocument/2006/relationships/slideLayout" Target="../slideLayouts/slideLayout28.xml"/><Relationship Id="rId4" Type="http://schemas.openxmlformats.org/officeDocument/2006/relationships/image" Target="../media/image149.jpeg"/></Relationships>
</file>

<file path=ppt/slides/_rels/slide9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image" Target="../media/image151.jpeg"/></Relationships>
</file>

<file path=ppt/slides/_rels/slide9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4.xml"/><Relationship Id="rId1" Type="http://schemas.openxmlformats.org/officeDocument/2006/relationships/slideLayout" Target="../slideLayouts/slideLayout28.xml"/><Relationship Id="rId5" Type="http://schemas.openxmlformats.org/officeDocument/2006/relationships/image" Target="../media/image142.png"/><Relationship Id="rId4" Type="http://schemas.openxmlformats.org/officeDocument/2006/relationships/image" Target="../media/image153.jpeg"/></Relationships>
</file>

<file path=ppt/slides/_rels/slide9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8.xml"/><Relationship Id="rId4" Type="http://schemas.openxmlformats.org/officeDocument/2006/relationships/image" Target="../media/image156.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04297DE-9A42-A860-5C79-3DD3D4E355C3}"/>
              </a:ext>
            </a:extLst>
          </p:cNvPr>
          <p:cNvSpPr>
            <a:spLocks noGrp="1"/>
          </p:cNvSpPr>
          <p:nvPr>
            <p:ph type="ctrTitle"/>
          </p:nvPr>
        </p:nvSpPr>
        <p:spPr>
          <a:xfrm>
            <a:off x="1171697" y="1122363"/>
            <a:ext cx="9848603" cy="2387600"/>
          </a:xfrm>
        </p:spPr>
        <p:txBody>
          <a:bodyPr/>
          <a:lstStyle/>
          <a:p>
            <a:r>
              <a:rPr lang="fr-FR" dirty="0"/>
              <a:t>Auscultation du Patrimoine Bâti</a:t>
            </a:r>
          </a:p>
        </p:txBody>
      </p:sp>
      <p:sp>
        <p:nvSpPr>
          <p:cNvPr id="5" name="Sous-titre 4">
            <a:extLst>
              <a:ext uri="{FF2B5EF4-FFF2-40B4-BE49-F238E27FC236}">
                <a16:creationId xmlns:a16="http://schemas.microsoft.com/office/drawing/2014/main" id="{A103895C-57C4-760F-DBA6-3BDDEBD5292C}"/>
              </a:ext>
            </a:extLst>
          </p:cNvPr>
          <p:cNvSpPr>
            <a:spLocks noGrp="1"/>
          </p:cNvSpPr>
          <p:nvPr>
            <p:ph type="subTitle" idx="1"/>
          </p:nvPr>
        </p:nvSpPr>
        <p:spPr>
          <a:xfrm>
            <a:off x="0" y="3628716"/>
            <a:ext cx="12191999" cy="3229284"/>
          </a:xfrm>
        </p:spPr>
        <p:txBody>
          <a:bodyPr>
            <a:normAutofit/>
          </a:bodyPr>
          <a:lstStyle/>
          <a:p>
            <a:r>
              <a:rPr lang="fr-FR" sz="2800" dirty="0"/>
              <a:t>Vincent Lamour</a:t>
            </a:r>
          </a:p>
          <a:p>
            <a:r>
              <a:rPr lang="fr-FR" sz="2800" dirty="0">
                <a:hlinkClick r:id="rId3"/>
              </a:rPr>
              <a:t>vincent.lamour@socotec.com</a:t>
            </a:r>
            <a:endParaRPr lang="fr-FR" sz="2800" dirty="0"/>
          </a:p>
          <a:p>
            <a:r>
              <a:rPr lang="fr-FR" sz="2800" dirty="0">
                <a:hlinkClick r:id="rId4"/>
              </a:rPr>
              <a:t>nicolas.backert@socotec.com</a:t>
            </a:r>
            <a:endParaRPr lang="fr-FR" sz="2800" dirty="0"/>
          </a:p>
          <a:p>
            <a:endParaRPr lang="fr-FR" sz="2800" dirty="0"/>
          </a:p>
          <a:p>
            <a:r>
              <a:rPr lang="fr-FR" sz="2800" dirty="0"/>
              <a:t>Mercredi 24 mai 2023</a:t>
            </a:r>
          </a:p>
          <a:p>
            <a:r>
              <a:rPr lang="fr-FR" sz="2800" dirty="0"/>
              <a:t>Lycée </a:t>
            </a:r>
            <a:r>
              <a:rPr lang="fr-FR" sz="2800" dirty="0" err="1"/>
              <a:t>Carcado</a:t>
            </a:r>
            <a:r>
              <a:rPr lang="fr-FR" sz="2800" dirty="0"/>
              <a:t> – 121 bd Raspail 75006 PARIS d</a:t>
            </a:r>
          </a:p>
          <a:p>
            <a:endParaRPr lang="fr-FR" sz="2800" dirty="0"/>
          </a:p>
        </p:txBody>
      </p:sp>
      <p:pic>
        <p:nvPicPr>
          <p:cNvPr id="6" name="Image 5">
            <a:extLst>
              <a:ext uri="{FF2B5EF4-FFF2-40B4-BE49-F238E27FC236}">
                <a16:creationId xmlns:a16="http://schemas.microsoft.com/office/drawing/2014/main" id="{8AB06C86-BF9D-4297-6DDF-98001F4F9A8C}"/>
              </a:ext>
            </a:extLst>
          </p:cNvPr>
          <p:cNvPicPr>
            <a:picLocks noChangeAspect="1"/>
          </p:cNvPicPr>
          <p:nvPr/>
        </p:nvPicPr>
        <p:blipFill>
          <a:blip r:embed="rId5"/>
          <a:stretch>
            <a:fillRect/>
          </a:stretch>
        </p:blipFill>
        <p:spPr>
          <a:xfrm>
            <a:off x="259278" y="334963"/>
            <a:ext cx="4572000" cy="1981200"/>
          </a:xfrm>
          <a:prstGeom prst="rect">
            <a:avLst/>
          </a:prstGeom>
        </p:spPr>
      </p:pic>
    </p:spTree>
    <p:extLst>
      <p:ext uri="{BB962C8B-B14F-4D97-AF65-F5344CB8AC3E}">
        <p14:creationId xmlns:p14="http://schemas.microsoft.com/office/powerpoint/2010/main" val="80581774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2-jetee_2e_004_def_moy.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49324" y="882389"/>
            <a:ext cx="6858000" cy="6858000"/>
          </a:xfrm>
          <a:prstGeom prst="rect">
            <a:avLst/>
          </a:prstGeom>
        </p:spPr>
      </p:pic>
      <p:sp>
        <p:nvSpPr>
          <p:cNvPr id="3" name="Rectangle 36">
            <a:extLst>
              <a:ext uri="{FF2B5EF4-FFF2-40B4-BE49-F238E27FC236}">
                <a16:creationId xmlns:a16="http://schemas.microsoft.com/office/drawing/2014/main" id="{E7DEAAD5-395A-7D45-943C-1D3EDCDEF270}"/>
              </a:ext>
            </a:extLst>
          </p:cNvPr>
          <p:cNvSpPr>
            <a:spLocks noChangeArrowheads="1"/>
          </p:cNvSpPr>
          <p:nvPr/>
        </p:nvSpPr>
        <p:spPr bwMode="auto">
          <a:xfrm>
            <a:off x="2679700" y="-350520"/>
            <a:ext cx="8521700" cy="109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panose="02020603060405020304" pitchFamily="18" charset="0"/>
                <a:ea typeface="MS PGothic" panose="020B0600070205080204" pitchFamily="34" charset="-128"/>
              </a:defRPr>
            </a:lvl1pPr>
            <a:lvl2pPr marL="742950" indent="-285750">
              <a:defRPr sz="2400">
                <a:solidFill>
                  <a:schemeClr val="tx1"/>
                </a:solidFill>
                <a:latin typeface="Times" panose="02020603060405020304" pitchFamily="18" charset="0"/>
                <a:ea typeface="MS PGothic" panose="020B0600070205080204" pitchFamily="34" charset="-128"/>
              </a:defRPr>
            </a:lvl2pPr>
            <a:lvl3pPr marL="1143000" indent="-228600">
              <a:defRPr sz="2400">
                <a:solidFill>
                  <a:schemeClr val="tx1"/>
                </a:solidFill>
                <a:latin typeface="Times" panose="02020603060405020304" pitchFamily="18" charset="0"/>
                <a:ea typeface="MS PGothic" panose="020B0600070205080204" pitchFamily="34" charset="-128"/>
              </a:defRPr>
            </a:lvl3pPr>
            <a:lvl4pPr marL="1600200" indent="-228600">
              <a:defRPr sz="2400">
                <a:solidFill>
                  <a:schemeClr val="tx1"/>
                </a:solidFill>
                <a:latin typeface="Times" panose="02020603060405020304" pitchFamily="18" charset="0"/>
                <a:ea typeface="MS PGothic" panose="020B0600070205080204" pitchFamily="34" charset="-128"/>
              </a:defRPr>
            </a:lvl4pPr>
            <a:lvl5pPr marL="2057400" indent="-228600">
              <a:defRPr sz="2400">
                <a:solidFill>
                  <a:schemeClr val="tx1"/>
                </a:solidFill>
                <a:latin typeface="Times" panose="0202060306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9pPr>
          </a:lstStyle>
          <a:p>
            <a:r>
              <a:rPr lang="fr-FR" sz="2800" dirty="0">
                <a:solidFill>
                  <a:schemeClr val="tx2"/>
                </a:solidFill>
                <a:latin typeface="Arial" pitchFamily="-112" charset="0"/>
              </a:rPr>
              <a:t>Expérience personnelle du risque : CDG T2E</a:t>
            </a:r>
            <a:endParaRPr lang="en-US" sz="2800" dirty="0">
              <a:solidFill>
                <a:schemeClr val="tx2"/>
              </a:solidFill>
              <a:latin typeface="Arial" panose="020B0604020202020204" pitchFamily="34" charset="0"/>
            </a:endParaRPr>
          </a:p>
        </p:txBody>
      </p:sp>
    </p:spTree>
    <p:extLst>
      <p:ext uri="{BB962C8B-B14F-4D97-AF65-F5344CB8AC3E}">
        <p14:creationId xmlns:p14="http://schemas.microsoft.com/office/powerpoint/2010/main" val="2697813972"/>
      </p:ext>
    </p:extLst>
  </p:cSld>
  <p:clrMapOvr>
    <a:masterClrMapping/>
  </p:clrMapOvr>
  <p:transition spd="slow"/>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49382" y="5518596"/>
            <a:ext cx="10744200" cy="493872"/>
          </a:xfrm>
        </p:spPr>
        <p:txBody>
          <a:bodyPr>
            <a:normAutofit fontScale="90000"/>
          </a:bodyPr>
          <a:lstStyle/>
          <a:p>
            <a:pPr algn="ctr"/>
            <a:r>
              <a:rPr lang="fr-FR" sz="2400" b="1" dirty="0">
                <a:latin typeface="+mn-lt"/>
                <a:ea typeface="+mn-ea"/>
                <a:cs typeface="+mn-cs"/>
              </a:rPr>
              <a:t>« Vous êtes les médecins spécialistes du patrimoine bâti qui peuvent faire appel à des technologies de mesure et d’</a:t>
            </a:r>
            <a:r>
              <a:rPr lang="fr-FR" sz="2400" b="1" dirty="0" err="1">
                <a:latin typeface="+mn-lt"/>
                <a:ea typeface="+mn-ea"/>
                <a:cs typeface="+mn-cs"/>
              </a:rPr>
              <a:t>ausculltation</a:t>
            </a:r>
            <a:r>
              <a:rPr lang="fr-FR" sz="2400" b="1" dirty="0">
                <a:latin typeface="+mn-lt"/>
                <a:ea typeface="+mn-ea"/>
                <a:cs typeface="+mn-cs"/>
              </a:rPr>
              <a:t>»</a:t>
            </a:r>
            <a:br>
              <a:rPr lang="fr-FR" sz="2400" b="1" dirty="0">
                <a:latin typeface="+mn-lt"/>
                <a:ea typeface="+mn-ea"/>
                <a:cs typeface="+mn-cs"/>
              </a:rPr>
            </a:br>
            <a:endParaRPr lang="fr-FR" sz="2400" b="1" dirty="0">
              <a:latin typeface="+mn-lt"/>
              <a:ea typeface="+mn-ea"/>
              <a:cs typeface="+mn-cs"/>
            </a:endParaRPr>
          </a:p>
        </p:txBody>
      </p:sp>
      <p:pic>
        <p:nvPicPr>
          <p:cNvPr id="7" name="Image 6"/>
          <p:cNvPicPr>
            <a:picLocks noChangeAspect="1"/>
          </p:cNvPicPr>
          <p:nvPr/>
        </p:nvPicPr>
        <p:blipFill>
          <a:blip r:embed="rId2"/>
          <a:stretch>
            <a:fillRect/>
          </a:stretch>
        </p:blipFill>
        <p:spPr>
          <a:xfrm>
            <a:off x="2104373" y="845532"/>
            <a:ext cx="7166630" cy="4222762"/>
          </a:xfrm>
          <a:prstGeom prst="rect">
            <a:avLst/>
          </a:prstGeom>
        </p:spPr>
      </p:pic>
      <p:sp>
        <p:nvSpPr>
          <p:cNvPr id="8" name="ZoneTexte 7"/>
          <p:cNvSpPr txBox="1"/>
          <p:nvPr/>
        </p:nvSpPr>
        <p:spPr>
          <a:xfrm>
            <a:off x="8176800" y="4698962"/>
            <a:ext cx="2184613" cy="369332"/>
          </a:xfrm>
          <a:prstGeom prst="rect">
            <a:avLst/>
          </a:prstGeom>
          <a:noFill/>
        </p:spPr>
        <p:txBody>
          <a:bodyPr wrap="none" rtlCol="0">
            <a:spAutoFit/>
          </a:bodyPr>
          <a:lstStyle/>
          <a:p>
            <a:r>
              <a:rPr lang="fr-FR" dirty="0"/>
              <a:t>(Glisic &amp; Inaudi 2009)</a:t>
            </a:r>
          </a:p>
        </p:txBody>
      </p:sp>
      <p:sp>
        <p:nvSpPr>
          <p:cNvPr id="6" name="Titre 4"/>
          <p:cNvSpPr txBox="1">
            <a:spLocks/>
          </p:cNvSpPr>
          <p:nvPr/>
        </p:nvSpPr>
        <p:spPr>
          <a:xfrm>
            <a:off x="0" y="184730"/>
            <a:ext cx="9922701" cy="493872"/>
          </a:xfrm>
          <a:prstGeom prst="rect">
            <a:avLst/>
          </a:prstGeom>
        </p:spPr>
        <p:txBody>
          <a:bodyPr/>
          <a:lstStyle>
            <a:lvl1pPr algn="ctr" defTabSz="457200" rtl="0" eaLnBrk="1" latinLnBrk="0" hangingPunct="1">
              <a:spcBef>
                <a:spcPct val="0"/>
              </a:spcBef>
              <a:buNone/>
              <a:defRPr sz="3600" kern="1200">
                <a:solidFill>
                  <a:srgbClr val="003399"/>
                </a:solidFill>
                <a:latin typeface="+mj-lt"/>
                <a:ea typeface="+mj-ea"/>
                <a:cs typeface="+mj-cs"/>
              </a:defRPr>
            </a:lvl1pPr>
          </a:lstStyle>
          <a:p>
            <a:r>
              <a:rPr lang="fr-FR" sz="3200" b="1" dirty="0">
                <a:solidFill>
                  <a:schemeClr val="accent1"/>
                </a:solidFill>
                <a:latin typeface="Arial" pitchFamily="34" charset="0"/>
                <a:ea typeface="+mn-ea"/>
                <a:cs typeface="Arial" pitchFamily="34" charset="0"/>
              </a:rPr>
              <a:t> Analogie avec le secteur médical</a:t>
            </a:r>
          </a:p>
        </p:txBody>
      </p:sp>
    </p:spTree>
    <p:extLst>
      <p:ext uri="{BB962C8B-B14F-4D97-AF65-F5344CB8AC3E}">
        <p14:creationId xmlns:p14="http://schemas.microsoft.com/office/powerpoint/2010/main" val="36003350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324350" y="0"/>
            <a:ext cx="17716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10">
            <a:extLst>
              <a:ext uri="{FF2B5EF4-FFF2-40B4-BE49-F238E27FC236}">
                <a16:creationId xmlns:a16="http://schemas.microsoft.com/office/drawing/2014/main" id="{5C6D8374-2248-47EE-9188-8336C9D206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49253" y="0"/>
            <a:ext cx="6693494" cy="6858000"/>
          </a:xfrm>
          <a:prstGeom prst="rect">
            <a:avLst/>
          </a:prstGeom>
        </p:spPr>
      </p:pic>
      <p:sp>
        <p:nvSpPr>
          <p:cNvPr id="5" name="Rectangle 4">
            <a:extLst>
              <a:ext uri="{FF2B5EF4-FFF2-40B4-BE49-F238E27FC236}">
                <a16:creationId xmlns:a16="http://schemas.microsoft.com/office/drawing/2014/main" id="{7B45DB00-2B76-4C91-A608-A6D75210BBBA}"/>
              </a:ext>
            </a:extLst>
          </p:cNvPr>
          <p:cNvSpPr/>
          <p:nvPr/>
        </p:nvSpPr>
        <p:spPr>
          <a:xfrm>
            <a:off x="-371" y="0"/>
            <a:ext cx="12192000" cy="6858000"/>
          </a:xfrm>
          <a:prstGeom prst="rect">
            <a:avLst/>
          </a:prstGeom>
          <a:blipFill dpi="0" rotWithShape="1">
            <a:blip r:embed="rId4" cstate="email">
              <a:alphaModFix amt="16000"/>
              <a:extLst>
                <a:ext uri="{28A0092B-C50C-407E-A947-70E740481C1C}">
                  <a14:useLocalDpi xmlns:a14="http://schemas.microsoft.com/office/drawing/2010/main"/>
                </a:ext>
              </a:extLst>
            </a:blip>
            <a:srcRect/>
            <a:stretch>
              <a:fillRect/>
            </a:stretch>
          </a:blip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fr-FR" sz="1400" b="1" dirty="0">
              <a:solidFill>
                <a:schemeClr val="tx1"/>
              </a:solidFill>
            </a:endParaRPr>
          </a:p>
        </p:txBody>
      </p:sp>
    </p:spTree>
    <p:extLst>
      <p:ext uri="{BB962C8B-B14F-4D97-AF65-F5344CB8AC3E}">
        <p14:creationId xmlns:p14="http://schemas.microsoft.com/office/powerpoint/2010/main" val="181281462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3" descr="structureT2E.g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55734" y="1176887"/>
            <a:ext cx="3419475" cy="223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Image 4" descr="ruineT2E.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75207" y="1176868"/>
            <a:ext cx="5021282" cy="3766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ZoneTexte 5"/>
          <p:cNvSpPr txBox="1">
            <a:spLocks noChangeArrowheads="1"/>
          </p:cNvSpPr>
          <p:nvPr/>
        </p:nvSpPr>
        <p:spPr bwMode="auto">
          <a:xfrm>
            <a:off x="5043488" y="5232419"/>
            <a:ext cx="4953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fr-FR" dirty="0"/>
              <a:t>2007, 5 morts, 1,3 Md€ de litige</a:t>
            </a:r>
          </a:p>
        </p:txBody>
      </p:sp>
      <p:pic>
        <p:nvPicPr>
          <p:cNvPr id="6" name="Picture 4" descr="catastroph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55731" y="3541987"/>
            <a:ext cx="3361880" cy="2521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24097421"/>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idx="4294967295"/>
          </p:nvPr>
        </p:nvSpPr>
        <p:spPr>
          <a:xfrm>
            <a:off x="2286000" y="265501"/>
            <a:ext cx="8229600" cy="912812"/>
          </a:xfrm>
          <a:prstGeom prst="rect">
            <a:avLst/>
          </a:prstGeom>
        </p:spPr>
        <p:txBody>
          <a:bodyPr>
            <a:normAutofit fontScale="90000"/>
          </a:bodyPr>
          <a:lstStyle/>
          <a:p>
            <a:r>
              <a:rPr lang="fr-FR" dirty="0">
                <a:solidFill>
                  <a:schemeClr val="tx2"/>
                </a:solidFill>
                <a:latin typeface="Arial" pitchFamily="-112" charset="0"/>
                <a:ea typeface="ＭＳ Ｐゴシック" pitchFamily="-112" charset="-128"/>
                <a:cs typeface="ＭＳ Ｐゴシック" pitchFamily="-112" charset="-128"/>
              </a:rPr>
              <a:t>Les « accidents » justifient l’auscultation</a:t>
            </a:r>
          </a:p>
        </p:txBody>
      </p:sp>
      <p:sp>
        <p:nvSpPr>
          <p:cNvPr id="10" name="Espace réservé du contenu 9"/>
          <p:cNvSpPr>
            <a:spLocks noGrp="1"/>
          </p:cNvSpPr>
          <p:nvPr>
            <p:ph idx="4294967295"/>
          </p:nvPr>
        </p:nvSpPr>
        <p:spPr>
          <a:xfrm>
            <a:off x="1524010" y="1502911"/>
            <a:ext cx="3814763" cy="4856163"/>
          </a:xfrm>
        </p:spPr>
        <p:txBody>
          <a:bodyPr>
            <a:normAutofit fontScale="47500" lnSpcReduction="20000"/>
          </a:bodyPr>
          <a:lstStyle/>
          <a:p>
            <a:pPr>
              <a:buClr>
                <a:schemeClr val="folHlink"/>
              </a:buClr>
              <a:buSzPct val="60000"/>
            </a:pPr>
            <a:r>
              <a:rPr lang="fr-FR" sz="4000" dirty="0">
                <a:latin typeface="Arial" pitchFamily="-112" charset="0"/>
                <a:ea typeface="ＭＳ Ｐゴシック" pitchFamily="-112" charset="-128"/>
                <a:cs typeface="ＭＳ Ｐゴシック" pitchFamily="-112" charset="-128"/>
              </a:rPr>
              <a:t>Rupture du barrage de </a:t>
            </a:r>
            <a:r>
              <a:rPr lang="fr-FR" sz="4000" dirty="0" err="1">
                <a:latin typeface="Arial" pitchFamily="-112" charset="0"/>
                <a:ea typeface="ＭＳ Ｐゴシック" pitchFamily="-112" charset="-128"/>
                <a:cs typeface="ＭＳ Ｐゴシック" pitchFamily="-112" charset="-128"/>
              </a:rPr>
              <a:t>Malpasset</a:t>
            </a:r>
            <a:r>
              <a:rPr lang="fr-FR" sz="4000" dirty="0">
                <a:latin typeface="Arial" pitchFamily="-112" charset="0"/>
                <a:ea typeface="ＭＳ Ｐゴシック" pitchFamily="-112" charset="-128"/>
                <a:cs typeface="ＭＳ Ｐゴシック" pitchFamily="-112" charset="-128"/>
              </a:rPr>
              <a:t> (1959)</a:t>
            </a:r>
          </a:p>
          <a:p>
            <a:pPr>
              <a:buClr>
                <a:schemeClr val="folHlink"/>
              </a:buClr>
              <a:buSzPct val="60000"/>
              <a:buFont typeface="Wingdings" pitchFamily="-112" charset="2"/>
              <a:buChar char="n"/>
            </a:pPr>
            <a:endParaRPr lang="fr-FR" sz="4000" dirty="0">
              <a:latin typeface="Arial" pitchFamily="-112" charset="0"/>
              <a:ea typeface="ＭＳ Ｐゴシック" pitchFamily="-112" charset="-128"/>
              <a:cs typeface="ＭＳ Ｐゴシック" pitchFamily="-112" charset="-128"/>
            </a:endParaRPr>
          </a:p>
          <a:p>
            <a:pPr>
              <a:buClr>
                <a:schemeClr val="folHlink"/>
              </a:buClr>
              <a:buSzPct val="60000"/>
              <a:buFont typeface="Wingdings" charset="2"/>
              <a:buChar char="è"/>
            </a:pPr>
            <a:r>
              <a:rPr lang="fr-FR" sz="4000" dirty="0">
                <a:latin typeface="Arial" pitchFamily="-112" charset="0"/>
                <a:ea typeface="ＭＳ Ｐゴシック" pitchFamily="-112" charset="-128"/>
                <a:cs typeface="ＭＳ Ｐゴシック" pitchFamily="-112" charset="-128"/>
              </a:rPr>
              <a:t>Reconnaissance géotechnique + surveillance des barrages</a:t>
            </a:r>
          </a:p>
          <a:p>
            <a:pPr>
              <a:buClr>
                <a:schemeClr val="folHlink"/>
              </a:buClr>
              <a:buSzPct val="60000"/>
              <a:buFont typeface="Wingdings" charset="2"/>
              <a:buChar char="è"/>
            </a:pPr>
            <a:endParaRPr lang="fr-FR" sz="4000" dirty="0">
              <a:latin typeface="Arial" pitchFamily="-112" charset="0"/>
              <a:ea typeface="ＭＳ Ｐゴシック" pitchFamily="-112" charset="-128"/>
              <a:cs typeface="ＭＳ Ｐゴシック" pitchFamily="-112" charset="-128"/>
            </a:endParaRPr>
          </a:p>
          <a:p>
            <a:pPr>
              <a:buClr>
                <a:schemeClr val="folHlink"/>
              </a:buClr>
              <a:buSzPct val="60000"/>
            </a:pPr>
            <a:r>
              <a:rPr lang="fr-FR" dirty="0">
                <a:latin typeface="Arial" pitchFamily="-112" charset="0"/>
                <a:ea typeface="ＭＳ Ｐゴシック" pitchFamily="-112" charset="-128"/>
                <a:cs typeface="ＭＳ Ｐゴシック" pitchFamily="-112" charset="-128"/>
              </a:rPr>
              <a:t>• Circulaire 70-15 du 14 août 1970 (post </a:t>
            </a:r>
            <a:r>
              <a:rPr lang="fr-FR" dirty="0" err="1">
                <a:latin typeface="Arial" pitchFamily="-112" charset="0"/>
                <a:ea typeface="ＭＳ Ｐゴシック" pitchFamily="-112" charset="-128"/>
                <a:cs typeface="ＭＳ Ｐゴシック" pitchFamily="-112" charset="-128"/>
              </a:rPr>
              <a:t>Malpasset</a:t>
            </a:r>
            <a:r>
              <a:rPr lang="fr-FR" dirty="0">
                <a:latin typeface="Arial" pitchFamily="-112" charset="0"/>
                <a:ea typeface="ＭＳ Ｐゴシック" pitchFamily="-112" charset="-128"/>
                <a:cs typeface="ＭＳ Ｐゴシック" pitchFamily="-112" charset="-128"/>
              </a:rPr>
              <a:t>) </a:t>
            </a:r>
          </a:p>
          <a:p>
            <a:pPr>
              <a:buClr>
                <a:schemeClr val="folHlink"/>
              </a:buClr>
              <a:buSzPct val="60000"/>
            </a:pPr>
            <a:r>
              <a:rPr lang="fr-FR" dirty="0">
                <a:latin typeface="Arial" pitchFamily="-112" charset="0"/>
                <a:ea typeface="ＭＳ Ｐゴシック" pitchFamily="-112" charset="-128"/>
                <a:cs typeface="ＭＳ Ｐゴシック" pitchFamily="-112" charset="-128"/>
              </a:rPr>
              <a:t>• Circulaire BMI (Barrage de Moyenne Importance) du 23 mai 1997 </a:t>
            </a:r>
          </a:p>
          <a:p>
            <a:pPr>
              <a:buClr>
                <a:schemeClr val="folHlink"/>
              </a:buClr>
              <a:buSzPct val="60000"/>
            </a:pPr>
            <a:r>
              <a:rPr lang="fr-FR" dirty="0">
                <a:latin typeface="Arial" pitchFamily="-112" charset="0"/>
                <a:ea typeface="ＭＳ Ｐゴシック" pitchFamily="-112" charset="-128"/>
                <a:cs typeface="ＭＳ Ｐゴシック" pitchFamily="-112" charset="-128"/>
              </a:rPr>
              <a:t>• Loi sur l’eau de 1992 </a:t>
            </a:r>
          </a:p>
          <a:p>
            <a:pPr>
              <a:buClr>
                <a:schemeClr val="folHlink"/>
              </a:buClr>
              <a:buSzPct val="60000"/>
            </a:pPr>
            <a:r>
              <a:rPr lang="fr-FR" dirty="0">
                <a:latin typeface="Arial" pitchFamily="-112" charset="0"/>
                <a:ea typeface="ＭＳ Ｐゴシック" pitchFamily="-112" charset="-128"/>
                <a:cs typeface="ＭＳ Ｐゴシック" pitchFamily="-112" charset="-128"/>
              </a:rPr>
              <a:t>• La LEMA (Loi sur l’Eau et Milieu Aquatique) de 2006, </a:t>
            </a:r>
          </a:p>
          <a:p>
            <a:pPr>
              <a:buClr>
                <a:schemeClr val="folHlink"/>
              </a:buClr>
              <a:buSzPct val="60000"/>
            </a:pPr>
            <a:r>
              <a:rPr lang="fr-FR" dirty="0">
                <a:latin typeface="Arial" pitchFamily="-112" charset="0"/>
                <a:ea typeface="ＭＳ Ｐゴシック" pitchFamily="-112" charset="-128"/>
                <a:cs typeface="ＭＳ Ｐゴシック" pitchFamily="-112" charset="-128"/>
              </a:rPr>
              <a:t>• Le Décret 2007-1735 du 11/12/2007« relatif à la sécurité des ouvrages hydrauliques» et au rôle du Comité Technique Permanent des Barrages et des Ouvrages Hydrauliques </a:t>
            </a:r>
            <a:r>
              <a:rPr lang="fr-FR" sz="3200" dirty="0">
                <a:latin typeface="Arial" pitchFamily="-112" charset="0"/>
                <a:ea typeface="ＭＳ Ｐゴシック" pitchFamily="-112" charset="-128"/>
                <a:cs typeface="ＭＳ Ｐゴシック" pitchFamily="-112" charset="-128"/>
              </a:rPr>
              <a:t>(CTPBOH).</a:t>
            </a:r>
          </a:p>
          <a:p>
            <a:endParaRPr lang="fr-FR" dirty="0"/>
          </a:p>
        </p:txBody>
      </p:sp>
      <p:pic>
        <p:nvPicPr>
          <p:cNvPr id="11" name="Imag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24743" y="1762469"/>
            <a:ext cx="4027445" cy="2781993"/>
          </a:xfrm>
          <a:prstGeom prst="rect">
            <a:avLst/>
          </a:prstGeom>
          <a:noFill/>
          <a:ln w="9525">
            <a:noFill/>
            <a:miter lim="800000"/>
            <a:headEnd/>
            <a:tailEnd/>
          </a:ln>
        </p:spPr>
      </p:pic>
      <p:sp>
        <p:nvSpPr>
          <p:cNvPr id="12" name="ZoneTexte 5"/>
          <p:cNvSpPr txBox="1">
            <a:spLocks noChangeArrowheads="1"/>
          </p:cNvSpPr>
          <p:nvPr/>
        </p:nvSpPr>
        <p:spPr bwMode="auto">
          <a:xfrm>
            <a:off x="7401099" y="4799959"/>
            <a:ext cx="2013717" cy="369332"/>
          </a:xfrm>
          <a:prstGeom prst="rect">
            <a:avLst/>
          </a:prstGeom>
          <a:noFill/>
          <a:ln w="9525">
            <a:noFill/>
            <a:miter lim="800000"/>
            <a:headEnd/>
            <a:tailEnd/>
          </a:ln>
        </p:spPr>
        <p:txBody>
          <a:bodyPr wrap="square">
            <a:prstTxWarp prst="textNoShape">
              <a:avLst/>
            </a:prstTxWarp>
            <a:spAutoFit/>
          </a:bodyPr>
          <a:lstStyle/>
          <a:p>
            <a:r>
              <a:rPr lang="fr-FR" dirty="0" err="1"/>
              <a:t>Malpasset</a:t>
            </a:r>
            <a:r>
              <a:rPr lang="fr-FR" dirty="0"/>
              <a:t> 1959</a:t>
            </a:r>
          </a:p>
        </p:txBody>
      </p:sp>
    </p:spTree>
    <p:extLst>
      <p:ext uri="{BB962C8B-B14F-4D97-AF65-F5344CB8AC3E}">
        <p14:creationId xmlns:p14="http://schemas.microsoft.com/office/powerpoint/2010/main" val="3807724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idx="4294967295"/>
          </p:nvPr>
        </p:nvSpPr>
        <p:spPr>
          <a:xfrm>
            <a:off x="1981200" y="173829"/>
            <a:ext cx="8229600" cy="912812"/>
          </a:xfrm>
          <a:prstGeom prst="rect">
            <a:avLst/>
          </a:prstGeom>
        </p:spPr>
        <p:txBody>
          <a:bodyPr>
            <a:normAutofit fontScale="90000"/>
          </a:bodyPr>
          <a:lstStyle/>
          <a:p>
            <a:r>
              <a:rPr lang="fr-FR" dirty="0">
                <a:solidFill>
                  <a:schemeClr val="tx2"/>
                </a:solidFill>
                <a:latin typeface="Arial" pitchFamily="-112" charset="0"/>
                <a:ea typeface="ＭＳ Ｐゴシック" pitchFamily="-112" charset="-128"/>
                <a:cs typeface="ＭＳ Ｐゴシック" pitchFamily="-112" charset="-128"/>
              </a:rPr>
              <a:t>Les « accidents » justifient l’auscultation</a:t>
            </a:r>
          </a:p>
        </p:txBody>
      </p:sp>
      <p:sp>
        <p:nvSpPr>
          <p:cNvPr id="10" name="Espace réservé du contenu 9"/>
          <p:cNvSpPr>
            <a:spLocks noGrp="1"/>
          </p:cNvSpPr>
          <p:nvPr>
            <p:ph idx="4294967295"/>
          </p:nvPr>
        </p:nvSpPr>
        <p:spPr>
          <a:xfrm>
            <a:off x="1524003" y="1371603"/>
            <a:ext cx="3857625" cy="4856163"/>
          </a:xfrm>
        </p:spPr>
        <p:txBody>
          <a:bodyPr>
            <a:normAutofit fontScale="92500" lnSpcReduction="20000"/>
          </a:bodyPr>
          <a:lstStyle/>
          <a:p>
            <a:pPr>
              <a:buClr>
                <a:schemeClr val="folHlink"/>
              </a:buClr>
              <a:buSzPct val="60000"/>
            </a:pPr>
            <a:r>
              <a:rPr lang="fr-FR" dirty="0">
                <a:latin typeface="Arial" pitchFamily="-112" charset="0"/>
                <a:ea typeface="ＭＳ Ｐゴシック" pitchFamily="-112" charset="-128"/>
                <a:cs typeface="ＭＳ Ｐゴシック" pitchFamily="-112" charset="-128"/>
              </a:rPr>
              <a:t>Effondrement du Pont Wilson à Tours (1978)</a:t>
            </a:r>
          </a:p>
          <a:p>
            <a:pPr>
              <a:buClr>
                <a:schemeClr val="folHlink"/>
              </a:buClr>
              <a:buSzPct val="60000"/>
              <a:buFont typeface="Wingdings" pitchFamily="-112" charset="2"/>
              <a:buChar char="n"/>
            </a:pPr>
            <a:endParaRPr lang="fr-FR" dirty="0">
              <a:latin typeface="Arial" pitchFamily="-112" charset="0"/>
              <a:ea typeface="ＭＳ Ｐゴシック" pitchFamily="-112" charset="-128"/>
              <a:cs typeface="ＭＳ Ｐゴシック" pitchFamily="-112" charset="-128"/>
            </a:endParaRPr>
          </a:p>
          <a:p>
            <a:pPr>
              <a:buClr>
                <a:schemeClr val="folHlink"/>
              </a:buClr>
              <a:buSzPct val="60000"/>
            </a:pPr>
            <a:r>
              <a:rPr lang="fr-FR" dirty="0">
                <a:latin typeface="Wingdings"/>
                <a:ea typeface="Wingdings"/>
                <a:cs typeface="Wingdings"/>
              </a:rPr>
              <a:t> </a:t>
            </a:r>
            <a:r>
              <a:rPr lang="fr-FR" dirty="0">
                <a:latin typeface="Arial" pitchFamily="-112" charset="0"/>
                <a:ea typeface="ＭＳ Ｐゴシック" pitchFamily="-112" charset="-128"/>
                <a:cs typeface="ＭＳ Ｐゴシック" pitchFamily="-112" charset="-128"/>
              </a:rPr>
              <a:t>Reconnaissance géotechnique + Instruction technique pour la surveillance et l'entretien des ouvrages d'art du 19 octobre 1979 (VSC : Visites simplifiées Comparées – base de données IQOA : Images Qualité Ouvrage d’Art)</a:t>
            </a:r>
          </a:p>
          <a:p>
            <a:endParaRPr lang="fr-FR" dirty="0"/>
          </a:p>
        </p:txBody>
      </p:sp>
      <p:pic>
        <p:nvPicPr>
          <p:cNvPr id="11" name="Image 10"/>
          <p:cNvPicPr>
            <a:picLocks noChangeAspect="1"/>
          </p:cNvPicPr>
          <p:nvPr/>
        </p:nvPicPr>
        <p:blipFill>
          <a:blip r:embed="rId2"/>
          <a:stretch>
            <a:fillRect/>
          </a:stretch>
        </p:blipFill>
        <p:spPr>
          <a:xfrm>
            <a:off x="5838305" y="1371600"/>
            <a:ext cx="4610100" cy="4140200"/>
          </a:xfrm>
          <a:prstGeom prst="rect">
            <a:avLst/>
          </a:prstGeom>
        </p:spPr>
      </p:pic>
    </p:spTree>
    <p:extLst>
      <p:ext uri="{BB962C8B-B14F-4D97-AF65-F5344CB8AC3E}">
        <p14:creationId xmlns:p14="http://schemas.microsoft.com/office/powerpoint/2010/main" val="309466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idx="4294967295"/>
          </p:nvPr>
        </p:nvSpPr>
        <p:spPr>
          <a:xfrm>
            <a:off x="2250866" y="210400"/>
            <a:ext cx="6755974" cy="912812"/>
          </a:xfrm>
          <a:prstGeom prst="rect">
            <a:avLst/>
          </a:prstGeom>
        </p:spPr>
        <p:txBody>
          <a:bodyPr>
            <a:normAutofit fontScale="90000"/>
          </a:bodyPr>
          <a:lstStyle/>
          <a:p>
            <a:r>
              <a:rPr lang="fr-FR" dirty="0">
                <a:solidFill>
                  <a:schemeClr val="tx2"/>
                </a:solidFill>
                <a:latin typeface="Arial" pitchFamily="-112" charset="0"/>
                <a:ea typeface="ＭＳ Ｐゴシック" pitchFamily="-112" charset="-128"/>
                <a:cs typeface="ＭＳ Ｐゴシック" pitchFamily="-112" charset="-128"/>
              </a:rPr>
              <a:t>Les « accidents » justifient l’auscultation</a:t>
            </a:r>
            <a:endParaRPr lang="fr-FR" dirty="0"/>
          </a:p>
        </p:txBody>
      </p:sp>
      <p:sp>
        <p:nvSpPr>
          <p:cNvPr id="10" name="Espace réservé du contenu 9"/>
          <p:cNvSpPr>
            <a:spLocks noGrp="1"/>
          </p:cNvSpPr>
          <p:nvPr>
            <p:ph idx="4294967295"/>
          </p:nvPr>
        </p:nvSpPr>
        <p:spPr>
          <a:xfrm>
            <a:off x="1715138" y="1789850"/>
            <a:ext cx="5166360" cy="4857750"/>
          </a:xfrm>
        </p:spPr>
        <p:txBody>
          <a:bodyPr>
            <a:normAutofit/>
          </a:bodyPr>
          <a:lstStyle/>
          <a:p>
            <a:r>
              <a:rPr lang="fr-FR" sz="2000" dirty="0"/>
              <a:t>Effondrement de Pont de Minneapolis (35W)</a:t>
            </a:r>
          </a:p>
          <a:p>
            <a:pPr marL="0" indent="0">
              <a:buNone/>
            </a:pPr>
            <a:r>
              <a:rPr lang="fr-FR" sz="2000" dirty="0"/>
              <a:t> (2/08/2007, 13 morts) </a:t>
            </a:r>
          </a:p>
          <a:p>
            <a:r>
              <a:rPr lang="fr-FR" sz="2000" dirty="0"/>
              <a:t>Marché de l’expertise des ponts aux US : 43 ans en moyenne, 600 000 ponts proches de la ruine (25%), 63 Md$ en besoin de réparation immédiat, 27,5 Md$ / an voté en 2009 (</a:t>
            </a:r>
            <a:r>
              <a:rPr lang="fr-FR" sz="2000" dirty="0" err="1"/>
              <a:t>HighWay</a:t>
            </a:r>
            <a:r>
              <a:rPr lang="fr-FR" sz="2000" dirty="0"/>
              <a:t> Bridge Program).</a:t>
            </a:r>
          </a:p>
          <a:p>
            <a:endParaRPr lang="fr-FR" sz="2000" dirty="0"/>
          </a:p>
        </p:txBody>
      </p:sp>
      <p:sp>
        <p:nvSpPr>
          <p:cNvPr id="3" name="ZoneTexte 2"/>
          <p:cNvSpPr txBox="1"/>
          <p:nvPr/>
        </p:nvSpPr>
        <p:spPr>
          <a:xfrm>
            <a:off x="2871645" y="5672349"/>
            <a:ext cx="4304033" cy="369332"/>
          </a:xfrm>
          <a:prstGeom prst="rect">
            <a:avLst/>
          </a:prstGeom>
          <a:noFill/>
        </p:spPr>
        <p:txBody>
          <a:bodyPr wrap="none" rtlCol="0">
            <a:spAutoFit/>
          </a:bodyPr>
          <a:lstStyle/>
          <a:p>
            <a:r>
              <a:rPr lang="fr-FR" dirty="0"/>
              <a:t>Rupture brutale, sans plasticité ou prémices</a:t>
            </a:r>
          </a:p>
        </p:txBody>
      </p:sp>
      <p:pic>
        <p:nvPicPr>
          <p:cNvPr id="6" name="Image 5">
            <a:extLst>
              <a:ext uri="{FF2B5EF4-FFF2-40B4-BE49-F238E27FC236}">
                <a16:creationId xmlns:a16="http://schemas.microsoft.com/office/drawing/2014/main" id="{6C7F97BC-EE58-FD45-AECD-0421F35DBD15}"/>
              </a:ext>
            </a:extLst>
          </p:cNvPr>
          <p:cNvPicPr>
            <a:picLocks noChangeAspect="1"/>
          </p:cNvPicPr>
          <p:nvPr/>
        </p:nvPicPr>
        <p:blipFill>
          <a:blip r:embed="rId4"/>
          <a:stretch>
            <a:fillRect/>
          </a:stretch>
        </p:blipFill>
        <p:spPr>
          <a:xfrm>
            <a:off x="7168341" y="3318219"/>
            <a:ext cx="2877359" cy="3658150"/>
          </a:xfrm>
          <a:prstGeom prst="rect">
            <a:avLst/>
          </a:prstGeom>
        </p:spPr>
      </p:pic>
      <p:pic>
        <p:nvPicPr>
          <p:cNvPr id="7" name="MinneapolisCollapse.mp4">
            <a:hlinkClick r:id="" action="ppaction://media"/>
            <a:extLst>
              <a:ext uri="{FF2B5EF4-FFF2-40B4-BE49-F238E27FC236}">
                <a16:creationId xmlns:a16="http://schemas.microsoft.com/office/drawing/2014/main" id="{A618D72B-D0CD-084E-AEA3-81EF2F4117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68340" y="816319"/>
            <a:ext cx="2991660" cy="2447722"/>
          </a:xfrm>
          <a:prstGeom prst="rect">
            <a:avLst/>
          </a:prstGeom>
        </p:spPr>
      </p:pic>
    </p:spTree>
    <p:extLst>
      <p:ext uri="{BB962C8B-B14F-4D97-AF65-F5344CB8AC3E}">
        <p14:creationId xmlns:p14="http://schemas.microsoft.com/office/powerpoint/2010/main" val="25840246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55041" y="1682696"/>
            <a:ext cx="5659582" cy="4526144"/>
          </a:xfrm>
          <a:prstGeom prst="rect">
            <a:avLst/>
          </a:prstGeom>
        </p:spPr>
      </p:pic>
      <p:sp>
        <p:nvSpPr>
          <p:cNvPr id="9" name="ZoneTexte 8"/>
          <p:cNvSpPr txBox="1"/>
          <p:nvPr/>
        </p:nvSpPr>
        <p:spPr>
          <a:xfrm>
            <a:off x="2909455" y="1244859"/>
            <a:ext cx="4685898" cy="369332"/>
          </a:xfrm>
          <a:prstGeom prst="rect">
            <a:avLst/>
          </a:prstGeom>
          <a:noFill/>
        </p:spPr>
        <p:txBody>
          <a:bodyPr wrap="none" rtlCol="0">
            <a:spAutoFit/>
          </a:bodyPr>
          <a:lstStyle/>
          <a:p>
            <a:r>
              <a:rPr lang="fr-FR" dirty="0"/>
              <a:t>14/8/2018 : Pont de Morandi à </a:t>
            </a:r>
            <a:r>
              <a:rPr lang="fr-FR" dirty="0" err="1"/>
              <a:t>Genes</a:t>
            </a:r>
            <a:r>
              <a:rPr lang="fr-FR" dirty="0"/>
              <a:t>, 43 morts</a:t>
            </a:r>
          </a:p>
        </p:txBody>
      </p:sp>
      <p:sp>
        <p:nvSpPr>
          <p:cNvPr id="10" name="ZoneTexte 9"/>
          <p:cNvSpPr txBox="1"/>
          <p:nvPr/>
        </p:nvSpPr>
        <p:spPr>
          <a:xfrm>
            <a:off x="3200778" y="7355209"/>
            <a:ext cx="3150998" cy="369332"/>
          </a:xfrm>
          <a:prstGeom prst="rect">
            <a:avLst/>
          </a:prstGeom>
          <a:noFill/>
        </p:spPr>
        <p:txBody>
          <a:bodyPr wrap="none" rtlCol="0">
            <a:spAutoFit/>
          </a:bodyPr>
          <a:lstStyle/>
          <a:p>
            <a:r>
              <a:rPr lang="fr-FR" dirty="0"/>
              <a:t>Foudre = </a:t>
            </a:r>
            <a:r>
              <a:rPr lang="fr-FR" dirty="0" err="1"/>
              <a:t>elements</a:t>
            </a:r>
            <a:r>
              <a:rPr lang="fr-FR" dirty="0"/>
              <a:t> déclencheur</a:t>
            </a:r>
          </a:p>
        </p:txBody>
      </p:sp>
      <p:sp>
        <p:nvSpPr>
          <p:cNvPr id="4" name="Titre 3">
            <a:extLst>
              <a:ext uri="{FF2B5EF4-FFF2-40B4-BE49-F238E27FC236}">
                <a16:creationId xmlns:a16="http://schemas.microsoft.com/office/drawing/2014/main" id="{FE9ED2F5-3D7A-47A2-AD1F-F7644A0A264B}"/>
              </a:ext>
            </a:extLst>
          </p:cNvPr>
          <p:cNvSpPr>
            <a:spLocks noGrp="1"/>
          </p:cNvSpPr>
          <p:nvPr>
            <p:ph type="title"/>
          </p:nvPr>
        </p:nvSpPr>
        <p:spPr>
          <a:xfrm>
            <a:off x="2827232" y="101859"/>
            <a:ext cx="7315200" cy="1143000"/>
          </a:xfrm>
        </p:spPr>
        <p:txBody>
          <a:bodyPr/>
          <a:lstStyle/>
          <a:p>
            <a:r>
              <a:rPr lang="fr-FR" dirty="0"/>
              <a:t>Cas du Pont de Morandi</a:t>
            </a:r>
          </a:p>
        </p:txBody>
      </p:sp>
    </p:spTree>
    <p:extLst>
      <p:ext uri="{BB962C8B-B14F-4D97-AF65-F5344CB8AC3E}">
        <p14:creationId xmlns:p14="http://schemas.microsoft.com/office/powerpoint/2010/main" val="1856805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Text Box 4"/>
          <p:cNvSpPr txBox="1">
            <a:spLocks noChangeArrowheads="1"/>
          </p:cNvSpPr>
          <p:nvPr/>
        </p:nvSpPr>
        <p:spPr bwMode="auto">
          <a:xfrm>
            <a:off x="3409950" y="5287962"/>
            <a:ext cx="514350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Font typeface="Wingdings" charset="0"/>
              <a:buNone/>
            </a:pPr>
            <a:endParaRPr lang="fr-FR"/>
          </a:p>
        </p:txBody>
      </p:sp>
      <p:grpSp>
        <p:nvGrpSpPr>
          <p:cNvPr id="67603" name="Group 19"/>
          <p:cNvGrpSpPr>
            <a:grpSpLocks/>
          </p:cNvGrpSpPr>
          <p:nvPr/>
        </p:nvGrpSpPr>
        <p:grpSpPr bwMode="auto">
          <a:xfrm>
            <a:off x="3474027" y="1889131"/>
            <a:ext cx="3371850" cy="2914651"/>
            <a:chOff x="432" y="864"/>
            <a:chExt cx="2832" cy="1836"/>
          </a:xfrm>
        </p:grpSpPr>
        <p:sp>
          <p:nvSpPr>
            <p:cNvPr id="67590" name="Line 6"/>
            <p:cNvSpPr>
              <a:spLocks noChangeShapeType="1"/>
            </p:cNvSpPr>
            <p:nvPr/>
          </p:nvSpPr>
          <p:spPr bwMode="auto">
            <a:xfrm flipV="1">
              <a:off x="1152" y="1008"/>
              <a:ext cx="0" cy="1392"/>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7591" name="Line 7"/>
            <p:cNvSpPr>
              <a:spLocks noChangeShapeType="1"/>
            </p:cNvSpPr>
            <p:nvPr/>
          </p:nvSpPr>
          <p:spPr bwMode="auto">
            <a:xfrm>
              <a:off x="1152" y="2400"/>
              <a:ext cx="1536" cy="0"/>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nvGrpSpPr>
            <p:cNvPr id="67594" name="Group 10"/>
            <p:cNvGrpSpPr>
              <a:grpSpLocks/>
            </p:cNvGrpSpPr>
            <p:nvPr/>
          </p:nvGrpSpPr>
          <p:grpSpPr bwMode="auto">
            <a:xfrm>
              <a:off x="1152" y="1200"/>
              <a:ext cx="1104" cy="1200"/>
              <a:chOff x="1152" y="1200"/>
              <a:chExt cx="1104" cy="1200"/>
            </a:xfrm>
          </p:grpSpPr>
          <p:sp>
            <p:nvSpPr>
              <p:cNvPr id="67592" name="Line 8"/>
              <p:cNvSpPr>
                <a:spLocks noChangeShapeType="1"/>
              </p:cNvSpPr>
              <p:nvPr/>
            </p:nvSpPr>
            <p:spPr bwMode="auto">
              <a:xfrm flipV="1">
                <a:off x="1152" y="1344"/>
                <a:ext cx="528" cy="1056"/>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7593" name="Freeform 9"/>
              <p:cNvSpPr>
                <a:spLocks/>
              </p:cNvSpPr>
              <p:nvPr/>
            </p:nvSpPr>
            <p:spPr bwMode="auto">
              <a:xfrm>
                <a:off x="1680" y="1200"/>
                <a:ext cx="576" cy="144"/>
              </a:xfrm>
              <a:custGeom>
                <a:avLst/>
                <a:gdLst>
                  <a:gd name="T0" fmla="*/ 0 w 576"/>
                  <a:gd name="T1" fmla="*/ 144 h 144"/>
                  <a:gd name="T2" fmla="*/ 192 w 576"/>
                  <a:gd name="T3" fmla="*/ 48 h 144"/>
                  <a:gd name="T4" fmla="*/ 576 w 576"/>
                  <a:gd name="T5" fmla="*/ 0 h 144"/>
                </a:gdLst>
                <a:ahLst/>
                <a:cxnLst>
                  <a:cxn ang="0">
                    <a:pos x="T0" y="T1"/>
                  </a:cxn>
                  <a:cxn ang="0">
                    <a:pos x="T2" y="T3"/>
                  </a:cxn>
                  <a:cxn ang="0">
                    <a:pos x="T4" y="T5"/>
                  </a:cxn>
                </a:cxnLst>
                <a:rect l="0" t="0" r="r" b="b"/>
                <a:pathLst>
                  <a:path w="576" h="144">
                    <a:moveTo>
                      <a:pt x="0" y="144"/>
                    </a:moveTo>
                    <a:cubicBezTo>
                      <a:pt x="48" y="108"/>
                      <a:pt x="96" y="72"/>
                      <a:pt x="192" y="48"/>
                    </a:cubicBezTo>
                    <a:cubicBezTo>
                      <a:pt x="288" y="24"/>
                      <a:pt x="504" y="0"/>
                      <a:pt x="576" y="0"/>
                    </a:cubicBez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sp>
          <p:nvSpPr>
            <p:cNvPr id="67595" name="Line 11"/>
            <p:cNvSpPr>
              <a:spLocks noChangeShapeType="1"/>
            </p:cNvSpPr>
            <p:nvPr/>
          </p:nvSpPr>
          <p:spPr bwMode="auto">
            <a:xfrm flipV="1">
              <a:off x="1728" y="1056"/>
              <a:ext cx="0" cy="1536"/>
            </a:xfrm>
            <a:prstGeom prst="line">
              <a:avLst/>
            </a:prstGeom>
            <a:noFill/>
            <a:ln w="9525">
              <a:solidFill>
                <a:schemeClr val="tx1"/>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7596" name="Text Box 12"/>
            <p:cNvSpPr txBox="1">
              <a:spLocks noChangeArrowheads="1"/>
            </p:cNvSpPr>
            <p:nvPr/>
          </p:nvSpPr>
          <p:spPr bwMode="auto">
            <a:xfrm>
              <a:off x="1152" y="2016"/>
              <a:ext cx="768"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fr-FR" sz="1200" b="1"/>
                <a:t>Domaine élastique</a:t>
              </a:r>
            </a:p>
          </p:txBody>
        </p:sp>
        <p:sp>
          <p:nvSpPr>
            <p:cNvPr id="67597" name="Text Box 13"/>
            <p:cNvSpPr txBox="1">
              <a:spLocks noChangeArrowheads="1"/>
            </p:cNvSpPr>
            <p:nvPr/>
          </p:nvSpPr>
          <p:spPr bwMode="auto">
            <a:xfrm>
              <a:off x="1728" y="1344"/>
              <a:ext cx="768" cy="2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fr-FR" sz="1200" b="1"/>
                <a:t>Palier plastique</a:t>
              </a:r>
            </a:p>
          </p:txBody>
        </p:sp>
        <p:sp>
          <p:nvSpPr>
            <p:cNvPr id="67599" name="Line 15"/>
            <p:cNvSpPr>
              <a:spLocks noChangeShapeType="1"/>
            </p:cNvSpPr>
            <p:nvPr/>
          </p:nvSpPr>
          <p:spPr bwMode="auto">
            <a:xfrm flipH="1">
              <a:off x="2304" y="960"/>
              <a:ext cx="432" cy="192"/>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7600" name="Text Box 16"/>
            <p:cNvSpPr txBox="1">
              <a:spLocks noChangeArrowheads="1"/>
            </p:cNvSpPr>
            <p:nvPr/>
          </p:nvSpPr>
          <p:spPr bwMode="auto">
            <a:xfrm>
              <a:off x="2688" y="864"/>
              <a:ext cx="576" cy="1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fr-FR" sz="1000" dirty="0"/>
                <a:t>Rupture</a:t>
              </a:r>
            </a:p>
          </p:txBody>
        </p:sp>
        <p:sp>
          <p:nvSpPr>
            <p:cNvPr id="67601" name="Text Box 17"/>
            <p:cNvSpPr txBox="1">
              <a:spLocks noChangeArrowheads="1"/>
            </p:cNvSpPr>
            <p:nvPr/>
          </p:nvSpPr>
          <p:spPr bwMode="auto">
            <a:xfrm>
              <a:off x="2016" y="2448"/>
              <a:ext cx="768" cy="2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fr-FR" sz="1000"/>
                <a:t>Déformation </a:t>
              </a:r>
              <a:r>
                <a:rPr lang="fr-FR" sz="1000">
                  <a:latin typeface="Symbol" charset="0"/>
                </a:rPr>
                <a:t>e</a:t>
              </a:r>
              <a:endParaRPr lang="fr-FR" sz="1000"/>
            </a:p>
          </p:txBody>
        </p:sp>
        <p:sp>
          <p:nvSpPr>
            <p:cNvPr id="67602" name="Text Box 18"/>
            <p:cNvSpPr txBox="1">
              <a:spLocks noChangeArrowheads="1"/>
            </p:cNvSpPr>
            <p:nvPr/>
          </p:nvSpPr>
          <p:spPr bwMode="auto">
            <a:xfrm>
              <a:off x="432" y="1008"/>
              <a:ext cx="672" cy="2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fr-FR" sz="1000"/>
                <a:t>Contrainte </a:t>
              </a:r>
              <a:r>
                <a:rPr lang="fr-FR" sz="1000">
                  <a:latin typeface="Symbol" charset="0"/>
                </a:rPr>
                <a:t>s</a:t>
              </a:r>
              <a:endParaRPr lang="fr-FR" sz="1000"/>
            </a:p>
          </p:txBody>
        </p:sp>
      </p:grpSp>
      <p:grpSp>
        <p:nvGrpSpPr>
          <p:cNvPr id="67620" name="Group 36"/>
          <p:cNvGrpSpPr>
            <a:grpSpLocks/>
          </p:cNvGrpSpPr>
          <p:nvPr/>
        </p:nvGrpSpPr>
        <p:grpSpPr bwMode="auto">
          <a:xfrm>
            <a:off x="6731577" y="2071692"/>
            <a:ext cx="2800350" cy="2762251"/>
            <a:chOff x="2784" y="960"/>
            <a:chExt cx="2352" cy="1740"/>
          </a:xfrm>
        </p:grpSpPr>
        <p:sp>
          <p:nvSpPr>
            <p:cNvPr id="67605" name="Line 21"/>
            <p:cNvSpPr>
              <a:spLocks noChangeShapeType="1"/>
            </p:cNvSpPr>
            <p:nvPr/>
          </p:nvSpPr>
          <p:spPr bwMode="auto">
            <a:xfrm flipV="1">
              <a:off x="3408" y="1008"/>
              <a:ext cx="0" cy="1392"/>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7606" name="Line 22"/>
            <p:cNvSpPr>
              <a:spLocks noChangeShapeType="1"/>
            </p:cNvSpPr>
            <p:nvPr/>
          </p:nvSpPr>
          <p:spPr bwMode="auto">
            <a:xfrm>
              <a:off x="3408" y="2400"/>
              <a:ext cx="1536" cy="0"/>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nvGrpSpPr>
            <p:cNvPr id="67619" name="Group 35"/>
            <p:cNvGrpSpPr>
              <a:grpSpLocks/>
            </p:cNvGrpSpPr>
            <p:nvPr/>
          </p:nvGrpSpPr>
          <p:grpSpPr bwMode="auto">
            <a:xfrm>
              <a:off x="3408" y="1296"/>
              <a:ext cx="672" cy="1104"/>
              <a:chOff x="3408" y="1296"/>
              <a:chExt cx="672" cy="1104"/>
            </a:xfrm>
          </p:grpSpPr>
          <p:sp>
            <p:nvSpPr>
              <p:cNvPr id="67608" name="Line 24"/>
              <p:cNvSpPr>
                <a:spLocks noChangeShapeType="1"/>
              </p:cNvSpPr>
              <p:nvPr/>
            </p:nvSpPr>
            <p:spPr bwMode="auto">
              <a:xfrm flipV="1">
                <a:off x="3408" y="1344"/>
                <a:ext cx="528" cy="1056"/>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7609" name="Freeform 25"/>
              <p:cNvSpPr>
                <a:spLocks/>
              </p:cNvSpPr>
              <p:nvPr/>
            </p:nvSpPr>
            <p:spPr bwMode="auto">
              <a:xfrm>
                <a:off x="3936" y="1296"/>
                <a:ext cx="144" cy="48"/>
              </a:xfrm>
              <a:custGeom>
                <a:avLst/>
                <a:gdLst>
                  <a:gd name="T0" fmla="*/ 0 w 576"/>
                  <a:gd name="T1" fmla="*/ 144 h 144"/>
                  <a:gd name="T2" fmla="*/ 192 w 576"/>
                  <a:gd name="T3" fmla="*/ 48 h 144"/>
                  <a:gd name="T4" fmla="*/ 576 w 576"/>
                  <a:gd name="T5" fmla="*/ 0 h 144"/>
                </a:gdLst>
                <a:ahLst/>
                <a:cxnLst>
                  <a:cxn ang="0">
                    <a:pos x="T0" y="T1"/>
                  </a:cxn>
                  <a:cxn ang="0">
                    <a:pos x="T2" y="T3"/>
                  </a:cxn>
                  <a:cxn ang="0">
                    <a:pos x="T4" y="T5"/>
                  </a:cxn>
                </a:cxnLst>
                <a:rect l="0" t="0" r="r" b="b"/>
                <a:pathLst>
                  <a:path w="576" h="144">
                    <a:moveTo>
                      <a:pt x="0" y="144"/>
                    </a:moveTo>
                    <a:cubicBezTo>
                      <a:pt x="48" y="108"/>
                      <a:pt x="96" y="72"/>
                      <a:pt x="192" y="48"/>
                    </a:cubicBezTo>
                    <a:cubicBezTo>
                      <a:pt x="288" y="24"/>
                      <a:pt x="504" y="0"/>
                      <a:pt x="576" y="0"/>
                    </a:cubicBez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sp>
          <p:nvSpPr>
            <p:cNvPr id="67610" name="Line 26"/>
            <p:cNvSpPr>
              <a:spLocks noChangeShapeType="1"/>
            </p:cNvSpPr>
            <p:nvPr/>
          </p:nvSpPr>
          <p:spPr bwMode="auto">
            <a:xfrm flipV="1">
              <a:off x="3984" y="1056"/>
              <a:ext cx="0" cy="1536"/>
            </a:xfrm>
            <a:prstGeom prst="line">
              <a:avLst/>
            </a:prstGeom>
            <a:noFill/>
            <a:ln w="9525">
              <a:solidFill>
                <a:schemeClr val="tx1"/>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7611" name="Text Box 27"/>
            <p:cNvSpPr txBox="1">
              <a:spLocks noChangeArrowheads="1"/>
            </p:cNvSpPr>
            <p:nvPr/>
          </p:nvSpPr>
          <p:spPr bwMode="auto">
            <a:xfrm>
              <a:off x="3408" y="2016"/>
              <a:ext cx="768"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fr-FR" sz="1200" b="1"/>
                <a:t>Domaine élastique</a:t>
              </a:r>
            </a:p>
          </p:txBody>
        </p:sp>
        <p:sp>
          <p:nvSpPr>
            <p:cNvPr id="67612" name="Text Box 28"/>
            <p:cNvSpPr txBox="1">
              <a:spLocks noChangeArrowheads="1"/>
            </p:cNvSpPr>
            <p:nvPr/>
          </p:nvSpPr>
          <p:spPr bwMode="auto">
            <a:xfrm>
              <a:off x="3984" y="1344"/>
              <a:ext cx="768" cy="2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fr-FR" sz="1200"/>
                <a:t>Palier plastique</a:t>
              </a:r>
            </a:p>
          </p:txBody>
        </p:sp>
        <p:sp>
          <p:nvSpPr>
            <p:cNvPr id="67613" name="Line 29"/>
            <p:cNvSpPr>
              <a:spLocks noChangeShapeType="1"/>
            </p:cNvSpPr>
            <p:nvPr/>
          </p:nvSpPr>
          <p:spPr bwMode="auto">
            <a:xfrm flipH="1">
              <a:off x="4176" y="1056"/>
              <a:ext cx="432" cy="192"/>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7614" name="Text Box 30"/>
            <p:cNvSpPr txBox="1">
              <a:spLocks noChangeArrowheads="1"/>
            </p:cNvSpPr>
            <p:nvPr/>
          </p:nvSpPr>
          <p:spPr bwMode="auto">
            <a:xfrm>
              <a:off x="4560" y="960"/>
              <a:ext cx="576" cy="1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fr-FR" sz="1000" dirty="0"/>
                <a:t>Rupture</a:t>
              </a:r>
            </a:p>
          </p:txBody>
        </p:sp>
        <p:sp>
          <p:nvSpPr>
            <p:cNvPr id="67615" name="Text Box 31"/>
            <p:cNvSpPr txBox="1">
              <a:spLocks noChangeArrowheads="1"/>
            </p:cNvSpPr>
            <p:nvPr/>
          </p:nvSpPr>
          <p:spPr bwMode="auto">
            <a:xfrm>
              <a:off x="4272" y="2448"/>
              <a:ext cx="768" cy="2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fr-FR" sz="1000"/>
                <a:t>Déformation </a:t>
              </a:r>
              <a:r>
                <a:rPr lang="fr-FR" sz="1000">
                  <a:latin typeface="Symbol" charset="0"/>
                </a:rPr>
                <a:t>e</a:t>
              </a:r>
              <a:endParaRPr lang="fr-FR" sz="1000"/>
            </a:p>
          </p:txBody>
        </p:sp>
        <p:sp>
          <p:nvSpPr>
            <p:cNvPr id="67616" name="Text Box 32"/>
            <p:cNvSpPr txBox="1">
              <a:spLocks noChangeArrowheads="1"/>
            </p:cNvSpPr>
            <p:nvPr/>
          </p:nvSpPr>
          <p:spPr bwMode="auto">
            <a:xfrm>
              <a:off x="2784" y="1008"/>
              <a:ext cx="672" cy="2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fr-FR" sz="1000"/>
                <a:t>Contrainte </a:t>
              </a:r>
              <a:r>
                <a:rPr lang="fr-FR" sz="1000">
                  <a:latin typeface="Symbol" charset="0"/>
                </a:rPr>
                <a:t>s</a:t>
              </a:r>
              <a:endParaRPr lang="fr-FR" sz="1000"/>
            </a:p>
          </p:txBody>
        </p:sp>
      </p:grpSp>
      <p:sp>
        <p:nvSpPr>
          <p:cNvPr id="67617" name="Text Box 33"/>
          <p:cNvSpPr txBox="1">
            <a:spLocks noChangeArrowheads="1"/>
          </p:cNvSpPr>
          <p:nvPr/>
        </p:nvSpPr>
        <p:spPr bwMode="auto">
          <a:xfrm>
            <a:off x="4651661" y="4678367"/>
            <a:ext cx="148590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fr-FR" b="1" u="sng" dirty="0"/>
              <a:t>Ouvrage ductile</a:t>
            </a:r>
          </a:p>
        </p:txBody>
      </p:sp>
      <p:sp>
        <p:nvSpPr>
          <p:cNvPr id="67618" name="Text Box 34"/>
          <p:cNvSpPr txBox="1">
            <a:spLocks noChangeArrowheads="1"/>
          </p:cNvSpPr>
          <p:nvPr/>
        </p:nvSpPr>
        <p:spPr bwMode="auto">
          <a:xfrm>
            <a:off x="7680611" y="4678367"/>
            <a:ext cx="148590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fr-FR" b="1" u="sng"/>
              <a:t>Ouvrage fragile</a:t>
            </a:r>
          </a:p>
        </p:txBody>
      </p:sp>
      <p:sp>
        <p:nvSpPr>
          <p:cNvPr id="67621" name="Text Box 37"/>
          <p:cNvSpPr txBox="1">
            <a:spLocks noChangeArrowheads="1"/>
          </p:cNvSpPr>
          <p:nvPr/>
        </p:nvSpPr>
        <p:spPr bwMode="auto">
          <a:xfrm>
            <a:off x="3016827" y="5302255"/>
            <a:ext cx="5086350" cy="11695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buFont typeface="Wingdings" charset="0"/>
              <a:buChar char="ü"/>
            </a:pPr>
            <a:r>
              <a:rPr lang="fr-FR" sz="2000" dirty="0"/>
              <a:t> L’ouvrage ductile se déforme avant rupture</a:t>
            </a:r>
          </a:p>
          <a:p>
            <a:pPr algn="l">
              <a:spcBef>
                <a:spcPct val="50000"/>
              </a:spcBef>
              <a:buFont typeface="Wingdings" charset="0"/>
              <a:buChar char="ü"/>
            </a:pPr>
            <a:r>
              <a:rPr lang="fr-FR" sz="2000" dirty="0"/>
              <a:t> L’ouvrage fragile rompt brutalement sans signe annonciateur </a:t>
            </a:r>
          </a:p>
        </p:txBody>
      </p:sp>
      <p:sp>
        <p:nvSpPr>
          <p:cNvPr id="37" name="Rectangle 36">
            <a:extLst>
              <a:ext uri="{FF2B5EF4-FFF2-40B4-BE49-F238E27FC236}">
                <a16:creationId xmlns:a16="http://schemas.microsoft.com/office/drawing/2014/main" id="{511334C6-E094-4890-877D-F9C487235090}"/>
              </a:ext>
            </a:extLst>
          </p:cNvPr>
          <p:cNvSpPr>
            <a:spLocks noChangeArrowheads="1"/>
          </p:cNvSpPr>
          <p:nvPr/>
        </p:nvSpPr>
        <p:spPr bwMode="auto">
          <a:xfrm>
            <a:off x="1969077" y="3180"/>
            <a:ext cx="7696200" cy="109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anose="02020603060405020304" pitchFamily="18" charset="0"/>
                <a:ea typeface="MS PGothic" panose="020B0600070205080204" pitchFamily="34" charset="-128"/>
              </a:defRPr>
            </a:lvl1pPr>
            <a:lvl2pPr marL="742950" indent="-285750">
              <a:defRPr sz="2400">
                <a:solidFill>
                  <a:schemeClr val="tx1"/>
                </a:solidFill>
                <a:latin typeface="Times" panose="02020603060405020304" pitchFamily="18" charset="0"/>
                <a:ea typeface="MS PGothic" panose="020B0600070205080204" pitchFamily="34" charset="-128"/>
              </a:defRPr>
            </a:lvl2pPr>
            <a:lvl3pPr marL="1143000" indent="-228600">
              <a:defRPr sz="2400">
                <a:solidFill>
                  <a:schemeClr val="tx1"/>
                </a:solidFill>
                <a:latin typeface="Times" panose="02020603060405020304" pitchFamily="18" charset="0"/>
                <a:ea typeface="MS PGothic" panose="020B0600070205080204" pitchFamily="34" charset="-128"/>
              </a:defRPr>
            </a:lvl3pPr>
            <a:lvl4pPr marL="1600200" indent="-228600">
              <a:defRPr sz="2400">
                <a:solidFill>
                  <a:schemeClr val="tx1"/>
                </a:solidFill>
                <a:latin typeface="Times" panose="02020603060405020304" pitchFamily="18" charset="0"/>
                <a:ea typeface="MS PGothic" panose="020B0600070205080204" pitchFamily="34" charset="-128"/>
              </a:defRPr>
            </a:lvl4pPr>
            <a:lvl5pPr marL="2057400" indent="-228600">
              <a:defRPr sz="2400">
                <a:solidFill>
                  <a:schemeClr val="tx1"/>
                </a:solidFill>
                <a:latin typeface="Times" panose="0202060306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9pPr>
          </a:lstStyle>
          <a:p>
            <a:pPr algn="ctr">
              <a:spcBef>
                <a:spcPct val="50000"/>
              </a:spcBef>
            </a:pPr>
            <a:r>
              <a:rPr lang="fr-FR" sz="2800" dirty="0">
                <a:solidFill>
                  <a:srgbClr val="003399"/>
                </a:solidFill>
                <a:latin typeface="+mj-lt"/>
                <a:ea typeface="+mj-ea"/>
                <a:cs typeface="+mj-cs"/>
              </a:rPr>
              <a:t>Ouvrages ductiles/fragiles</a:t>
            </a:r>
            <a:endParaRPr lang="en-US" sz="2800" dirty="0">
              <a:solidFill>
                <a:srgbClr val="003399"/>
              </a:solidFill>
              <a:latin typeface="+mj-lt"/>
              <a:ea typeface="+mj-ea"/>
              <a:cs typeface="+mj-cs"/>
            </a:endParaRPr>
          </a:p>
        </p:txBody>
      </p:sp>
    </p:spTree>
    <p:extLst>
      <p:ext uri="{BB962C8B-B14F-4D97-AF65-F5344CB8AC3E}">
        <p14:creationId xmlns:p14="http://schemas.microsoft.com/office/powerpoint/2010/main" val="1528064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67603"/>
                                        </p:tgtEl>
                                        <p:attrNameLst>
                                          <p:attrName>style.visibility</p:attrName>
                                        </p:attrNameLst>
                                      </p:cBhvr>
                                      <p:to>
                                        <p:strVal val="visible"/>
                                      </p:to>
                                    </p:set>
                                    <p:anim calcmode="lin" valueType="num">
                                      <p:cBhvr additive="base">
                                        <p:cTn id="7" dur="500" fill="hold"/>
                                        <p:tgtEl>
                                          <p:spTgt spid="67603"/>
                                        </p:tgtEl>
                                        <p:attrNameLst>
                                          <p:attrName>ppt_x</p:attrName>
                                        </p:attrNameLst>
                                      </p:cBhvr>
                                      <p:tavLst>
                                        <p:tav tm="0">
                                          <p:val>
                                            <p:strVal val="0-#ppt_w/2"/>
                                          </p:val>
                                        </p:tav>
                                        <p:tav tm="100000">
                                          <p:val>
                                            <p:strVal val="#ppt_x"/>
                                          </p:val>
                                        </p:tav>
                                      </p:tavLst>
                                    </p:anim>
                                    <p:anim calcmode="lin" valueType="num">
                                      <p:cBhvr additive="base">
                                        <p:cTn id="8" dur="500" fill="hold"/>
                                        <p:tgtEl>
                                          <p:spTgt spid="6760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67620"/>
                                        </p:tgtEl>
                                        <p:attrNameLst>
                                          <p:attrName>style.visibility</p:attrName>
                                        </p:attrNameLst>
                                      </p:cBhvr>
                                      <p:to>
                                        <p:strVal val="visible"/>
                                      </p:to>
                                    </p:set>
                                    <p:anim calcmode="lin" valueType="num">
                                      <p:cBhvr additive="base">
                                        <p:cTn id="12" dur="500" fill="hold"/>
                                        <p:tgtEl>
                                          <p:spTgt spid="67620"/>
                                        </p:tgtEl>
                                        <p:attrNameLst>
                                          <p:attrName>ppt_x</p:attrName>
                                        </p:attrNameLst>
                                      </p:cBhvr>
                                      <p:tavLst>
                                        <p:tav tm="0">
                                          <p:val>
                                            <p:strVal val="0-#ppt_w/2"/>
                                          </p:val>
                                        </p:tav>
                                        <p:tav tm="100000">
                                          <p:val>
                                            <p:strVal val="#ppt_x"/>
                                          </p:val>
                                        </p:tav>
                                      </p:tavLst>
                                    </p:anim>
                                    <p:anim calcmode="lin" valueType="num">
                                      <p:cBhvr additive="base">
                                        <p:cTn id="13" dur="500" fill="hold"/>
                                        <p:tgtEl>
                                          <p:spTgt spid="67620"/>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67617"/>
                                        </p:tgtEl>
                                        <p:attrNameLst>
                                          <p:attrName>style.visibility</p:attrName>
                                        </p:attrNameLst>
                                      </p:cBhvr>
                                      <p:to>
                                        <p:strVal val="visible"/>
                                      </p:to>
                                    </p:set>
                                    <p:anim calcmode="lin" valueType="num">
                                      <p:cBhvr additive="base">
                                        <p:cTn id="17" dur="500" fill="hold"/>
                                        <p:tgtEl>
                                          <p:spTgt spid="67617"/>
                                        </p:tgtEl>
                                        <p:attrNameLst>
                                          <p:attrName>ppt_x</p:attrName>
                                        </p:attrNameLst>
                                      </p:cBhvr>
                                      <p:tavLst>
                                        <p:tav tm="0">
                                          <p:val>
                                            <p:strVal val="0-#ppt_w/2"/>
                                          </p:val>
                                        </p:tav>
                                        <p:tav tm="100000">
                                          <p:val>
                                            <p:strVal val="#ppt_x"/>
                                          </p:val>
                                        </p:tav>
                                      </p:tavLst>
                                    </p:anim>
                                    <p:anim calcmode="lin" valueType="num">
                                      <p:cBhvr additive="base">
                                        <p:cTn id="18" dur="500" fill="hold"/>
                                        <p:tgtEl>
                                          <p:spTgt spid="67617"/>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67618"/>
                                        </p:tgtEl>
                                        <p:attrNameLst>
                                          <p:attrName>style.visibility</p:attrName>
                                        </p:attrNameLst>
                                      </p:cBhvr>
                                      <p:to>
                                        <p:strVal val="visible"/>
                                      </p:to>
                                    </p:set>
                                    <p:anim calcmode="lin" valueType="num">
                                      <p:cBhvr additive="base">
                                        <p:cTn id="22" dur="500" fill="hold"/>
                                        <p:tgtEl>
                                          <p:spTgt spid="67618"/>
                                        </p:tgtEl>
                                        <p:attrNameLst>
                                          <p:attrName>ppt_x</p:attrName>
                                        </p:attrNameLst>
                                      </p:cBhvr>
                                      <p:tavLst>
                                        <p:tav tm="0">
                                          <p:val>
                                            <p:strVal val="0-#ppt_w/2"/>
                                          </p:val>
                                        </p:tav>
                                        <p:tav tm="100000">
                                          <p:val>
                                            <p:strVal val="#ppt_x"/>
                                          </p:val>
                                        </p:tav>
                                      </p:tavLst>
                                    </p:anim>
                                    <p:anim calcmode="lin" valueType="num">
                                      <p:cBhvr additive="base">
                                        <p:cTn id="23" dur="500" fill="hold"/>
                                        <p:tgtEl>
                                          <p:spTgt spid="67618"/>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67621"/>
                                        </p:tgtEl>
                                        <p:attrNameLst>
                                          <p:attrName>style.visibility</p:attrName>
                                        </p:attrNameLst>
                                      </p:cBhvr>
                                      <p:to>
                                        <p:strVal val="visible"/>
                                      </p:to>
                                    </p:set>
                                    <p:anim calcmode="lin" valueType="num">
                                      <p:cBhvr additive="base">
                                        <p:cTn id="27" dur="500" fill="hold"/>
                                        <p:tgtEl>
                                          <p:spTgt spid="67621"/>
                                        </p:tgtEl>
                                        <p:attrNameLst>
                                          <p:attrName>ppt_x</p:attrName>
                                        </p:attrNameLst>
                                      </p:cBhvr>
                                      <p:tavLst>
                                        <p:tav tm="0">
                                          <p:val>
                                            <p:strVal val="0-#ppt_w/2"/>
                                          </p:val>
                                        </p:tav>
                                        <p:tav tm="100000">
                                          <p:val>
                                            <p:strVal val="#ppt_x"/>
                                          </p:val>
                                        </p:tav>
                                      </p:tavLst>
                                    </p:anim>
                                    <p:anim calcmode="lin" valueType="num">
                                      <p:cBhvr additive="base">
                                        <p:cTn id="28" dur="500" fill="hold"/>
                                        <p:tgtEl>
                                          <p:spTgt spid="676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17" grpId="0" autoUpdateAnimBg="0"/>
      <p:bldP spid="67618" grpId="0" autoUpdateAnimBg="0"/>
      <p:bldP spid="67621"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idx="4294967295"/>
          </p:nvPr>
        </p:nvSpPr>
        <p:spPr>
          <a:xfrm>
            <a:off x="1828800" y="325395"/>
            <a:ext cx="8229600" cy="912812"/>
          </a:xfrm>
          <a:prstGeom prst="rect">
            <a:avLst/>
          </a:prstGeom>
        </p:spPr>
        <p:txBody>
          <a:bodyPr>
            <a:normAutofit fontScale="90000"/>
          </a:bodyPr>
          <a:lstStyle/>
          <a:p>
            <a:r>
              <a:rPr lang="fr-FR" dirty="0">
                <a:solidFill>
                  <a:schemeClr val="tx2"/>
                </a:solidFill>
                <a:latin typeface="Arial" pitchFamily="-112" charset="0"/>
                <a:ea typeface="ＭＳ Ｐゴシック" pitchFamily="-112" charset="-128"/>
                <a:cs typeface="ＭＳ Ｐゴシック" pitchFamily="-112" charset="-128"/>
              </a:rPr>
              <a:t>Les « accidents » justifient l’auscultation</a:t>
            </a:r>
          </a:p>
        </p:txBody>
      </p:sp>
      <p:sp>
        <p:nvSpPr>
          <p:cNvPr id="10" name="Espace réservé du contenu 9"/>
          <p:cNvSpPr>
            <a:spLocks noGrp="1"/>
          </p:cNvSpPr>
          <p:nvPr>
            <p:ph idx="4294967295"/>
          </p:nvPr>
        </p:nvSpPr>
        <p:spPr>
          <a:xfrm>
            <a:off x="1524000" y="1416648"/>
            <a:ext cx="3989388" cy="4856163"/>
          </a:xfrm>
        </p:spPr>
        <p:txBody>
          <a:bodyPr>
            <a:normAutofit lnSpcReduction="10000"/>
          </a:bodyPr>
          <a:lstStyle/>
          <a:p>
            <a:pPr>
              <a:buClr>
                <a:schemeClr val="folHlink"/>
              </a:buClr>
              <a:buSzPct val="60000"/>
            </a:pPr>
            <a:r>
              <a:rPr lang="fr-FR" dirty="0">
                <a:latin typeface="Arial" pitchFamily="-112" charset="0"/>
                <a:ea typeface="ＭＳ Ｐゴシック" pitchFamily="-112" charset="-128"/>
                <a:cs typeface="ＭＳ Ｐゴシック" pitchFamily="-112" charset="-128"/>
              </a:rPr>
              <a:t>Accidents de TMI (1970), Tchernobyl (1986), Fukushima (2011)…</a:t>
            </a:r>
          </a:p>
          <a:p>
            <a:pPr>
              <a:buClr>
                <a:schemeClr val="folHlink"/>
              </a:buClr>
              <a:buSzPct val="60000"/>
              <a:buFont typeface="Wingdings" pitchFamily="-112" charset="2"/>
              <a:buChar char="n"/>
            </a:pPr>
            <a:endParaRPr lang="fr-FR" dirty="0">
              <a:latin typeface="Arial" pitchFamily="-112" charset="0"/>
              <a:ea typeface="ＭＳ Ｐゴシック" pitchFamily="-112" charset="-128"/>
              <a:cs typeface="ＭＳ Ｐゴシック" pitchFamily="-112" charset="-128"/>
            </a:endParaRPr>
          </a:p>
          <a:p>
            <a:pPr>
              <a:buClr>
                <a:schemeClr val="folHlink"/>
              </a:buClr>
              <a:buSzPct val="60000"/>
            </a:pPr>
            <a:r>
              <a:rPr lang="fr-FR" dirty="0">
                <a:latin typeface="Wingdings"/>
                <a:ea typeface="Wingdings"/>
                <a:cs typeface="Wingdings"/>
              </a:rPr>
              <a:t> </a:t>
            </a:r>
            <a:r>
              <a:rPr lang="fr-FR" dirty="0">
                <a:latin typeface="Arial" pitchFamily="-112" charset="0"/>
                <a:ea typeface="ＭＳ Ｐゴシック" pitchFamily="-112" charset="-128"/>
                <a:cs typeface="ＭＳ Ｐゴシック" pitchFamily="-112" charset="-128"/>
              </a:rPr>
              <a:t>Création des IPSN (CEA), IRSN, ASN (2006) – Réexamen périodique de sûreté - suivi approfondi du vieillissement des INB</a:t>
            </a:r>
          </a:p>
          <a:p>
            <a:endParaRPr lang="fr-FR" dirty="0"/>
          </a:p>
        </p:txBody>
      </p:sp>
      <p:pic>
        <p:nvPicPr>
          <p:cNvPr id="11" name="Imag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36822" y="1533740"/>
            <a:ext cx="3943598" cy="4383609"/>
          </a:xfrm>
          <a:prstGeom prst="rect">
            <a:avLst/>
          </a:prstGeom>
        </p:spPr>
      </p:pic>
    </p:spTree>
    <p:extLst>
      <p:ext uri="{BB962C8B-B14F-4D97-AF65-F5344CB8AC3E}">
        <p14:creationId xmlns:p14="http://schemas.microsoft.com/office/powerpoint/2010/main" val="3388160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557867" y="4351887"/>
            <a:ext cx="9056206" cy="1323439"/>
          </a:xfrm>
          <a:prstGeom prst="rect">
            <a:avLst/>
          </a:prstGeom>
          <a:noFill/>
        </p:spPr>
        <p:txBody>
          <a:bodyPr wrap="square" rtlCol="0">
            <a:spAutoFit/>
          </a:bodyPr>
          <a:lstStyle/>
          <a:p>
            <a:r>
              <a:rPr lang="fr-FR" sz="2000" dirty="0"/>
              <a:t> Le vendredi 16 juin 1972, la voûte du tunnel de </a:t>
            </a:r>
            <a:r>
              <a:rPr lang="fr-FR" sz="2000" dirty="0" err="1"/>
              <a:t>Vierzy</a:t>
            </a:r>
            <a:r>
              <a:rPr lang="fr-FR" sz="2000" dirty="0"/>
              <a:t> (Aisne) s'effondra, entraînant un éboulis rocheux sur la voie Paris-Laon. Deux trains automoteurs s'écrasèrent contre cet éboulis. Cette catastrophe causa la mort de 108 personnes tandis que 87 autres étaient blessées. </a:t>
            </a:r>
          </a:p>
        </p:txBody>
      </p:sp>
      <p:pic>
        <p:nvPicPr>
          <p:cNvPr id="4" name="Imag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71299" y="1524000"/>
            <a:ext cx="4650602" cy="2705100"/>
          </a:xfrm>
          <a:prstGeom prst="rect">
            <a:avLst/>
          </a:prstGeom>
        </p:spPr>
      </p:pic>
      <p:pic>
        <p:nvPicPr>
          <p:cNvPr id="5" name="Imag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50200" y="1524018"/>
            <a:ext cx="3606801" cy="2705101"/>
          </a:xfrm>
          <a:prstGeom prst="rect">
            <a:avLst/>
          </a:prstGeom>
        </p:spPr>
      </p:pic>
      <p:sp>
        <p:nvSpPr>
          <p:cNvPr id="6" name="Titre 8"/>
          <p:cNvSpPr>
            <a:spLocks noGrp="1"/>
          </p:cNvSpPr>
          <p:nvPr>
            <p:ph type="title" idx="4294967295"/>
          </p:nvPr>
        </p:nvSpPr>
        <p:spPr>
          <a:xfrm>
            <a:off x="1750199" y="269863"/>
            <a:ext cx="8229600" cy="912812"/>
          </a:xfrm>
          <a:prstGeom prst="rect">
            <a:avLst/>
          </a:prstGeom>
        </p:spPr>
        <p:txBody>
          <a:bodyPr>
            <a:normAutofit fontScale="90000"/>
          </a:bodyPr>
          <a:lstStyle/>
          <a:p>
            <a:r>
              <a:rPr lang="fr-FR" dirty="0">
                <a:solidFill>
                  <a:schemeClr val="tx2"/>
                </a:solidFill>
                <a:latin typeface="Arial" pitchFamily="-112" charset="0"/>
                <a:ea typeface="ＭＳ Ｐゴシック" pitchFamily="-112" charset="-128"/>
                <a:cs typeface="ＭＳ Ｐゴシック" pitchFamily="-112" charset="-128"/>
              </a:rPr>
              <a:t>Les « accidents » justifient l’auscultation</a:t>
            </a:r>
          </a:p>
        </p:txBody>
      </p:sp>
    </p:spTree>
    <p:extLst>
      <p:ext uri="{BB962C8B-B14F-4D97-AF65-F5344CB8AC3E}">
        <p14:creationId xmlns:p14="http://schemas.microsoft.com/office/powerpoint/2010/main" val="2524945831"/>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611795" y="4546620"/>
            <a:ext cx="9056206" cy="1323439"/>
          </a:xfrm>
          <a:prstGeom prst="rect">
            <a:avLst/>
          </a:prstGeom>
          <a:noFill/>
        </p:spPr>
        <p:txBody>
          <a:bodyPr wrap="square" rtlCol="0">
            <a:spAutoFit/>
          </a:bodyPr>
          <a:lstStyle/>
          <a:p>
            <a:r>
              <a:rPr lang="fr-FR" sz="2000" dirty="0"/>
              <a:t>Dans la nuit du 14 au 15 </a:t>
            </a:r>
            <a:r>
              <a:rPr lang="fr-FR" sz="2000" dirty="0" err="1"/>
              <a:t>février</a:t>
            </a:r>
            <a:r>
              <a:rPr lang="fr-FR" sz="2000" dirty="0"/>
              <a:t> 2003, la </a:t>
            </a:r>
            <a:r>
              <a:rPr lang="fr-FR" sz="2000" dirty="0" err="1"/>
              <a:t>voûte</a:t>
            </a:r>
            <a:r>
              <a:rPr lang="fr-FR" sz="2000" dirty="0"/>
              <a:t> du tunnel en construction pour le prolongement “Olympiades ”de la ligne de </a:t>
            </a:r>
            <a:r>
              <a:rPr lang="fr-FR" sz="2000" dirty="0" err="1"/>
              <a:t>métro</a:t>
            </a:r>
            <a:r>
              <a:rPr lang="fr-FR" sz="2000" dirty="0"/>
              <a:t> "</a:t>
            </a:r>
            <a:r>
              <a:rPr lang="fr-FR" sz="2000" dirty="0" err="1"/>
              <a:t>Météor</a:t>
            </a:r>
            <a:r>
              <a:rPr lang="fr-FR" sz="2000" dirty="0"/>
              <a:t>" s'est </a:t>
            </a:r>
            <a:r>
              <a:rPr lang="fr-FR" sz="2000" dirty="0" err="1"/>
              <a:t>effondrée</a:t>
            </a:r>
            <a:r>
              <a:rPr lang="fr-FR" sz="2000" dirty="0"/>
              <a:t>, </a:t>
            </a:r>
            <a:r>
              <a:rPr lang="fr-FR" sz="2000" dirty="0" err="1"/>
              <a:t>entraînant</a:t>
            </a:r>
            <a:r>
              <a:rPr lang="fr-FR" sz="2000" dirty="0"/>
              <a:t> la formation d'un fontis dans la cour de l'</a:t>
            </a:r>
            <a:r>
              <a:rPr lang="fr-FR" sz="2000" dirty="0" err="1"/>
              <a:t>école</a:t>
            </a:r>
            <a:r>
              <a:rPr lang="fr-FR" sz="2000" dirty="0"/>
              <a:t> maternelle "Auguste Perret".</a:t>
            </a:r>
          </a:p>
        </p:txBody>
      </p:sp>
      <p:pic>
        <p:nvPicPr>
          <p:cNvPr id="2" name="Image 1"/>
          <p:cNvPicPr>
            <a:picLocks noChangeAspect="1"/>
          </p:cNvPicPr>
          <p:nvPr/>
        </p:nvPicPr>
        <p:blipFill>
          <a:blip r:embed="rId3"/>
          <a:stretch>
            <a:fillRect/>
          </a:stretch>
        </p:blipFill>
        <p:spPr>
          <a:xfrm>
            <a:off x="1611794" y="1354228"/>
            <a:ext cx="4471506" cy="3235562"/>
          </a:xfrm>
          <a:prstGeom prst="rect">
            <a:avLst/>
          </a:prstGeom>
        </p:spPr>
      </p:pic>
      <p:pic>
        <p:nvPicPr>
          <p:cNvPr id="6" name="Image 5"/>
          <p:cNvPicPr>
            <a:picLocks noChangeAspect="1"/>
          </p:cNvPicPr>
          <p:nvPr/>
        </p:nvPicPr>
        <p:blipFill>
          <a:blip r:embed="rId4"/>
          <a:stretch>
            <a:fillRect/>
          </a:stretch>
        </p:blipFill>
        <p:spPr>
          <a:xfrm>
            <a:off x="6083301" y="1251193"/>
            <a:ext cx="4557934" cy="3295408"/>
          </a:xfrm>
          <a:prstGeom prst="rect">
            <a:avLst/>
          </a:prstGeom>
        </p:spPr>
      </p:pic>
      <p:sp>
        <p:nvSpPr>
          <p:cNvPr id="7" name="Titre 8"/>
          <p:cNvSpPr>
            <a:spLocks noGrp="1"/>
          </p:cNvSpPr>
          <p:nvPr>
            <p:ph type="title" idx="4294967295"/>
          </p:nvPr>
        </p:nvSpPr>
        <p:spPr>
          <a:xfrm>
            <a:off x="2025098" y="286864"/>
            <a:ext cx="8229600" cy="912812"/>
          </a:xfrm>
          <a:prstGeom prst="rect">
            <a:avLst/>
          </a:prstGeom>
        </p:spPr>
        <p:txBody>
          <a:bodyPr>
            <a:normAutofit fontScale="90000"/>
          </a:bodyPr>
          <a:lstStyle/>
          <a:p>
            <a:r>
              <a:rPr lang="fr-FR" dirty="0">
                <a:solidFill>
                  <a:schemeClr val="tx2"/>
                </a:solidFill>
                <a:latin typeface="Arial" pitchFamily="-112" charset="0"/>
                <a:ea typeface="ＭＳ Ｐゴシック" pitchFamily="-112" charset="-128"/>
                <a:cs typeface="ＭＳ Ｐゴシック" pitchFamily="-112" charset="-128"/>
              </a:rPr>
              <a:t>Les « accidents » justifient l’auscultation</a:t>
            </a:r>
          </a:p>
        </p:txBody>
      </p:sp>
    </p:spTree>
    <p:extLst>
      <p:ext uri="{BB962C8B-B14F-4D97-AF65-F5344CB8AC3E}">
        <p14:creationId xmlns:p14="http://schemas.microsoft.com/office/powerpoint/2010/main" val="3604937057"/>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07AAB3-961E-8544-AB4B-BF6CFF6720AC}"/>
              </a:ext>
            </a:extLst>
          </p:cNvPr>
          <p:cNvSpPr>
            <a:spLocks noGrp="1"/>
          </p:cNvSpPr>
          <p:nvPr>
            <p:ph type="title"/>
          </p:nvPr>
        </p:nvSpPr>
        <p:spPr/>
        <p:txBody>
          <a:bodyPr/>
          <a:lstStyle/>
          <a:p>
            <a:r>
              <a:rPr lang="fr-FR" dirty="0"/>
              <a:t>Plan proposé</a:t>
            </a:r>
          </a:p>
        </p:txBody>
      </p:sp>
      <p:sp>
        <p:nvSpPr>
          <p:cNvPr id="3" name="Espace réservé du contenu 2">
            <a:extLst>
              <a:ext uri="{FF2B5EF4-FFF2-40B4-BE49-F238E27FC236}">
                <a16:creationId xmlns:a16="http://schemas.microsoft.com/office/drawing/2014/main" id="{1C597E7B-31C7-5342-AEAF-38C6108A3CA4}"/>
              </a:ext>
            </a:extLst>
          </p:cNvPr>
          <p:cNvSpPr>
            <a:spLocks noGrp="1"/>
          </p:cNvSpPr>
          <p:nvPr>
            <p:ph idx="1"/>
          </p:nvPr>
        </p:nvSpPr>
        <p:spPr>
          <a:xfrm>
            <a:off x="838199" y="1825625"/>
            <a:ext cx="10948639" cy="4351338"/>
          </a:xfrm>
        </p:spPr>
        <p:txBody>
          <a:bodyPr>
            <a:normAutofit/>
          </a:bodyPr>
          <a:lstStyle/>
          <a:p>
            <a:r>
              <a:rPr lang="fr-FR" sz="4000" dirty="0"/>
              <a:t> </a:t>
            </a:r>
            <a:r>
              <a:rPr lang="fr-FR" sz="4000" b="1" dirty="0"/>
              <a:t>Contexte : Risques, Inspection/Auscultation, Valeur Ajoutée</a:t>
            </a:r>
          </a:p>
          <a:p>
            <a:r>
              <a:rPr lang="fr-FR" sz="4000" dirty="0"/>
              <a:t> Auscultation Géotechnique </a:t>
            </a:r>
          </a:p>
          <a:p>
            <a:r>
              <a:rPr lang="fr-FR" sz="4000" dirty="0"/>
              <a:t> Auscultation Structurelle</a:t>
            </a:r>
          </a:p>
          <a:p>
            <a:r>
              <a:rPr lang="fr-FR" sz="4000" dirty="0"/>
              <a:t> Conclusions et échanges</a:t>
            </a:r>
          </a:p>
          <a:p>
            <a:pPr marL="0" indent="0">
              <a:buNone/>
            </a:pPr>
            <a:endParaRPr lang="fr-FR" sz="4000" dirty="0"/>
          </a:p>
        </p:txBody>
      </p:sp>
    </p:spTree>
    <p:extLst>
      <p:ext uri="{BB962C8B-B14F-4D97-AF65-F5344CB8AC3E}">
        <p14:creationId xmlns:p14="http://schemas.microsoft.com/office/powerpoint/2010/main" val="1806380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8"/>
          <p:cNvSpPr>
            <a:spLocks noGrp="1"/>
          </p:cNvSpPr>
          <p:nvPr>
            <p:ph type="title" idx="4294967295"/>
          </p:nvPr>
        </p:nvSpPr>
        <p:spPr>
          <a:xfrm>
            <a:off x="1981200" y="258477"/>
            <a:ext cx="8229600" cy="912812"/>
          </a:xfrm>
          <a:prstGeom prst="rect">
            <a:avLst/>
          </a:prstGeom>
        </p:spPr>
        <p:txBody>
          <a:bodyPr>
            <a:normAutofit fontScale="90000"/>
          </a:bodyPr>
          <a:lstStyle/>
          <a:p>
            <a:r>
              <a:rPr lang="fr-FR" dirty="0">
                <a:solidFill>
                  <a:schemeClr val="tx2"/>
                </a:solidFill>
                <a:latin typeface="Arial" pitchFamily="-112" charset="0"/>
                <a:ea typeface="ＭＳ Ｐゴシック" pitchFamily="-112" charset="-128"/>
                <a:cs typeface="ＭＳ Ｐゴシック" pitchFamily="-112" charset="-128"/>
              </a:rPr>
              <a:t>Les « accidents » justifient l’auscultation</a:t>
            </a:r>
          </a:p>
        </p:txBody>
      </p:sp>
      <p:sp>
        <p:nvSpPr>
          <p:cNvPr id="4" name="ZoneTexte 3"/>
          <p:cNvSpPr txBox="1"/>
          <p:nvPr/>
        </p:nvSpPr>
        <p:spPr>
          <a:xfrm>
            <a:off x="1807755" y="4388790"/>
            <a:ext cx="8296145" cy="1477328"/>
          </a:xfrm>
          <a:prstGeom prst="rect">
            <a:avLst/>
          </a:prstGeom>
          <a:noFill/>
        </p:spPr>
        <p:txBody>
          <a:bodyPr wrap="square" rtlCol="0">
            <a:spAutoFit/>
          </a:bodyPr>
          <a:lstStyle/>
          <a:p>
            <a:r>
              <a:rPr lang="fr-FR" dirty="0"/>
              <a:t>Le jeudi 1er juin 1961, deux effondrements successifs au niveau des anciennes carrières provoquent la mort de 21 personnes et font 45 blessés à Clamart (92). </a:t>
            </a:r>
          </a:p>
          <a:p>
            <a:r>
              <a:rPr lang="fr-FR" dirty="0"/>
              <a:t>Des pluies diluviennes avaient fragilisé le terrain limitrophe entre Clamart et Issy-les-Moulineaux, la semaine précédente. Le glissement de terrain détruit 23 immeubles et plus de 6 hectares de zone urbanisée. 6 rues sont rayées de la carte. </a:t>
            </a:r>
          </a:p>
        </p:txBody>
      </p:sp>
      <p:pic>
        <p:nvPicPr>
          <p:cNvPr id="5" name="Image 4" descr="Sans titre 2-1 (glissées).ti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66654" y="1430363"/>
            <a:ext cx="5477170" cy="2912029"/>
          </a:xfrm>
          <a:prstGeom prst="rect">
            <a:avLst/>
          </a:prstGeom>
        </p:spPr>
      </p:pic>
      <p:pic>
        <p:nvPicPr>
          <p:cNvPr id="8" name="Image 7" descr="Sans titre-1 (glissées).tif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13171" y="1430364"/>
            <a:ext cx="3891353" cy="2912029"/>
          </a:xfrm>
          <a:prstGeom prst="rect">
            <a:avLst/>
          </a:prstGeom>
        </p:spPr>
      </p:pic>
    </p:spTree>
    <p:extLst>
      <p:ext uri="{BB962C8B-B14F-4D97-AF65-F5344CB8AC3E}">
        <p14:creationId xmlns:p14="http://schemas.microsoft.com/office/powerpoint/2010/main" val="1994590616"/>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8" name="Rectangle 36"/>
          <p:cNvSpPr>
            <a:spLocks noChangeArrowheads="1"/>
          </p:cNvSpPr>
          <p:nvPr/>
        </p:nvSpPr>
        <p:spPr bwMode="auto">
          <a:xfrm>
            <a:off x="2146300" y="274320"/>
            <a:ext cx="8521700" cy="109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panose="02020603060405020304" pitchFamily="18" charset="0"/>
                <a:ea typeface="MS PGothic" panose="020B0600070205080204" pitchFamily="34" charset="-128"/>
              </a:defRPr>
            </a:lvl1pPr>
            <a:lvl2pPr marL="742950" indent="-285750">
              <a:defRPr sz="2400">
                <a:solidFill>
                  <a:schemeClr val="tx1"/>
                </a:solidFill>
                <a:latin typeface="Times" panose="02020603060405020304" pitchFamily="18" charset="0"/>
                <a:ea typeface="MS PGothic" panose="020B0600070205080204" pitchFamily="34" charset="-128"/>
              </a:defRPr>
            </a:lvl2pPr>
            <a:lvl3pPr marL="1143000" indent="-228600">
              <a:defRPr sz="2400">
                <a:solidFill>
                  <a:schemeClr val="tx1"/>
                </a:solidFill>
                <a:latin typeface="Times" panose="02020603060405020304" pitchFamily="18" charset="0"/>
                <a:ea typeface="MS PGothic" panose="020B0600070205080204" pitchFamily="34" charset="-128"/>
              </a:defRPr>
            </a:lvl3pPr>
            <a:lvl4pPr marL="1600200" indent="-228600">
              <a:defRPr sz="2400">
                <a:solidFill>
                  <a:schemeClr val="tx1"/>
                </a:solidFill>
                <a:latin typeface="Times" panose="02020603060405020304" pitchFamily="18" charset="0"/>
                <a:ea typeface="MS PGothic" panose="020B0600070205080204" pitchFamily="34" charset="-128"/>
              </a:defRPr>
            </a:lvl4pPr>
            <a:lvl5pPr marL="2057400" indent="-228600">
              <a:defRPr sz="2400">
                <a:solidFill>
                  <a:schemeClr val="tx1"/>
                </a:solidFill>
                <a:latin typeface="Times" panose="0202060306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9pPr>
          </a:lstStyle>
          <a:p>
            <a:r>
              <a:rPr lang="fr-FR" sz="2800" dirty="0">
                <a:solidFill>
                  <a:schemeClr val="tx2"/>
                </a:solidFill>
                <a:latin typeface="Arial" pitchFamily="-112" charset="0"/>
              </a:rPr>
              <a:t>Inspection versus Auscultation ?</a:t>
            </a:r>
            <a:endParaRPr lang="en-US" sz="2800" dirty="0">
              <a:solidFill>
                <a:schemeClr val="tx2"/>
              </a:solidFill>
              <a:latin typeface="Arial" panose="020B0604020202020204" pitchFamily="34" charset="0"/>
            </a:endParaRPr>
          </a:p>
        </p:txBody>
      </p:sp>
      <p:pic>
        <p:nvPicPr>
          <p:cNvPr id="4" name="Picture 3">
            <a:extLst>
              <a:ext uri="{FF2B5EF4-FFF2-40B4-BE49-F238E27FC236}">
                <a16:creationId xmlns:a16="http://schemas.microsoft.com/office/drawing/2014/main" id="{5462FFAE-9C63-7A07-E970-D7395DA13FBE}"/>
              </a:ext>
            </a:extLst>
          </p:cNvPr>
          <p:cNvPicPr>
            <a:picLocks noChangeAspect="1"/>
          </p:cNvPicPr>
          <p:nvPr/>
        </p:nvPicPr>
        <p:blipFill rotWithShape="1">
          <a:blip r:embed="rId3">
            <a:extLst>
              <a:ext uri="{28A0092B-C50C-407E-A947-70E740481C1C}">
                <a14:useLocalDpi xmlns:a14="http://schemas.microsoft.com/office/drawing/2010/main" val="0"/>
              </a:ext>
            </a:extLst>
          </a:blip>
          <a:srcRect r="6770"/>
          <a:stretch/>
        </p:blipFill>
        <p:spPr bwMode="auto">
          <a:xfrm>
            <a:off x="0" y="1696840"/>
            <a:ext cx="5808500" cy="3981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3" descr="degradationbeton_04_0003">
            <a:extLst>
              <a:ext uri="{FF2B5EF4-FFF2-40B4-BE49-F238E27FC236}">
                <a16:creationId xmlns:a16="http://schemas.microsoft.com/office/drawing/2014/main" id="{FB99B896-E16B-999F-59CA-07B95A8AFF1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02377" y="1696841"/>
            <a:ext cx="6189623" cy="398119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Box 6">
            <a:extLst>
              <a:ext uri="{FF2B5EF4-FFF2-40B4-BE49-F238E27FC236}">
                <a16:creationId xmlns:a16="http://schemas.microsoft.com/office/drawing/2014/main" id="{B6DD0E9F-C6AC-2C4A-6A0B-C2E74005438B}"/>
              </a:ext>
            </a:extLst>
          </p:cNvPr>
          <p:cNvSpPr txBox="1">
            <a:spLocks noChangeArrowheads="1"/>
          </p:cNvSpPr>
          <p:nvPr/>
        </p:nvSpPr>
        <p:spPr bwMode="auto">
          <a:xfrm>
            <a:off x="7239000" y="5808297"/>
            <a:ext cx="49530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fr-FR" sz="2000" dirty="0"/>
              <a:t>Schéma de </a:t>
            </a:r>
            <a:r>
              <a:rPr lang="fr-FR" sz="2000" dirty="0" err="1"/>
              <a:t>Cady-Weyer</a:t>
            </a:r>
            <a:r>
              <a:rPr lang="fr-FR" sz="2000" dirty="0"/>
              <a:t> (1994)</a:t>
            </a:r>
          </a:p>
        </p:txBody>
      </p:sp>
    </p:spTree>
    <p:extLst>
      <p:ext uri="{BB962C8B-B14F-4D97-AF65-F5344CB8AC3E}">
        <p14:creationId xmlns:p14="http://schemas.microsoft.com/office/powerpoint/2010/main" val="2226576429"/>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8" name="Rectangle 36"/>
          <p:cNvSpPr>
            <a:spLocks noChangeArrowheads="1"/>
          </p:cNvSpPr>
          <p:nvPr/>
        </p:nvSpPr>
        <p:spPr bwMode="auto">
          <a:xfrm>
            <a:off x="2146300" y="274320"/>
            <a:ext cx="8521700" cy="109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anose="02020603060405020304" pitchFamily="18" charset="0"/>
                <a:ea typeface="MS PGothic" panose="020B0600070205080204" pitchFamily="34" charset="-128"/>
              </a:defRPr>
            </a:lvl1pPr>
            <a:lvl2pPr marL="742950" indent="-285750">
              <a:defRPr sz="2400">
                <a:solidFill>
                  <a:schemeClr val="tx1"/>
                </a:solidFill>
                <a:latin typeface="Times" panose="02020603060405020304" pitchFamily="18" charset="0"/>
                <a:ea typeface="MS PGothic" panose="020B0600070205080204" pitchFamily="34" charset="-128"/>
              </a:defRPr>
            </a:lvl2pPr>
            <a:lvl3pPr marL="1143000" indent="-228600">
              <a:defRPr sz="2400">
                <a:solidFill>
                  <a:schemeClr val="tx1"/>
                </a:solidFill>
                <a:latin typeface="Times" panose="02020603060405020304" pitchFamily="18" charset="0"/>
                <a:ea typeface="MS PGothic" panose="020B0600070205080204" pitchFamily="34" charset="-128"/>
              </a:defRPr>
            </a:lvl3pPr>
            <a:lvl4pPr marL="1600200" indent="-228600">
              <a:defRPr sz="2400">
                <a:solidFill>
                  <a:schemeClr val="tx1"/>
                </a:solidFill>
                <a:latin typeface="Times" panose="02020603060405020304" pitchFamily="18" charset="0"/>
                <a:ea typeface="MS PGothic" panose="020B0600070205080204" pitchFamily="34" charset="-128"/>
              </a:defRPr>
            </a:lvl4pPr>
            <a:lvl5pPr marL="2057400" indent="-228600">
              <a:defRPr sz="2400">
                <a:solidFill>
                  <a:schemeClr val="tx1"/>
                </a:solidFill>
                <a:latin typeface="Times" panose="0202060306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9pPr>
          </a:lstStyle>
          <a:p>
            <a:r>
              <a:rPr lang="fr-FR" sz="2800" dirty="0">
                <a:solidFill>
                  <a:schemeClr val="tx2"/>
                </a:solidFill>
                <a:latin typeface="Arial" pitchFamily="-112" charset="0"/>
              </a:rPr>
              <a:t>Inspection versus Auscultation ?</a:t>
            </a:r>
            <a:endParaRPr lang="en-US" sz="2800" dirty="0">
              <a:solidFill>
                <a:schemeClr val="tx2"/>
              </a:solidFill>
              <a:latin typeface="Arial" panose="020B0604020202020204" pitchFamily="34" charset="0"/>
            </a:endParaRPr>
          </a:p>
        </p:txBody>
      </p:sp>
      <p:sp>
        <p:nvSpPr>
          <p:cNvPr id="6" name="Espace réservé du contenu 5">
            <a:extLst>
              <a:ext uri="{FF2B5EF4-FFF2-40B4-BE49-F238E27FC236}">
                <a16:creationId xmlns:a16="http://schemas.microsoft.com/office/drawing/2014/main" id="{7F963EF5-E0D9-1FEC-86BA-35A04A36E238}"/>
              </a:ext>
            </a:extLst>
          </p:cNvPr>
          <p:cNvSpPr>
            <a:spLocks noGrp="1"/>
          </p:cNvSpPr>
          <p:nvPr>
            <p:ph idx="1"/>
          </p:nvPr>
        </p:nvSpPr>
        <p:spPr>
          <a:xfrm>
            <a:off x="1233208" y="1888305"/>
            <a:ext cx="8229600" cy="4525963"/>
          </a:xfrm>
        </p:spPr>
        <p:txBody>
          <a:bodyPr>
            <a:normAutofit/>
          </a:bodyPr>
          <a:lstStyle/>
          <a:p>
            <a:pPr marL="0" indent="0">
              <a:buNone/>
            </a:pPr>
            <a:r>
              <a:rPr lang="fr-FR" sz="2400" u="sng" dirty="0"/>
              <a:t>Suivi visuel</a:t>
            </a:r>
            <a:r>
              <a:rPr lang="fr-FR" sz="2400" dirty="0"/>
              <a:t> </a:t>
            </a:r>
          </a:p>
          <a:p>
            <a:pPr lvl="1">
              <a:lnSpc>
                <a:spcPct val="80000"/>
              </a:lnSpc>
            </a:pPr>
            <a:endParaRPr lang="fr-FR" sz="1900" dirty="0"/>
          </a:p>
          <a:p>
            <a:pPr lvl="1">
              <a:lnSpc>
                <a:spcPct val="80000"/>
              </a:lnSpc>
            </a:pPr>
            <a:r>
              <a:rPr lang="fr-FR" sz="1900" dirty="0"/>
              <a:t>Rapproché</a:t>
            </a:r>
          </a:p>
          <a:p>
            <a:pPr lvl="1">
              <a:lnSpc>
                <a:spcPct val="80000"/>
              </a:lnSpc>
            </a:pPr>
            <a:endParaRPr lang="fr-FR" sz="1900" dirty="0"/>
          </a:p>
          <a:p>
            <a:pPr lvl="1">
              <a:lnSpc>
                <a:spcPct val="80000"/>
              </a:lnSpc>
            </a:pPr>
            <a:endParaRPr lang="fr-FR" sz="1900" dirty="0"/>
          </a:p>
          <a:p>
            <a:pPr lvl="1">
              <a:lnSpc>
                <a:spcPct val="80000"/>
              </a:lnSpc>
            </a:pPr>
            <a:endParaRPr lang="fr-FR" sz="1900" dirty="0"/>
          </a:p>
          <a:p>
            <a:pPr lvl="1">
              <a:lnSpc>
                <a:spcPct val="80000"/>
              </a:lnSpc>
            </a:pPr>
            <a:endParaRPr lang="fr-FR" sz="1900" dirty="0"/>
          </a:p>
          <a:p>
            <a:pPr lvl="1">
              <a:lnSpc>
                <a:spcPct val="80000"/>
              </a:lnSpc>
            </a:pPr>
            <a:endParaRPr lang="fr-FR" sz="1900" dirty="0"/>
          </a:p>
          <a:p>
            <a:pPr lvl="1">
              <a:lnSpc>
                <a:spcPct val="80000"/>
              </a:lnSpc>
            </a:pPr>
            <a:endParaRPr lang="fr-FR" sz="1900" dirty="0"/>
          </a:p>
          <a:p>
            <a:pPr lvl="1">
              <a:lnSpc>
                <a:spcPct val="80000"/>
              </a:lnSpc>
            </a:pPr>
            <a:endParaRPr lang="fr-FR" sz="1900" dirty="0"/>
          </a:p>
          <a:p>
            <a:pPr lvl="1">
              <a:lnSpc>
                <a:spcPct val="80000"/>
              </a:lnSpc>
            </a:pPr>
            <a:r>
              <a:rPr lang="fr-FR" sz="1900" dirty="0"/>
              <a:t>À distance, </a:t>
            </a:r>
            <a:br>
              <a:rPr lang="fr-FR" sz="1900" dirty="0"/>
            </a:br>
            <a:r>
              <a:rPr lang="fr-FR" sz="1900" dirty="0"/>
              <a:t>automatisé…</a:t>
            </a:r>
          </a:p>
        </p:txBody>
      </p:sp>
      <p:pic>
        <p:nvPicPr>
          <p:cNvPr id="7" name="Image 6">
            <a:extLst>
              <a:ext uri="{FF2B5EF4-FFF2-40B4-BE49-F238E27FC236}">
                <a16:creationId xmlns:a16="http://schemas.microsoft.com/office/drawing/2014/main" id="{26BDFE09-867D-19C2-E4F4-6C1EC2207C0B}"/>
              </a:ext>
            </a:extLst>
          </p:cNvPr>
          <p:cNvPicPr>
            <a:picLocks noChangeAspect="1"/>
          </p:cNvPicPr>
          <p:nvPr/>
        </p:nvPicPr>
        <p:blipFill>
          <a:blip r:embed="rId3"/>
          <a:stretch>
            <a:fillRect/>
          </a:stretch>
        </p:blipFill>
        <p:spPr>
          <a:xfrm>
            <a:off x="3665077" y="4320708"/>
            <a:ext cx="4667794" cy="2414477"/>
          </a:xfrm>
          <a:prstGeom prst="rect">
            <a:avLst/>
          </a:prstGeom>
        </p:spPr>
      </p:pic>
      <p:pic>
        <p:nvPicPr>
          <p:cNvPr id="8" name="Image 7">
            <a:extLst>
              <a:ext uri="{FF2B5EF4-FFF2-40B4-BE49-F238E27FC236}">
                <a16:creationId xmlns:a16="http://schemas.microsoft.com/office/drawing/2014/main" id="{F9D8C6CC-02D0-7E45-8BEE-13047B43E334}"/>
              </a:ext>
            </a:extLst>
          </p:cNvPr>
          <p:cNvPicPr>
            <a:picLocks noChangeAspect="1"/>
          </p:cNvPicPr>
          <p:nvPr/>
        </p:nvPicPr>
        <p:blipFill>
          <a:blip r:embed="rId4"/>
          <a:stretch>
            <a:fillRect/>
          </a:stretch>
        </p:blipFill>
        <p:spPr>
          <a:xfrm>
            <a:off x="3665077" y="1769759"/>
            <a:ext cx="4861846" cy="2421614"/>
          </a:xfrm>
          <a:prstGeom prst="rect">
            <a:avLst/>
          </a:prstGeom>
        </p:spPr>
      </p:pic>
    </p:spTree>
    <p:extLst>
      <p:ext uri="{BB962C8B-B14F-4D97-AF65-F5344CB8AC3E}">
        <p14:creationId xmlns:p14="http://schemas.microsoft.com/office/powerpoint/2010/main" val="106131473"/>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8" name="Rectangle 36"/>
          <p:cNvSpPr>
            <a:spLocks noChangeArrowheads="1"/>
          </p:cNvSpPr>
          <p:nvPr/>
        </p:nvSpPr>
        <p:spPr bwMode="auto">
          <a:xfrm>
            <a:off x="2146300" y="274320"/>
            <a:ext cx="8521700" cy="109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panose="02020603060405020304" pitchFamily="18" charset="0"/>
                <a:ea typeface="MS PGothic" panose="020B0600070205080204" pitchFamily="34" charset="-128"/>
              </a:defRPr>
            </a:lvl1pPr>
            <a:lvl2pPr marL="742950" indent="-285750">
              <a:defRPr sz="2400">
                <a:solidFill>
                  <a:schemeClr val="tx1"/>
                </a:solidFill>
                <a:latin typeface="Times" panose="02020603060405020304" pitchFamily="18" charset="0"/>
                <a:ea typeface="MS PGothic" panose="020B0600070205080204" pitchFamily="34" charset="-128"/>
              </a:defRPr>
            </a:lvl2pPr>
            <a:lvl3pPr marL="1143000" indent="-228600">
              <a:defRPr sz="2400">
                <a:solidFill>
                  <a:schemeClr val="tx1"/>
                </a:solidFill>
                <a:latin typeface="Times" panose="02020603060405020304" pitchFamily="18" charset="0"/>
                <a:ea typeface="MS PGothic" panose="020B0600070205080204" pitchFamily="34" charset="-128"/>
              </a:defRPr>
            </a:lvl3pPr>
            <a:lvl4pPr marL="1600200" indent="-228600">
              <a:defRPr sz="2400">
                <a:solidFill>
                  <a:schemeClr val="tx1"/>
                </a:solidFill>
                <a:latin typeface="Times" panose="02020603060405020304" pitchFamily="18" charset="0"/>
                <a:ea typeface="MS PGothic" panose="020B0600070205080204" pitchFamily="34" charset="-128"/>
              </a:defRPr>
            </a:lvl4pPr>
            <a:lvl5pPr marL="2057400" indent="-228600">
              <a:defRPr sz="2400">
                <a:solidFill>
                  <a:schemeClr val="tx1"/>
                </a:solidFill>
                <a:latin typeface="Times" panose="0202060306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9pPr>
          </a:lstStyle>
          <a:p>
            <a:r>
              <a:rPr lang="fr-FR" sz="2800" dirty="0">
                <a:solidFill>
                  <a:schemeClr val="tx2"/>
                </a:solidFill>
                <a:latin typeface="Arial" pitchFamily="-112" charset="0"/>
              </a:rPr>
              <a:t>Inspection versus Auscultation ?</a:t>
            </a:r>
            <a:endParaRPr lang="en-US" sz="2800" dirty="0">
              <a:solidFill>
                <a:schemeClr val="tx2"/>
              </a:solidFill>
              <a:latin typeface="Arial" panose="020B0604020202020204" pitchFamily="34" charset="0"/>
            </a:endParaRPr>
          </a:p>
        </p:txBody>
      </p:sp>
      <p:sp>
        <p:nvSpPr>
          <p:cNvPr id="4" name="Espace réservé du contenu 5">
            <a:extLst>
              <a:ext uri="{FF2B5EF4-FFF2-40B4-BE49-F238E27FC236}">
                <a16:creationId xmlns:a16="http://schemas.microsoft.com/office/drawing/2014/main" id="{8169AFEC-6967-E128-307B-22CBCDE5E5F1}"/>
              </a:ext>
            </a:extLst>
          </p:cNvPr>
          <p:cNvSpPr>
            <a:spLocks noGrp="1"/>
          </p:cNvSpPr>
          <p:nvPr>
            <p:ph idx="1"/>
          </p:nvPr>
        </p:nvSpPr>
        <p:spPr>
          <a:xfrm>
            <a:off x="1981200" y="1700414"/>
            <a:ext cx="8229600" cy="4525963"/>
          </a:xfrm>
        </p:spPr>
        <p:txBody>
          <a:bodyPr>
            <a:normAutofit/>
          </a:bodyPr>
          <a:lstStyle/>
          <a:p>
            <a:pPr marL="0" indent="0">
              <a:buNone/>
            </a:pPr>
            <a:r>
              <a:rPr lang="fr-FR" sz="2400" u="sng" dirty="0"/>
              <a:t>Suivi géométrique</a:t>
            </a:r>
            <a:r>
              <a:rPr lang="fr-FR" sz="2400" dirty="0"/>
              <a:t> </a:t>
            </a:r>
          </a:p>
        </p:txBody>
      </p:sp>
      <p:pic>
        <p:nvPicPr>
          <p:cNvPr id="5" name="Image 4">
            <a:extLst>
              <a:ext uri="{FF2B5EF4-FFF2-40B4-BE49-F238E27FC236}">
                <a16:creationId xmlns:a16="http://schemas.microsoft.com/office/drawing/2014/main" id="{66B483BA-783E-3034-F4D2-65B435768375}"/>
              </a:ext>
            </a:extLst>
          </p:cNvPr>
          <p:cNvPicPr>
            <a:picLocks noChangeAspect="1"/>
          </p:cNvPicPr>
          <p:nvPr/>
        </p:nvPicPr>
        <p:blipFill>
          <a:blip r:embed="rId3"/>
          <a:stretch>
            <a:fillRect/>
          </a:stretch>
        </p:blipFill>
        <p:spPr>
          <a:xfrm>
            <a:off x="1571906" y="2462780"/>
            <a:ext cx="2608217" cy="1749045"/>
          </a:xfrm>
          <a:prstGeom prst="rect">
            <a:avLst/>
          </a:prstGeom>
        </p:spPr>
      </p:pic>
      <p:pic>
        <p:nvPicPr>
          <p:cNvPr id="9" name="Image 8">
            <a:extLst>
              <a:ext uri="{FF2B5EF4-FFF2-40B4-BE49-F238E27FC236}">
                <a16:creationId xmlns:a16="http://schemas.microsoft.com/office/drawing/2014/main" id="{BC787056-8102-38F1-340A-BBA50E10AA2A}"/>
              </a:ext>
            </a:extLst>
          </p:cNvPr>
          <p:cNvPicPr>
            <a:picLocks noChangeAspect="1"/>
          </p:cNvPicPr>
          <p:nvPr/>
        </p:nvPicPr>
        <p:blipFill>
          <a:blip r:embed="rId4"/>
          <a:stretch>
            <a:fillRect/>
          </a:stretch>
        </p:blipFill>
        <p:spPr>
          <a:xfrm>
            <a:off x="4403590" y="2348403"/>
            <a:ext cx="2369509" cy="1778990"/>
          </a:xfrm>
          <a:prstGeom prst="rect">
            <a:avLst/>
          </a:prstGeom>
        </p:spPr>
      </p:pic>
      <p:pic>
        <p:nvPicPr>
          <p:cNvPr id="10" name="Image 9">
            <a:extLst>
              <a:ext uri="{FF2B5EF4-FFF2-40B4-BE49-F238E27FC236}">
                <a16:creationId xmlns:a16="http://schemas.microsoft.com/office/drawing/2014/main" id="{C4FF054F-C5A0-0CCC-AFE0-C08944C8FD8D}"/>
              </a:ext>
            </a:extLst>
          </p:cNvPr>
          <p:cNvPicPr>
            <a:picLocks noChangeAspect="1"/>
          </p:cNvPicPr>
          <p:nvPr/>
        </p:nvPicPr>
        <p:blipFill>
          <a:blip r:embed="rId5"/>
          <a:stretch>
            <a:fillRect/>
          </a:stretch>
        </p:blipFill>
        <p:spPr>
          <a:xfrm>
            <a:off x="7387074" y="1912618"/>
            <a:ext cx="3101951" cy="2226901"/>
          </a:xfrm>
          <a:prstGeom prst="rect">
            <a:avLst/>
          </a:prstGeom>
        </p:spPr>
      </p:pic>
      <p:pic>
        <p:nvPicPr>
          <p:cNvPr id="11" name="Image 10">
            <a:extLst>
              <a:ext uri="{FF2B5EF4-FFF2-40B4-BE49-F238E27FC236}">
                <a16:creationId xmlns:a16="http://schemas.microsoft.com/office/drawing/2014/main" id="{00752ED9-5646-19EF-AFE8-047A55ECD3C9}"/>
              </a:ext>
            </a:extLst>
          </p:cNvPr>
          <p:cNvPicPr>
            <a:picLocks noChangeAspect="1"/>
          </p:cNvPicPr>
          <p:nvPr/>
        </p:nvPicPr>
        <p:blipFill>
          <a:blip r:embed="rId6"/>
          <a:stretch>
            <a:fillRect/>
          </a:stretch>
        </p:blipFill>
        <p:spPr>
          <a:xfrm>
            <a:off x="1765244" y="4419673"/>
            <a:ext cx="1796562" cy="1917807"/>
          </a:xfrm>
          <a:prstGeom prst="rect">
            <a:avLst/>
          </a:prstGeom>
        </p:spPr>
      </p:pic>
      <p:pic>
        <p:nvPicPr>
          <p:cNvPr id="12" name="Image 11">
            <a:extLst>
              <a:ext uri="{FF2B5EF4-FFF2-40B4-BE49-F238E27FC236}">
                <a16:creationId xmlns:a16="http://schemas.microsoft.com/office/drawing/2014/main" id="{5B079320-0F5C-805A-665E-C11F3081B5A6}"/>
              </a:ext>
            </a:extLst>
          </p:cNvPr>
          <p:cNvPicPr>
            <a:picLocks noChangeAspect="1"/>
          </p:cNvPicPr>
          <p:nvPr/>
        </p:nvPicPr>
        <p:blipFill>
          <a:blip r:embed="rId7"/>
          <a:stretch>
            <a:fillRect/>
          </a:stretch>
        </p:blipFill>
        <p:spPr>
          <a:xfrm>
            <a:off x="3704659" y="4330611"/>
            <a:ext cx="3682406" cy="1331149"/>
          </a:xfrm>
          <a:prstGeom prst="rect">
            <a:avLst/>
          </a:prstGeom>
        </p:spPr>
      </p:pic>
      <p:pic>
        <p:nvPicPr>
          <p:cNvPr id="13" name="Image 12">
            <a:extLst>
              <a:ext uri="{FF2B5EF4-FFF2-40B4-BE49-F238E27FC236}">
                <a16:creationId xmlns:a16="http://schemas.microsoft.com/office/drawing/2014/main" id="{40F40FD4-7FB7-DD11-95B7-601A7BF92CDA}"/>
              </a:ext>
            </a:extLst>
          </p:cNvPr>
          <p:cNvPicPr>
            <a:picLocks noChangeAspect="1"/>
          </p:cNvPicPr>
          <p:nvPr/>
        </p:nvPicPr>
        <p:blipFill>
          <a:blip r:embed="rId8"/>
          <a:stretch>
            <a:fillRect/>
          </a:stretch>
        </p:blipFill>
        <p:spPr>
          <a:xfrm>
            <a:off x="7453284" y="4329565"/>
            <a:ext cx="3214716" cy="2017046"/>
          </a:xfrm>
          <a:prstGeom prst="rect">
            <a:avLst/>
          </a:prstGeom>
        </p:spPr>
      </p:pic>
    </p:spTree>
    <p:extLst>
      <p:ext uri="{BB962C8B-B14F-4D97-AF65-F5344CB8AC3E}">
        <p14:creationId xmlns:p14="http://schemas.microsoft.com/office/powerpoint/2010/main" val="2982500832"/>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8" name="Rectangle 36"/>
          <p:cNvSpPr>
            <a:spLocks noChangeArrowheads="1"/>
          </p:cNvSpPr>
          <p:nvPr/>
        </p:nvSpPr>
        <p:spPr bwMode="auto">
          <a:xfrm>
            <a:off x="2146300" y="274320"/>
            <a:ext cx="8521700" cy="109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anose="02020603060405020304" pitchFamily="18" charset="0"/>
                <a:ea typeface="MS PGothic" panose="020B0600070205080204" pitchFamily="34" charset="-128"/>
              </a:defRPr>
            </a:lvl1pPr>
            <a:lvl2pPr marL="742950" indent="-285750">
              <a:defRPr sz="2400">
                <a:solidFill>
                  <a:schemeClr val="tx1"/>
                </a:solidFill>
                <a:latin typeface="Times" panose="02020603060405020304" pitchFamily="18" charset="0"/>
                <a:ea typeface="MS PGothic" panose="020B0600070205080204" pitchFamily="34" charset="-128"/>
              </a:defRPr>
            </a:lvl2pPr>
            <a:lvl3pPr marL="1143000" indent="-228600">
              <a:defRPr sz="2400">
                <a:solidFill>
                  <a:schemeClr val="tx1"/>
                </a:solidFill>
                <a:latin typeface="Times" panose="02020603060405020304" pitchFamily="18" charset="0"/>
                <a:ea typeface="MS PGothic" panose="020B0600070205080204" pitchFamily="34" charset="-128"/>
              </a:defRPr>
            </a:lvl3pPr>
            <a:lvl4pPr marL="1600200" indent="-228600">
              <a:defRPr sz="2400">
                <a:solidFill>
                  <a:schemeClr val="tx1"/>
                </a:solidFill>
                <a:latin typeface="Times" panose="02020603060405020304" pitchFamily="18" charset="0"/>
                <a:ea typeface="MS PGothic" panose="020B0600070205080204" pitchFamily="34" charset="-128"/>
              </a:defRPr>
            </a:lvl4pPr>
            <a:lvl5pPr marL="2057400" indent="-228600">
              <a:defRPr sz="2400">
                <a:solidFill>
                  <a:schemeClr val="tx1"/>
                </a:solidFill>
                <a:latin typeface="Times" panose="0202060306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9pPr>
          </a:lstStyle>
          <a:p>
            <a:r>
              <a:rPr lang="fr-FR" sz="2800" dirty="0">
                <a:solidFill>
                  <a:schemeClr val="tx2"/>
                </a:solidFill>
                <a:latin typeface="Arial" pitchFamily="-112" charset="0"/>
              </a:rPr>
              <a:t>Inspection versus Auscultation ?</a:t>
            </a:r>
            <a:endParaRPr lang="en-US" sz="2800" dirty="0">
              <a:solidFill>
                <a:schemeClr val="tx2"/>
              </a:solidFill>
              <a:latin typeface="Arial" panose="020B0604020202020204" pitchFamily="34" charset="0"/>
            </a:endParaRPr>
          </a:p>
        </p:txBody>
      </p:sp>
      <p:sp>
        <p:nvSpPr>
          <p:cNvPr id="6" name="Espace réservé du contenu 5">
            <a:extLst>
              <a:ext uri="{FF2B5EF4-FFF2-40B4-BE49-F238E27FC236}">
                <a16:creationId xmlns:a16="http://schemas.microsoft.com/office/drawing/2014/main" id="{3F9322D7-4DEF-3E74-E907-6BE4FD3FEFCD}"/>
              </a:ext>
            </a:extLst>
          </p:cNvPr>
          <p:cNvSpPr txBox="1">
            <a:spLocks/>
          </p:cNvSpPr>
          <p:nvPr/>
        </p:nvSpPr>
        <p:spPr>
          <a:xfrm>
            <a:off x="812292" y="1728222"/>
            <a:ext cx="89535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400" u="sng" dirty="0"/>
              <a:t>Suivi du vieillissement des matériaux</a:t>
            </a:r>
            <a:r>
              <a:rPr lang="fr-FR" sz="2400" dirty="0"/>
              <a:t> </a:t>
            </a:r>
            <a:r>
              <a:rPr lang="fr-FR" sz="2000" dirty="0"/>
              <a:t>(sondages, Contrôles Non Destructifs)</a:t>
            </a:r>
            <a:endParaRPr lang="fr-FR" sz="1800" dirty="0"/>
          </a:p>
        </p:txBody>
      </p:sp>
      <p:pic>
        <p:nvPicPr>
          <p:cNvPr id="7" name="Image 6">
            <a:extLst>
              <a:ext uri="{FF2B5EF4-FFF2-40B4-BE49-F238E27FC236}">
                <a16:creationId xmlns:a16="http://schemas.microsoft.com/office/drawing/2014/main" id="{8A0912B7-202C-38A8-D787-77C877111491}"/>
              </a:ext>
            </a:extLst>
          </p:cNvPr>
          <p:cNvPicPr>
            <a:picLocks noChangeAspect="1"/>
          </p:cNvPicPr>
          <p:nvPr/>
        </p:nvPicPr>
        <p:blipFill>
          <a:blip r:embed="rId3"/>
          <a:stretch>
            <a:fillRect/>
          </a:stretch>
        </p:blipFill>
        <p:spPr>
          <a:xfrm>
            <a:off x="1027590" y="2620868"/>
            <a:ext cx="8738202" cy="3962812"/>
          </a:xfrm>
          <a:prstGeom prst="rect">
            <a:avLst/>
          </a:prstGeom>
        </p:spPr>
      </p:pic>
    </p:spTree>
    <p:extLst>
      <p:ext uri="{BB962C8B-B14F-4D97-AF65-F5344CB8AC3E}">
        <p14:creationId xmlns:p14="http://schemas.microsoft.com/office/powerpoint/2010/main" val="2693964549"/>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8" name="Rectangle 36"/>
          <p:cNvSpPr>
            <a:spLocks noChangeArrowheads="1"/>
          </p:cNvSpPr>
          <p:nvPr/>
        </p:nvSpPr>
        <p:spPr bwMode="auto">
          <a:xfrm>
            <a:off x="2146300" y="274320"/>
            <a:ext cx="8521700" cy="109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anose="02020603060405020304" pitchFamily="18" charset="0"/>
                <a:ea typeface="MS PGothic" panose="020B0600070205080204" pitchFamily="34" charset="-128"/>
              </a:defRPr>
            </a:lvl1pPr>
            <a:lvl2pPr marL="742950" indent="-285750">
              <a:defRPr sz="2400">
                <a:solidFill>
                  <a:schemeClr val="tx1"/>
                </a:solidFill>
                <a:latin typeface="Times" panose="02020603060405020304" pitchFamily="18" charset="0"/>
                <a:ea typeface="MS PGothic" panose="020B0600070205080204" pitchFamily="34" charset="-128"/>
              </a:defRPr>
            </a:lvl2pPr>
            <a:lvl3pPr marL="1143000" indent="-228600">
              <a:defRPr sz="2400">
                <a:solidFill>
                  <a:schemeClr val="tx1"/>
                </a:solidFill>
                <a:latin typeface="Times" panose="02020603060405020304" pitchFamily="18" charset="0"/>
                <a:ea typeface="MS PGothic" panose="020B0600070205080204" pitchFamily="34" charset="-128"/>
              </a:defRPr>
            </a:lvl3pPr>
            <a:lvl4pPr marL="1600200" indent="-228600">
              <a:defRPr sz="2400">
                <a:solidFill>
                  <a:schemeClr val="tx1"/>
                </a:solidFill>
                <a:latin typeface="Times" panose="02020603060405020304" pitchFamily="18" charset="0"/>
                <a:ea typeface="MS PGothic" panose="020B0600070205080204" pitchFamily="34" charset="-128"/>
              </a:defRPr>
            </a:lvl4pPr>
            <a:lvl5pPr marL="2057400" indent="-228600">
              <a:defRPr sz="2400">
                <a:solidFill>
                  <a:schemeClr val="tx1"/>
                </a:solidFill>
                <a:latin typeface="Times" panose="0202060306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9pPr>
          </a:lstStyle>
          <a:p>
            <a:r>
              <a:rPr lang="fr-FR" sz="2800" dirty="0">
                <a:solidFill>
                  <a:schemeClr val="tx2"/>
                </a:solidFill>
                <a:latin typeface="Arial" pitchFamily="-112" charset="0"/>
              </a:rPr>
              <a:t>Inspection versus Auscultation ?</a:t>
            </a:r>
            <a:endParaRPr lang="en-US" sz="2800" dirty="0">
              <a:solidFill>
                <a:schemeClr val="tx2"/>
              </a:solidFill>
              <a:latin typeface="Arial" panose="020B0604020202020204" pitchFamily="34" charset="0"/>
            </a:endParaRPr>
          </a:p>
        </p:txBody>
      </p:sp>
      <p:sp>
        <p:nvSpPr>
          <p:cNvPr id="6" name="Espace réservé du contenu 5">
            <a:extLst>
              <a:ext uri="{FF2B5EF4-FFF2-40B4-BE49-F238E27FC236}">
                <a16:creationId xmlns:a16="http://schemas.microsoft.com/office/drawing/2014/main" id="{B4B622F4-679C-7F46-FEB0-DD5D9F2EA654}"/>
              </a:ext>
            </a:extLst>
          </p:cNvPr>
          <p:cNvSpPr>
            <a:spLocks noGrp="1"/>
          </p:cNvSpPr>
          <p:nvPr>
            <p:ph idx="1"/>
          </p:nvPr>
        </p:nvSpPr>
        <p:spPr>
          <a:xfrm>
            <a:off x="676655" y="1710448"/>
            <a:ext cx="11277591" cy="4525963"/>
          </a:xfrm>
        </p:spPr>
        <p:txBody>
          <a:bodyPr>
            <a:normAutofit/>
          </a:bodyPr>
          <a:lstStyle/>
          <a:p>
            <a:pPr marL="0" indent="0">
              <a:buNone/>
            </a:pPr>
            <a:r>
              <a:rPr lang="fr-FR" sz="2400" u="sng" dirty="0"/>
              <a:t>Suivi par instrumentation</a:t>
            </a:r>
            <a:r>
              <a:rPr lang="fr-FR" sz="2400" dirty="0"/>
              <a:t> </a:t>
            </a:r>
            <a:r>
              <a:rPr lang="fr-FR" sz="2000" dirty="0"/>
              <a:t>(ouvrages neufs, ouvrages pathologiques, expertises après sinistre) </a:t>
            </a:r>
          </a:p>
        </p:txBody>
      </p:sp>
      <p:pic>
        <p:nvPicPr>
          <p:cNvPr id="7" name="Image 6">
            <a:extLst>
              <a:ext uri="{FF2B5EF4-FFF2-40B4-BE49-F238E27FC236}">
                <a16:creationId xmlns:a16="http://schemas.microsoft.com/office/drawing/2014/main" id="{C2E663C8-F175-AD8A-E8EC-A02D78BF9018}"/>
              </a:ext>
            </a:extLst>
          </p:cNvPr>
          <p:cNvPicPr>
            <a:picLocks noChangeAspect="1"/>
          </p:cNvPicPr>
          <p:nvPr/>
        </p:nvPicPr>
        <p:blipFill>
          <a:blip r:embed="rId3"/>
          <a:stretch>
            <a:fillRect/>
          </a:stretch>
        </p:blipFill>
        <p:spPr>
          <a:xfrm>
            <a:off x="5025674" y="4061669"/>
            <a:ext cx="4915779" cy="2517681"/>
          </a:xfrm>
          <a:prstGeom prst="rect">
            <a:avLst/>
          </a:prstGeom>
        </p:spPr>
      </p:pic>
      <p:pic>
        <p:nvPicPr>
          <p:cNvPr id="8" name="Image 7">
            <a:extLst>
              <a:ext uri="{FF2B5EF4-FFF2-40B4-BE49-F238E27FC236}">
                <a16:creationId xmlns:a16="http://schemas.microsoft.com/office/drawing/2014/main" id="{D2DF297F-8DC9-59FE-7E3C-D1CE00D7DD9F}"/>
              </a:ext>
            </a:extLst>
          </p:cNvPr>
          <p:cNvPicPr>
            <a:picLocks noChangeAspect="1"/>
          </p:cNvPicPr>
          <p:nvPr/>
        </p:nvPicPr>
        <p:blipFill>
          <a:blip r:embed="rId4"/>
          <a:stretch>
            <a:fillRect/>
          </a:stretch>
        </p:blipFill>
        <p:spPr>
          <a:xfrm>
            <a:off x="2438071" y="2367287"/>
            <a:ext cx="2403824" cy="2026137"/>
          </a:xfrm>
          <a:prstGeom prst="rect">
            <a:avLst/>
          </a:prstGeom>
        </p:spPr>
      </p:pic>
      <p:pic>
        <p:nvPicPr>
          <p:cNvPr id="14" name="Image 13">
            <a:extLst>
              <a:ext uri="{FF2B5EF4-FFF2-40B4-BE49-F238E27FC236}">
                <a16:creationId xmlns:a16="http://schemas.microsoft.com/office/drawing/2014/main" id="{5EE97C07-4AB6-478D-2FF7-C17B2A61C627}"/>
              </a:ext>
            </a:extLst>
          </p:cNvPr>
          <p:cNvPicPr>
            <a:picLocks noChangeAspect="1"/>
          </p:cNvPicPr>
          <p:nvPr/>
        </p:nvPicPr>
        <p:blipFill>
          <a:blip r:embed="rId5"/>
          <a:stretch>
            <a:fillRect/>
          </a:stretch>
        </p:blipFill>
        <p:spPr>
          <a:xfrm>
            <a:off x="1499625" y="4510267"/>
            <a:ext cx="2188487" cy="2073413"/>
          </a:xfrm>
          <a:prstGeom prst="rect">
            <a:avLst/>
          </a:prstGeom>
        </p:spPr>
      </p:pic>
      <p:pic>
        <p:nvPicPr>
          <p:cNvPr id="15" name="Image 14">
            <a:extLst>
              <a:ext uri="{FF2B5EF4-FFF2-40B4-BE49-F238E27FC236}">
                <a16:creationId xmlns:a16="http://schemas.microsoft.com/office/drawing/2014/main" id="{8764A48B-502A-5285-5964-264A3E0C930C}"/>
              </a:ext>
            </a:extLst>
          </p:cNvPr>
          <p:cNvPicPr>
            <a:picLocks noChangeAspect="1"/>
          </p:cNvPicPr>
          <p:nvPr/>
        </p:nvPicPr>
        <p:blipFill>
          <a:blip r:embed="rId6"/>
          <a:stretch>
            <a:fillRect/>
          </a:stretch>
        </p:blipFill>
        <p:spPr>
          <a:xfrm>
            <a:off x="5780350" y="2243259"/>
            <a:ext cx="4045649" cy="1730171"/>
          </a:xfrm>
          <a:prstGeom prst="rect">
            <a:avLst/>
          </a:prstGeom>
        </p:spPr>
      </p:pic>
    </p:spTree>
    <p:extLst>
      <p:ext uri="{BB962C8B-B14F-4D97-AF65-F5344CB8AC3E}">
        <p14:creationId xmlns:p14="http://schemas.microsoft.com/office/powerpoint/2010/main" val="3628723629"/>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094188" y="1439160"/>
            <a:ext cx="4376460" cy="738664"/>
          </a:xfrm>
          <a:prstGeom prst="rect">
            <a:avLst/>
          </a:prstGeom>
          <a:noFill/>
        </p:spPr>
        <p:txBody>
          <a:bodyPr wrap="square" rtlCol="0">
            <a:spAutoFit/>
          </a:bodyPr>
          <a:lstStyle/>
          <a:p>
            <a:r>
              <a:rPr lang="fr-FR" sz="2400" b="1" dirty="0">
                <a:solidFill>
                  <a:schemeClr val="tx2"/>
                </a:solidFill>
                <a:latin typeface="Lucida Sans" pitchFamily="34" charset="0"/>
              </a:rPr>
              <a:t>Mesure de comportement  </a:t>
            </a:r>
          </a:p>
          <a:p>
            <a:endParaRPr lang="fr-FR" dirty="0"/>
          </a:p>
        </p:txBody>
      </p:sp>
      <p:pic>
        <p:nvPicPr>
          <p:cNvPr id="7" name="Imag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35908" y="2084296"/>
            <a:ext cx="2046635" cy="1364424"/>
          </a:xfrm>
          <a:prstGeom prst="rect">
            <a:avLst/>
          </a:prstGeom>
        </p:spPr>
      </p:pic>
      <p:pic>
        <p:nvPicPr>
          <p:cNvPr id="8" name="Imag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07568" y="3989295"/>
            <a:ext cx="2074974" cy="1383316"/>
          </a:xfrm>
          <a:prstGeom prst="rect">
            <a:avLst/>
          </a:prstGeom>
        </p:spPr>
      </p:pic>
      <p:pic>
        <p:nvPicPr>
          <p:cNvPr id="11" name="Imag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7526736" y="4257730"/>
            <a:ext cx="2209528" cy="1650327"/>
          </a:xfrm>
          <a:prstGeom prst="rect">
            <a:avLst/>
          </a:prstGeom>
        </p:spPr>
      </p:pic>
      <p:sp>
        <p:nvSpPr>
          <p:cNvPr id="14" name="ZoneTexte 13"/>
          <p:cNvSpPr txBox="1"/>
          <p:nvPr/>
        </p:nvSpPr>
        <p:spPr>
          <a:xfrm>
            <a:off x="2760577" y="3489063"/>
            <a:ext cx="1568957" cy="738664"/>
          </a:xfrm>
          <a:prstGeom prst="rect">
            <a:avLst/>
          </a:prstGeom>
          <a:noFill/>
        </p:spPr>
        <p:txBody>
          <a:bodyPr wrap="square" rtlCol="0">
            <a:spAutoFit/>
          </a:bodyPr>
          <a:lstStyle/>
          <a:p>
            <a:r>
              <a:rPr lang="fr-FR" sz="2400" dirty="0">
                <a:solidFill>
                  <a:schemeClr val="tx2">
                    <a:lumMod val="60000"/>
                    <a:lumOff val="40000"/>
                  </a:schemeClr>
                </a:solidFill>
              </a:rPr>
              <a:t>Inclinaison</a:t>
            </a:r>
            <a:endParaRPr lang="fr-FR" sz="2400" dirty="0"/>
          </a:p>
          <a:p>
            <a:endParaRPr lang="fr-FR" dirty="0"/>
          </a:p>
        </p:txBody>
      </p:sp>
      <p:sp>
        <p:nvSpPr>
          <p:cNvPr id="15" name="ZoneTexte 14"/>
          <p:cNvSpPr txBox="1"/>
          <p:nvPr/>
        </p:nvSpPr>
        <p:spPr>
          <a:xfrm>
            <a:off x="2774745" y="5383370"/>
            <a:ext cx="1985514" cy="738664"/>
          </a:xfrm>
          <a:prstGeom prst="rect">
            <a:avLst/>
          </a:prstGeom>
          <a:noFill/>
        </p:spPr>
        <p:txBody>
          <a:bodyPr wrap="square" rtlCol="0">
            <a:spAutoFit/>
          </a:bodyPr>
          <a:lstStyle/>
          <a:p>
            <a:r>
              <a:rPr lang="fr-FR" sz="2400" dirty="0">
                <a:solidFill>
                  <a:schemeClr val="tx2">
                    <a:lumMod val="60000"/>
                    <a:lumOff val="40000"/>
                  </a:schemeClr>
                </a:solidFill>
              </a:rPr>
              <a:t>Télémesure</a:t>
            </a:r>
            <a:endParaRPr lang="fr-FR" sz="2400" dirty="0"/>
          </a:p>
          <a:p>
            <a:endParaRPr lang="fr-FR" dirty="0"/>
          </a:p>
        </p:txBody>
      </p:sp>
      <p:sp>
        <p:nvSpPr>
          <p:cNvPr id="16" name="ZoneTexte 15"/>
          <p:cNvSpPr txBox="1"/>
          <p:nvPr/>
        </p:nvSpPr>
        <p:spPr>
          <a:xfrm>
            <a:off x="4932834" y="5157795"/>
            <a:ext cx="2983802" cy="738664"/>
          </a:xfrm>
          <a:prstGeom prst="rect">
            <a:avLst/>
          </a:prstGeom>
          <a:noFill/>
        </p:spPr>
        <p:txBody>
          <a:bodyPr wrap="square" rtlCol="0">
            <a:spAutoFit/>
          </a:bodyPr>
          <a:lstStyle/>
          <a:p>
            <a:r>
              <a:rPr lang="fr-FR" sz="2400" dirty="0">
                <a:solidFill>
                  <a:schemeClr val="tx2">
                    <a:lumMod val="60000"/>
                    <a:lumOff val="40000"/>
                  </a:schemeClr>
                </a:solidFill>
              </a:rPr>
              <a:t>Convergencemètre </a:t>
            </a:r>
            <a:endParaRPr lang="fr-FR" sz="2400" dirty="0"/>
          </a:p>
          <a:p>
            <a:endParaRPr lang="fr-FR" dirty="0"/>
          </a:p>
        </p:txBody>
      </p:sp>
      <p:pic>
        <p:nvPicPr>
          <p:cNvPr id="17" name="Image 16" descr="Z:\photo Inclino Tasso\Photo 004.jpg"/>
          <p:cNvPicPr/>
          <p:nvPr/>
        </p:nvPicPr>
        <p:blipFill>
          <a:blip r:embed="rId5" cstate="print">
            <a:extLst>
              <a:ext uri="{28A0092B-C50C-407E-A947-70E740481C1C}">
                <a14:useLocalDpi xmlns:a14="http://schemas.microsoft.com/office/drawing/2010/main"/>
              </a:ext>
            </a:extLst>
          </a:blip>
          <a:srcRect/>
          <a:stretch>
            <a:fillRect/>
          </a:stretch>
        </p:blipFill>
        <p:spPr bwMode="auto">
          <a:xfrm>
            <a:off x="7806338" y="2126627"/>
            <a:ext cx="2063885" cy="1410958"/>
          </a:xfrm>
          <a:prstGeom prst="rect">
            <a:avLst/>
          </a:prstGeom>
          <a:noFill/>
          <a:ln w="9525">
            <a:noFill/>
            <a:miter lim="800000"/>
            <a:headEnd/>
            <a:tailEnd/>
          </a:ln>
        </p:spPr>
      </p:pic>
      <p:sp>
        <p:nvSpPr>
          <p:cNvPr id="18" name="ZoneTexte 17"/>
          <p:cNvSpPr txBox="1"/>
          <p:nvPr/>
        </p:nvSpPr>
        <p:spPr>
          <a:xfrm>
            <a:off x="8015340" y="3595577"/>
            <a:ext cx="1985514" cy="738664"/>
          </a:xfrm>
          <a:prstGeom prst="rect">
            <a:avLst/>
          </a:prstGeom>
          <a:noFill/>
        </p:spPr>
        <p:txBody>
          <a:bodyPr wrap="square" rtlCol="0">
            <a:spAutoFit/>
          </a:bodyPr>
          <a:lstStyle/>
          <a:p>
            <a:r>
              <a:rPr lang="fr-FR" sz="2400" dirty="0">
                <a:solidFill>
                  <a:schemeClr val="tx2">
                    <a:lumMod val="60000"/>
                    <a:lumOff val="40000"/>
                  </a:schemeClr>
                </a:solidFill>
              </a:rPr>
              <a:t>Tassement</a:t>
            </a:r>
            <a:endParaRPr lang="fr-FR" sz="2400" dirty="0"/>
          </a:p>
          <a:p>
            <a:endParaRPr lang="fr-FR" dirty="0"/>
          </a:p>
        </p:txBody>
      </p:sp>
      <p:pic>
        <p:nvPicPr>
          <p:cNvPr id="9218"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78460" y="2078105"/>
            <a:ext cx="2786365" cy="2989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6">
            <a:extLst>
              <a:ext uri="{FF2B5EF4-FFF2-40B4-BE49-F238E27FC236}">
                <a16:creationId xmlns:a16="http://schemas.microsoft.com/office/drawing/2014/main" id="{911C8C79-DE70-EC60-3287-CB4C21444CAE}"/>
              </a:ext>
            </a:extLst>
          </p:cNvPr>
          <p:cNvSpPr>
            <a:spLocks noChangeArrowheads="1"/>
          </p:cNvSpPr>
          <p:nvPr/>
        </p:nvSpPr>
        <p:spPr bwMode="auto">
          <a:xfrm>
            <a:off x="2146300" y="274320"/>
            <a:ext cx="8521700" cy="109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anose="02020603060405020304" pitchFamily="18" charset="0"/>
                <a:ea typeface="MS PGothic" panose="020B0600070205080204" pitchFamily="34" charset="-128"/>
              </a:defRPr>
            </a:lvl1pPr>
            <a:lvl2pPr marL="742950" indent="-285750">
              <a:defRPr sz="2400">
                <a:solidFill>
                  <a:schemeClr val="tx1"/>
                </a:solidFill>
                <a:latin typeface="Times" panose="02020603060405020304" pitchFamily="18" charset="0"/>
                <a:ea typeface="MS PGothic" panose="020B0600070205080204" pitchFamily="34" charset="-128"/>
              </a:defRPr>
            </a:lvl2pPr>
            <a:lvl3pPr marL="1143000" indent="-228600">
              <a:defRPr sz="2400">
                <a:solidFill>
                  <a:schemeClr val="tx1"/>
                </a:solidFill>
                <a:latin typeface="Times" panose="02020603060405020304" pitchFamily="18" charset="0"/>
                <a:ea typeface="MS PGothic" panose="020B0600070205080204" pitchFamily="34" charset="-128"/>
              </a:defRPr>
            </a:lvl3pPr>
            <a:lvl4pPr marL="1600200" indent="-228600">
              <a:defRPr sz="2400">
                <a:solidFill>
                  <a:schemeClr val="tx1"/>
                </a:solidFill>
                <a:latin typeface="Times" panose="02020603060405020304" pitchFamily="18" charset="0"/>
                <a:ea typeface="MS PGothic" panose="020B0600070205080204" pitchFamily="34" charset="-128"/>
              </a:defRPr>
            </a:lvl4pPr>
            <a:lvl5pPr marL="2057400" indent="-228600">
              <a:defRPr sz="2400">
                <a:solidFill>
                  <a:schemeClr val="tx1"/>
                </a:solidFill>
                <a:latin typeface="Times" panose="0202060306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9pPr>
          </a:lstStyle>
          <a:p>
            <a:r>
              <a:rPr lang="fr-FR" sz="2800" dirty="0">
                <a:solidFill>
                  <a:schemeClr val="tx2"/>
                </a:solidFill>
                <a:latin typeface="Arial" pitchFamily="-112" charset="0"/>
              </a:rPr>
              <a:t>Inspection versus Auscultation ?</a:t>
            </a:r>
            <a:endParaRPr lang="en-US" sz="2800" dirty="0">
              <a:solidFill>
                <a:schemeClr val="tx2"/>
              </a:solidFill>
              <a:latin typeface="Arial" panose="020B0604020202020204" pitchFamily="34" charset="0"/>
            </a:endParaRPr>
          </a:p>
        </p:txBody>
      </p:sp>
    </p:spTree>
    <p:extLst>
      <p:ext uri="{BB962C8B-B14F-4D97-AF65-F5344CB8AC3E}">
        <p14:creationId xmlns:p14="http://schemas.microsoft.com/office/powerpoint/2010/main" val="2646013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8" name="Rectangle 36"/>
          <p:cNvSpPr>
            <a:spLocks noChangeArrowheads="1"/>
          </p:cNvSpPr>
          <p:nvPr/>
        </p:nvSpPr>
        <p:spPr bwMode="auto">
          <a:xfrm>
            <a:off x="2146300" y="274320"/>
            <a:ext cx="8521700" cy="109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panose="02020603060405020304" pitchFamily="18" charset="0"/>
                <a:ea typeface="MS PGothic" panose="020B0600070205080204" pitchFamily="34" charset="-128"/>
              </a:defRPr>
            </a:lvl1pPr>
            <a:lvl2pPr marL="742950" indent="-285750">
              <a:defRPr sz="2400">
                <a:solidFill>
                  <a:schemeClr val="tx1"/>
                </a:solidFill>
                <a:latin typeface="Times" panose="02020603060405020304" pitchFamily="18" charset="0"/>
                <a:ea typeface="MS PGothic" panose="020B0600070205080204" pitchFamily="34" charset="-128"/>
              </a:defRPr>
            </a:lvl2pPr>
            <a:lvl3pPr marL="1143000" indent="-228600">
              <a:defRPr sz="2400">
                <a:solidFill>
                  <a:schemeClr val="tx1"/>
                </a:solidFill>
                <a:latin typeface="Times" panose="02020603060405020304" pitchFamily="18" charset="0"/>
                <a:ea typeface="MS PGothic" panose="020B0600070205080204" pitchFamily="34" charset="-128"/>
              </a:defRPr>
            </a:lvl3pPr>
            <a:lvl4pPr marL="1600200" indent="-228600">
              <a:defRPr sz="2400">
                <a:solidFill>
                  <a:schemeClr val="tx1"/>
                </a:solidFill>
                <a:latin typeface="Times" panose="02020603060405020304" pitchFamily="18" charset="0"/>
                <a:ea typeface="MS PGothic" panose="020B0600070205080204" pitchFamily="34" charset="-128"/>
              </a:defRPr>
            </a:lvl4pPr>
            <a:lvl5pPr marL="2057400" indent="-228600">
              <a:defRPr sz="2400">
                <a:solidFill>
                  <a:schemeClr val="tx1"/>
                </a:solidFill>
                <a:latin typeface="Times" panose="0202060306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9pPr>
          </a:lstStyle>
          <a:p>
            <a:r>
              <a:rPr lang="fr-FR" sz="2800" dirty="0">
                <a:solidFill>
                  <a:schemeClr val="tx2"/>
                </a:solidFill>
                <a:latin typeface="Arial" pitchFamily="-112" charset="0"/>
              </a:rPr>
              <a:t>Inspection versus Auscultation ?</a:t>
            </a:r>
            <a:endParaRPr lang="en-US" sz="2800" dirty="0">
              <a:solidFill>
                <a:schemeClr val="tx2"/>
              </a:solidFill>
              <a:latin typeface="Arial" panose="020B0604020202020204" pitchFamily="34" charset="0"/>
            </a:endParaRPr>
          </a:p>
        </p:txBody>
      </p:sp>
      <p:pic>
        <p:nvPicPr>
          <p:cNvPr id="2" name="Image 1">
            <a:extLst>
              <a:ext uri="{FF2B5EF4-FFF2-40B4-BE49-F238E27FC236}">
                <a16:creationId xmlns:a16="http://schemas.microsoft.com/office/drawing/2014/main" id="{AD101FF9-642C-856C-F60E-A91977501122}"/>
              </a:ext>
            </a:extLst>
          </p:cNvPr>
          <p:cNvPicPr>
            <a:picLocks noChangeAspect="1"/>
          </p:cNvPicPr>
          <p:nvPr/>
        </p:nvPicPr>
        <p:blipFill>
          <a:blip r:embed="rId3"/>
          <a:stretch>
            <a:fillRect/>
          </a:stretch>
        </p:blipFill>
        <p:spPr>
          <a:xfrm>
            <a:off x="621570" y="1529548"/>
            <a:ext cx="8112526" cy="4780109"/>
          </a:xfrm>
          <a:prstGeom prst="rect">
            <a:avLst/>
          </a:prstGeom>
        </p:spPr>
      </p:pic>
      <p:pic>
        <p:nvPicPr>
          <p:cNvPr id="3" name="Image 2">
            <a:extLst>
              <a:ext uri="{FF2B5EF4-FFF2-40B4-BE49-F238E27FC236}">
                <a16:creationId xmlns:a16="http://schemas.microsoft.com/office/drawing/2014/main" id="{BA1843DA-2A23-8514-BF1E-C849527431F1}"/>
              </a:ext>
            </a:extLst>
          </p:cNvPr>
          <p:cNvPicPr>
            <a:picLocks noChangeAspect="1"/>
          </p:cNvPicPr>
          <p:nvPr/>
        </p:nvPicPr>
        <p:blipFill>
          <a:blip r:embed="rId4"/>
          <a:stretch>
            <a:fillRect/>
          </a:stretch>
        </p:blipFill>
        <p:spPr>
          <a:xfrm>
            <a:off x="9330266" y="1782092"/>
            <a:ext cx="2518833" cy="2798703"/>
          </a:xfrm>
          <a:prstGeom prst="rect">
            <a:avLst/>
          </a:prstGeom>
        </p:spPr>
      </p:pic>
      <p:sp>
        <p:nvSpPr>
          <p:cNvPr id="4" name="ZoneTexte 3">
            <a:extLst>
              <a:ext uri="{FF2B5EF4-FFF2-40B4-BE49-F238E27FC236}">
                <a16:creationId xmlns:a16="http://schemas.microsoft.com/office/drawing/2014/main" id="{36DA343C-9CC8-5A59-819C-1BF9105C5533}"/>
              </a:ext>
            </a:extLst>
          </p:cNvPr>
          <p:cNvSpPr txBox="1"/>
          <p:nvPr/>
        </p:nvSpPr>
        <p:spPr>
          <a:xfrm>
            <a:off x="9330266" y="4829353"/>
            <a:ext cx="2861734" cy="1754327"/>
          </a:xfrm>
          <a:prstGeom prst="rect">
            <a:avLst/>
          </a:prstGeom>
          <a:noFill/>
        </p:spPr>
        <p:txBody>
          <a:bodyPr wrap="square" rtlCol="0">
            <a:spAutoFit/>
          </a:bodyPr>
          <a:lstStyle/>
          <a:p>
            <a:r>
              <a:rPr lang="fr-FR" dirty="0"/>
              <a:t>«  </a:t>
            </a:r>
            <a:r>
              <a:rPr lang="fr-FR" dirty="0" err="1"/>
              <a:t>Civionics</a:t>
            </a:r>
            <a:r>
              <a:rPr lang="fr-FR" dirty="0"/>
              <a:t> </a:t>
            </a:r>
            <a:r>
              <a:rPr lang="fr-FR" dirty="0" err="1"/>
              <a:t>is</a:t>
            </a:r>
            <a:r>
              <a:rPr lang="fr-FR" dirty="0"/>
              <a:t> for AIM </a:t>
            </a:r>
            <a:r>
              <a:rPr lang="fr-FR" dirty="0" err="1"/>
              <a:t>what</a:t>
            </a:r>
            <a:r>
              <a:rPr lang="fr-FR" dirty="0"/>
              <a:t> </a:t>
            </a:r>
            <a:r>
              <a:rPr lang="fr-FR" dirty="0" err="1"/>
              <a:t>Avionics</a:t>
            </a:r>
            <a:r>
              <a:rPr lang="fr-FR" dirty="0"/>
              <a:t> </a:t>
            </a:r>
            <a:r>
              <a:rPr lang="fr-FR" dirty="0" err="1"/>
              <a:t>is</a:t>
            </a:r>
            <a:r>
              <a:rPr lang="fr-FR" dirty="0"/>
              <a:t> for </a:t>
            </a:r>
            <a:r>
              <a:rPr lang="fr-FR" dirty="0" err="1"/>
              <a:t>aerospace</a:t>
            </a:r>
            <a:r>
              <a:rPr lang="fr-FR" dirty="0"/>
              <a:t> SHM » </a:t>
            </a:r>
            <a:r>
              <a:rPr lang="fr-FR" dirty="0" err="1"/>
              <a:t>Aftab</a:t>
            </a:r>
            <a:r>
              <a:rPr lang="fr-FR" dirty="0"/>
              <a:t> Mufti (Professeur à l’Université de Manitoba, </a:t>
            </a:r>
            <a:r>
              <a:rPr lang="fr-FR" dirty="0" err="1"/>
              <a:t>Wininipeg</a:t>
            </a:r>
            <a:r>
              <a:rPr lang="fr-FR" dirty="0"/>
              <a:t>, Canada)</a:t>
            </a:r>
          </a:p>
        </p:txBody>
      </p:sp>
    </p:spTree>
    <p:extLst>
      <p:ext uri="{BB962C8B-B14F-4D97-AF65-F5344CB8AC3E}">
        <p14:creationId xmlns:p14="http://schemas.microsoft.com/office/powerpoint/2010/main" val="2182501598"/>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8" name="Rectangle 36"/>
          <p:cNvSpPr>
            <a:spLocks noChangeArrowheads="1"/>
          </p:cNvSpPr>
          <p:nvPr/>
        </p:nvSpPr>
        <p:spPr bwMode="auto">
          <a:xfrm>
            <a:off x="2146300" y="210400"/>
            <a:ext cx="8521700" cy="109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panose="02020603060405020304" pitchFamily="18" charset="0"/>
                <a:ea typeface="MS PGothic" panose="020B0600070205080204" pitchFamily="34" charset="-128"/>
              </a:defRPr>
            </a:lvl1pPr>
            <a:lvl2pPr marL="742950" indent="-285750">
              <a:defRPr sz="2400">
                <a:solidFill>
                  <a:schemeClr val="tx1"/>
                </a:solidFill>
                <a:latin typeface="Times" panose="02020603060405020304" pitchFamily="18" charset="0"/>
                <a:ea typeface="MS PGothic" panose="020B0600070205080204" pitchFamily="34" charset="-128"/>
              </a:defRPr>
            </a:lvl2pPr>
            <a:lvl3pPr marL="1143000" indent="-228600">
              <a:defRPr sz="2400">
                <a:solidFill>
                  <a:schemeClr val="tx1"/>
                </a:solidFill>
                <a:latin typeface="Times" panose="02020603060405020304" pitchFamily="18" charset="0"/>
                <a:ea typeface="MS PGothic" panose="020B0600070205080204" pitchFamily="34" charset="-128"/>
              </a:defRPr>
            </a:lvl3pPr>
            <a:lvl4pPr marL="1600200" indent="-228600">
              <a:defRPr sz="2400">
                <a:solidFill>
                  <a:schemeClr val="tx1"/>
                </a:solidFill>
                <a:latin typeface="Times" panose="02020603060405020304" pitchFamily="18" charset="0"/>
                <a:ea typeface="MS PGothic" panose="020B0600070205080204" pitchFamily="34" charset="-128"/>
              </a:defRPr>
            </a:lvl4pPr>
            <a:lvl5pPr marL="2057400" indent="-228600">
              <a:defRPr sz="2400">
                <a:solidFill>
                  <a:schemeClr val="tx1"/>
                </a:solidFill>
                <a:latin typeface="Times" panose="0202060306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9pPr>
          </a:lstStyle>
          <a:p>
            <a:r>
              <a:rPr lang="fr-FR" sz="2800" dirty="0">
                <a:solidFill>
                  <a:schemeClr val="tx2"/>
                </a:solidFill>
                <a:latin typeface="Arial" pitchFamily="-112" charset="0"/>
              </a:rPr>
              <a:t>Proposition de valeur pour l’auscultation ?</a:t>
            </a:r>
            <a:endParaRPr lang="en-US" sz="2800" dirty="0">
              <a:solidFill>
                <a:schemeClr val="tx2"/>
              </a:solidFill>
              <a:latin typeface="Arial" panose="020B0604020202020204" pitchFamily="34" charset="0"/>
            </a:endParaRPr>
          </a:p>
        </p:txBody>
      </p:sp>
      <p:sp>
        <p:nvSpPr>
          <p:cNvPr id="2" name="Espace réservé du contenu 9">
            <a:extLst>
              <a:ext uri="{FF2B5EF4-FFF2-40B4-BE49-F238E27FC236}">
                <a16:creationId xmlns:a16="http://schemas.microsoft.com/office/drawing/2014/main" id="{C6877990-19A8-ABC6-72C5-E85B79A32CA0}"/>
              </a:ext>
            </a:extLst>
          </p:cNvPr>
          <p:cNvSpPr txBox="1">
            <a:spLocks/>
          </p:cNvSpPr>
          <p:nvPr/>
        </p:nvSpPr>
        <p:spPr>
          <a:xfrm>
            <a:off x="244944" y="1564381"/>
            <a:ext cx="10893973" cy="48577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a:t>Reconnaissance préalable aux travaux pour diminuer les incertitudes (sols, bâtis existants) </a:t>
            </a:r>
          </a:p>
          <a:p>
            <a:r>
              <a:rPr lang="fr-FR" sz="2400" dirty="0"/>
              <a:t>Contrôle qualité de la phase construction – Mitigation des risques d’éboulements / ruptures – Maitrise des nuisances pendant travaux – tassements induits…</a:t>
            </a:r>
          </a:p>
          <a:p>
            <a:r>
              <a:rPr lang="fr-FR" sz="2400" dirty="0"/>
              <a:t>Contrôle / Traçabilité pendant la phase d’exploitation</a:t>
            </a:r>
          </a:p>
          <a:p>
            <a:r>
              <a:rPr lang="fr-FR" sz="2400" dirty="0"/>
              <a:t>Optimisation de la maintenance des bâtiments et infrastructures (priorisation d’opérations de maintenance)</a:t>
            </a:r>
          </a:p>
          <a:p>
            <a:r>
              <a:rPr lang="fr-FR" sz="2400" dirty="0"/>
              <a:t>Expertise forensique et retour d’expérience sur ouvrages complexes</a:t>
            </a:r>
          </a:p>
          <a:p>
            <a:endParaRPr lang="fr-FR" sz="2400" dirty="0"/>
          </a:p>
          <a:p>
            <a:endParaRPr lang="fr-FR" sz="2400" dirty="0"/>
          </a:p>
        </p:txBody>
      </p:sp>
      <p:sp>
        <p:nvSpPr>
          <p:cNvPr id="3" name="ZoneTexte 2">
            <a:extLst>
              <a:ext uri="{FF2B5EF4-FFF2-40B4-BE49-F238E27FC236}">
                <a16:creationId xmlns:a16="http://schemas.microsoft.com/office/drawing/2014/main" id="{17F73F68-EB6D-6F6A-5839-246E288815A6}"/>
              </a:ext>
            </a:extLst>
          </p:cNvPr>
          <p:cNvSpPr txBox="1"/>
          <p:nvPr/>
        </p:nvSpPr>
        <p:spPr>
          <a:xfrm>
            <a:off x="740979" y="5601159"/>
            <a:ext cx="9420918" cy="2092881"/>
          </a:xfrm>
          <a:prstGeom prst="rect">
            <a:avLst/>
          </a:prstGeom>
          <a:noFill/>
        </p:spPr>
        <p:txBody>
          <a:bodyPr wrap="square" rtlCol="0">
            <a:spAutoFit/>
          </a:bodyPr>
          <a:lstStyle/>
          <a:p>
            <a:pPr algn="ctr">
              <a:spcBef>
                <a:spcPct val="0"/>
              </a:spcBef>
              <a:spcAft>
                <a:spcPts val="300"/>
              </a:spcAft>
              <a:buClr>
                <a:srgbClr val="FF6600"/>
              </a:buClr>
              <a:buSzPct val="128000"/>
            </a:pPr>
            <a:r>
              <a:rPr lang="en-US" sz="2400" b="1" dirty="0"/>
              <a:t>« One accurate measurement is worth a thousand expert opinions »  </a:t>
            </a:r>
          </a:p>
          <a:p>
            <a:pPr algn="ctr">
              <a:spcBef>
                <a:spcPct val="0"/>
              </a:spcBef>
              <a:spcAft>
                <a:spcPts val="300"/>
              </a:spcAft>
              <a:buClr>
                <a:srgbClr val="FF6600"/>
              </a:buClr>
              <a:buSzPct val="128000"/>
            </a:pPr>
            <a:r>
              <a:rPr lang="en-US" sz="2400" b="1" dirty="0"/>
              <a:t> Admiral Grace Hopper</a:t>
            </a:r>
          </a:p>
          <a:p>
            <a:pPr algn="ctr">
              <a:spcBef>
                <a:spcPct val="0"/>
              </a:spcBef>
              <a:spcAft>
                <a:spcPts val="300"/>
              </a:spcAft>
              <a:buClr>
                <a:srgbClr val="FF6600"/>
              </a:buClr>
              <a:buSzPct val="128000"/>
            </a:pPr>
            <a:endParaRPr lang="en-US" sz="2400" b="1" dirty="0"/>
          </a:p>
          <a:p>
            <a:pPr algn="ctr">
              <a:spcBef>
                <a:spcPct val="0"/>
              </a:spcBef>
              <a:spcAft>
                <a:spcPts val="300"/>
              </a:spcAft>
              <a:buClr>
                <a:srgbClr val="FF6600"/>
              </a:buClr>
              <a:buSzPct val="128000"/>
            </a:pPr>
            <a:endParaRPr lang="en-US" sz="2400" b="1" dirty="0"/>
          </a:p>
          <a:p>
            <a:endParaRPr lang="fr-FR" sz="2400" dirty="0"/>
          </a:p>
        </p:txBody>
      </p:sp>
      <p:pic>
        <p:nvPicPr>
          <p:cNvPr id="4" name="Image 3">
            <a:extLst>
              <a:ext uri="{FF2B5EF4-FFF2-40B4-BE49-F238E27FC236}">
                <a16:creationId xmlns:a16="http://schemas.microsoft.com/office/drawing/2014/main" id="{4C6C9395-97C3-7114-E12F-AA21D408FB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68451" y="4350826"/>
            <a:ext cx="1740932" cy="2296773"/>
          </a:xfrm>
          <a:prstGeom prst="rect">
            <a:avLst/>
          </a:prstGeom>
        </p:spPr>
      </p:pic>
    </p:spTree>
    <p:extLst>
      <p:ext uri="{BB962C8B-B14F-4D97-AF65-F5344CB8AC3E}">
        <p14:creationId xmlns:p14="http://schemas.microsoft.com/office/powerpoint/2010/main" val="269159137"/>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07AAB3-961E-8544-AB4B-BF6CFF6720AC}"/>
              </a:ext>
            </a:extLst>
          </p:cNvPr>
          <p:cNvSpPr>
            <a:spLocks noGrp="1"/>
          </p:cNvSpPr>
          <p:nvPr>
            <p:ph type="title"/>
          </p:nvPr>
        </p:nvSpPr>
        <p:spPr/>
        <p:txBody>
          <a:bodyPr/>
          <a:lstStyle/>
          <a:p>
            <a:r>
              <a:rPr lang="fr-FR" dirty="0"/>
              <a:t>Plan proposé</a:t>
            </a:r>
          </a:p>
        </p:txBody>
      </p:sp>
      <p:sp>
        <p:nvSpPr>
          <p:cNvPr id="3" name="Espace réservé du contenu 2">
            <a:extLst>
              <a:ext uri="{FF2B5EF4-FFF2-40B4-BE49-F238E27FC236}">
                <a16:creationId xmlns:a16="http://schemas.microsoft.com/office/drawing/2014/main" id="{1C597E7B-31C7-5342-AEAF-38C6108A3CA4}"/>
              </a:ext>
            </a:extLst>
          </p:cNvPr>
          <p:cNvSpPr>
            <a:spLocks noGrp="1"/>
          </p:cNvSpPr>
          <p:nvPr>
            <p:ph idx="1"/>
          </p:nvPr>
        </p:nvSpPr>
        <p:spPr>
          <a:xfrm>
            <a:off x="838199" y="1825625"/>
            <a:ext cx="10948639" cy="4351338"/>
          </a:xfrm>
        </p:spPr>
        <p:txBody>
          <a:bodyPr>
            <a:normAutofit/>
          </a:bodyPr>
          <a:lstStyle/>
          <a:p>
            <a:r>
              <a:rPr lang="fr-FR" sz="4000" dirty="0"/>
              <a:t> Contexte : Risques, Inspection/Auscultation, Valeur Ajoutée</a:t>
            </a:r>
          </a:p>
          <a:p>
            <a:r>
              <a:rPr lang="fr-FR" sz="4000" dirty="0"/>
              <a:t> </a:t>
            </a:r>
            <a:r>
              <a:rPr lang="fr-FR" sz="4000" b="1" dirty="0"/>
              <a:t>Auscultation Géotechnique </a:t>
            </a:r>
          </a:p>
          <a:p>
            <a:r>
              <a:rPr lang="fr-FR" sz="4000" dirty="0"/>
              <a:t> Auscultation Structurelle</a:t>
            </a:r>
          </a:p>
          <a:p>
            <a:r>
              <a:rPr lang="fr-FR" sz="4000" dirty="0"/>
              <a:t> Conclusions et </a:t>
            </a:r>
            <a:r>
              <a:rPr lang="fr-FR" sz="4000" dirty="0" err="1"/>
              <a:t>echanges</a:t>
            </a:r>
            <a:endParaRPr lang="fr-FR" sz="4000" dirty="0"/>
          </a:p>
          <a:p>
            <a:pPr marL="0" indent="0">
              <a:buNone/>
            </a:pPr>
            <a:endParaRPr lang="fr-FR" sz="4000" dirty="0"/>
          </a:p>
        </p:txBody>
      </p:sp>
    </p:spTree>
    <p:extLst>
      <p:ext uri="{BB962C8B-B14F-4D97-AF65-F5344CB8AC3E}">
        <p14:creationId xmlns:p14="http://schemas.microsoft.com/office/powerpoint/2010/main" val="834463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4850" y="1129990"/>
            <a:ext cx="8229600" cy="1143000"/>
          </a:xfrm>
        </p:spPr>
        <p:txBody>
          <a:bodyPr>
            <a:noAutofit/>
          </a:bodyPr>
          <a:lstStyle/>
          <a:p>
            <a:r>
              <a:rPr lang="fr-FR" dirty="0"/>
              <a:t>Pourquoi ? risque et gravité.</a:t>
            </a:r>
          </a:p>
        </p:txBody>
      </p:sp>
      <p:pic>
        <p:nvPicPr>
          <p:cNvPr id="4" name="Image 3"/>
          <p:cNvPicPr>
            <a:picLocks noChangeAspect="1"/>
          </p:cNvPicPr>
          <p:nvPr/>
        </p:nvPicPr>
        <p:blipFill>
          <a:blip r:embed="rId2"/>
          <a:stretch>
            <a:fillRect/>
          </a:stretch>
        </p:blipFill>
        <p:spPr>
          <a:xfrm>
            <a:off x="6527800" y="2641600"/>
            <a:ext cx="3924300" cy="2908300"/>
          </a:xfrm>
          <a:prstGeom prst="rect">
            <a:avLst/>
          </a:prstGeom>
        </p:spPr>
      </p:pic>
      <p:pic>
        <p:nvPicPr>
          <p:cNvPr id="21" name="Image 20"/>
          <p:cNvPicPr>
            <a:picLocks noChangeAspect="1"/>
          </p:cNvPicPr>
          <p:nvPr/>
        </p:nvPicPr>
        <p:blipFill>
          <a:blip r:embed="rId3"/>
          <a:stretch>
            <a:fillRect/>
          </a:stretch>
        </p:blipFill>
        <p:spPr>
          <a:xfrm>
            <a:off x="1705132" y="2641600"/>
            <a:ext cx="4751183" cy="2908300"/>
          </a:xfrm>
          <a:prstGeom prst="rect">
            <a:avLst/>
          </a:prstGeom>
        </p:spPr>
      </p:pic>
    </p:spTree>
    <p:extLst>
      <p:ext uri="{BB962C8B-B14F-4D97-AF65-F5344CB8AC3E}">
        <p14:creationId xmlns:p14="http://schemas.microsoft.com/office/powerpoint/2010/main" val="29582123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400" b="1" dirty="0"/>
              <a:t>Auscultation Géotechnique</a:t>
            </a:r>
            <a:endParaRPr lang="fr-FR" dirty="0"/>
          </a:p>
        </p:txBody>
      </p:sp>
      <p:sp>
        <p:nvSpPr>
          <p:cNvPr id="3" name="Espace réservé du contenu 2"/>
          <p:cNvSpPr>
            <a:spLocks noGrp="1"/>
          </p:cNvSpPr>
          <p:nvPr>
            <p:ph idx="1"/>
          </p:nvPr>
        </p:nvSpPr>
        <p:spPr>
          <a:xfrm>
            <a:off x="609600" y="1269691"/>
            <a:ext cx="9829800" cy="4978709"/>
          </a:xfrm>
        </p:spPr>
        <p:txBody>
          <a:bodyPr>
            <a:normAutofit/>
          </a:bodyPr>
          <a:lstStyle/>
          <a:p>
            <a:pPr>
              <a:lnSpc>
                <a:spcPct val="120000"/>
              </a:lnSpc>
              <a:buClr>
                <a:srgbClr val="003399"/>
              </a:buClr>
              <a:buSzPct val="60000"/>
              <a:buFontTx/>
              <a:buChar char="-"/>
              <a:defRPr/>
            </a:pPr>
            <a:r>
              <a:rPr lang="fr-FR" dirty="0">
                <a:latin typeface="Arial" charset="0"/>
              </a:rPr>
              <a:t>mesures en forage et mesures hydrogéologiques</a:t>
            </a:r>
          </a:p>
          <a:p>
            <a:pPr>
              <a:lnSpc>
                <a:spcPct val="120000"/>
              </a:lnSpc>
              <a:buClr>
                <a:srgbClr val="003399"/>
              </a:buClr>
              <a:buSzPct val="60000"/>
              <a:buFontTx/>
              <a:buChar char="-"/>
              <a:defRPr/>
            </a:pPr>
            <a:r>
              <a:rPr lang="fr-FR" dirty="0">
                <a:latin typeface="Arial" charset="0"/>
              </a:rPr>
              <a:t>caractérisation in-situ (portance, etc.)</a:t>
            </a:r>
          </a:p>
          <a:p>
            <a:pPr>
              <a:lnSpc>
                <a:spcPct val="120000"/>
              </a:lnSpc>
              <a:buClr>
                <a:srgbClr val="003399"/>
              </a:buClr>
              <a:buSzPct val="60000"/>
              <a:buFontTx/>
              <a:buChar char="-"/>
              <a:defRPr/>
            </a:pPr>
            <a:r>
              <a:rPr lang="fr-FR" dirty="0">
                <a:latin typeface="Arial" charset="0"/>
              </a:rPr>
              <a:t>mesures non-destructives des sous-sols et fondations (</a:t>
            </a:r>
            <a:r>
              <a:rPr lang="fr-FR" dirty="0" err="1">
                <a:latin typeface="Arial" charset="0"/>
              </a:rPr>
              <a:t>géoradar</a:t>
            </a:r>
            <a:r>
              <a:rPr lang="fr-FR" dirty="0">
                <a:latin typeface="Arial" charset="0"/>
              </a:rPr>
              <a:t>, sismique, méthode électrique, </a:t>
            </a:r>
            <a:r>
              <a:rPr lang="fr-FR" dirty="0" err="1">
                <a:latin typeface="Arial" charset="0"/>
              </a:rPr>
              <a:t>microgravimétrie</a:t>
            </a:r>
            <a:r>
              <a:rPr lang="fr-FR" dirty="0">
                <a:latin typeface="Arial" charset="0"/>
              </a:rPr>
              <a:t>)</a:t>
            </a:r>
          </a:p>
          <a:p>
            <a:pPr marL="0" indent="0">
              <a:buClr>
                <a:schemeClr val="folHlink"/>
              </a:buClr>
              <a:buSzPct val="60000"/>
              <a:buNone/>
            </a:pPr>
            <a:endParaRPr lang="fr-FR" dirty="0">
              <a:latin typeface="Arial" charset="0"/>
            </a:endParaRPr>
          </a:p>
        </p:txBody>
      </p:sp>
      <p:sp>
        <p:nvSpPr>
          <p:cNvPr id="5" name="Rectangle 7">
            <a:hlinkClick r:id="" action="ppaction://noaction"/>
          </p:cNvPr>
          <p:cNvSpPr>
            <a:spLocks noChangeArrowheads="1"/>
          </p:cNvSpPr>
          <p:nvPr/>
        </p:nvSpPr>
        <p:spPr bwMode="auto">
          <a:xfrm>
            <a:off x="4191000" y="2769752"/>
            <a:ext cx="7620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val="3783909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Mesures non-destructives</a:t>
            </a:r>
          </a:p>
        </p:txBody>
      </p:sp>
      <p:sp>
        <p:nvSpPr>
          <p:cNvPr id="5" name="Rectangle 7">
            <a:hlinkClick r:id="" action="ppaction://noaction"/>
          </p:cNvPr>
          <p:cNvSpPr>
            <a:spLocks noChangeArrowheads="1"/>
          </p:cNvSpPr>
          <p:nvPr/>
        </p:nvSpPr>
        <p:spPr bwMode="auto">
          <a:xfrm>
            <a:off x="4191000" y="2769752"/>
            <a:ext cx="7620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Espace réservé du contenu 12"/>
          <p:cNvSpPr>
            <a:spLocks noGrp="1"/>
          </p:cNvSpPr>
          <p:nvPr>
            <p:ph idx="4294967295"/>
          </p:nvPr>
        </p:nvSpPr>
        <p:spPr>
          <a:xfrm>
            <a:off x="699911" y="1380652"/>
            <a:ext cx="9968089" cy="4856163"/>
          </a:xfrm>
        </p:spPr>
        <p:txBody>
          <a:bodyPr>
            <a:normAutofit/>
          </a:bodyPr>
          <a:lstStyle/>
          <a:p>
            <a:r>
              <a:rPr lang="fr-FR" dirty="0"/>
              <a:t>Mécanique et Sismique : sismique parallèle, sismique réflexion et réfraction terrestre et aquatique, ondes de surface (MASW), tomographie sismique, cross-</a:t>
            </a:r>
            <a:r>
              <a:rPr lang="fr-FR" dirty="0" err="1"/>
              <a:t>hole</a:t>
            </a:r>
            <a:r>
              <a:rPr lang="fr-FR" dirty="0"/>
              <a:t>, carottage sismique, impédance mécanique, impact </a:t>
            </a:r>
            <a:r>
              <a:rPr lang="fr-FR" dirty="0" err="1"/>
              <a:t>echo</a:t>
            </a:r>
            <a:endParaRPr lang="fr-FR" dirty="0"/>
          </a:p>
          <a:p>
            <a:r>
              <a:rPr lang="fr-FR" dirty="0"/>
              <a:t>Electrique : panneaux électriques, sondages électriques et trainés</a:t>
            </a:r>
          </a:p>
          <a:p>
            <a:r>
              <a:rPr lang="fr-FR" dirty="0"/>
              <a:t>Electromagnétique BF : EM 31, EM 34</a:t>
            </a:r>
          </a:p>
          <a:p>
            <a:r>
              <a:rPr lang="fr-FR" dirty="0"/>
              <a:t>Electromagnétique HF : auscultation radar en surface et en sondage</a:t>
            </a:r>
          </a:p>
          <a:p>
            <a:r>
              <a:rPr lang="fr-FR" dirty="0" err="1"/>
              <a:t>Microgravimétrie</a:t>
            </a:r>
            <a:r>
              <a:rPr lang="fr-FR" dirty="0"/>
              <a:t>.</a:t>
            </a:r>
          </a:p>
        </p:txBody>
      </p:sp>
    </p:spTree>
    <p:extLst>
      <p:ext uri="{BB962C8B-B14F-4D97-AF65-F5344CB8AC3E}">
        <p14:creationId xmlns:p14="http://schemas.microsoft.com/office/powerpoint/2010/main" val="29543303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p:cNvSpPr txBox="1"/>
          <p:nvPr/>
        </p:nvSpPr>
        <p:spPr>
          <a:xfrm>
            <a:off x="2133601" y="1482243"/>
            <a:ext cx="7019364" cy="1754326"/>
          </a:xfrm>
          <a:prstGeom prst="rect">
            <a:avLst/>
          </a:prstGeom>
          <a:noFill/>
        </p:spPr>
        <p:txBody>
          <a:bodyPr wrap="square" rtlCol="0">
            <a:spAutoFit/>
          </a:bodyPr>
          <a:lstStyle/>
          <a:p>
            <a:pPr marL="285750" indent="-285750">
              <a:buFont typeface="Wingdings" panose="05000000000000000000" pitchFamily="2" charset="2"/>
              <a:buChar char="q"/>
            </a:pPr>
            <a:r>
              <a:rPr lang="fr-FR" dirty="0"/>
              <a:t>Application pour le contrôle d’intégrité des pieux (essentiellement ) </a:t>
            </a:r>
          </a:p>
          <a:p>
            <a:pPr marL="285750" indent="-285750">
              <a:buFont typeface="Wingdings" panose="05000000000000000000" pitchFamily="2" charset="2"/>
              <a:buChar char="q"/>
            </a:pPr>
            <a:r>
              <a:rPr lang="fr-FR" dirty="0"/>
              <a:t>NF P94 160-1</a:t>
            </a:r>
          </a:p>
          <a:p>
            <a:endParaRPr lang="fr-FR" dirty="0"/>
          </a:p>
          <a:p>
            <a:pPr marL="285750" indent="-285750">
              <a:buFont typeface="Wingdings" panose="05000000000000000000" pitchFamily="2" charset="2"/>
              <a:buChar char="q"/>
            </a:pPr>
            <a:endParaRPr lang="fr-FR" dirty="0"/>
          </a:p>
          <a:p>
            <a:pPr marL="285750" indent="-285750">
              <a:buFont typeface="Wingdings" panose="05000000000000000000" pitchFamily="2" charset="2"/>
              <a:buChar char="q"/>
            </a:pPr>
            <a:endParaRPr lang="fr-FR" dirty="0"/>
          </a:p>
          <a:p>
            <a:r>
              <a:rPr lang="fr-FR" dirty="0"/>
              <a:t> </a:t>
            </a:r>
          </a:p>
        </p:txBody>
      </p:sp>
      <p:sp>
        <p:nvSpPr>
          <p:cNvPr id="7" name="Rectangle 6"/>
          <p:cNvSpPr/>
          <p:nvPr/>
        </p:nvSpPr>
        <p:spPr>
          <a:xfrm>
            <a:off x="6870266" y="3246922"/>
            <a:ext cx="3116416" cy="1477328"/>
          </a:xfrm>
          <a:prstGeom prst="rect">
            <a:avLst/>
          </a:prstGeom>
        </p:spPr>
        <p:txBody>
          <a:bodyPr wrap="square">
            <a:spAutoFit/>
          </a:bodyPr>
          <a:lstStyle/>
          <a:p>
            <a:pPr marL="285750" indent="-285750">
              <a:buFont typeface="Wingdings" panose="05000000000000000000" pitchFamily="2" charset="2"/>
              <a:buChar char="q"/>
            </a:pPr>
            <a:r>
              <a:rPr lang="fr-FR" dirty="0"/>
              <a:t>facilité d’interprétation</a:t>
            </a:r>
          </a:p>
          <a:p>
            <a:pPr marL="285750" indent="-285750">
              <a:buFont typeface="Wingdings" panose="05000000000000000000" pitchFamily="2" charset="2"/>
              <a:buChar char="q"/>
            </a:pPr>
            <a:r>
              <a:rPr lang="fr-FR" dirty="0"/>
              <a:t>nécessité de prévoir la mise en place des tubes</a:t>
            </a:r>
          </a:p>
          <a:p>
            <a:pPr marL="285750" indent="-285750">
              <a:buFont typeface="Wingdings" panose="05000000000000000000" pitchFamily="2" charset="2"/>
              <a:buChar char="q"/>
            </a:pPr>
            <a:r>
              <a:rPr lang="fr-FR" dirty="0"/>
              <a:t>pas d’information en dehors de la zone </a:t>
            </a:r>
            <a:r>
              <a:rPr lang="fr-FR" dirty="0" err="1"/>
              <a:t>intertubes</a:t>
            </a:r>
            <a:endParaRPr lang="fr-FR" dirty="0"/>
          </a:p>
        </p:txBody>
      </p:sp>
      <p:pic>
        <p:nvPicPr>
          <p:cNvPr id="5" name="Image 4"/>
          <p:cNvPicPr>
            <a:picLocks noChangeAspect="1"/>
          </p:cNvPicPr>
          <p:nvPr/>
        </p:nvPicPr>
        <p:blipFill>
          <a:blip r:embed="rId2"/>
          <a:stretch>
            <a:fillRect/>
          </a:stretch>
        </p:blipFill>
        <p:spPr>
          <a:xfrm>
            <a:off x="2574190" y="2722129"/>
            <a:ext cx="3708750" cy="2849967"/>
          </a:xfrm>
          <a:prstGeom prst="rect">
            <a:avLst/>
          </a:prstGeom>
        </p:spPr>
      </p:pic>
      <p:sp>
        <p:nvSpPr>
          <p:cNvPr id="8" name="Titre 6"/>
          <p:cNvSpPr>
            <a:spLocks noGrp="1"/>
          </p:cNvSpPr>
          <p:nvPr>
            <p:ph type="title"/>
          </p:nvPr>
        </p:nvSpPr>
        <p:spPr>
          <a:xfrm>
            <a:off x="2438400" y="-3243"/>
            <a:ext cx="8229600" cy="949235"/>
          </a:xfrm>
        </p:spPr>
        <p:txBody>
          <a:bodyPr>
            <a:normAutofit/>
          </a:bodyPr>
          <a:lstStyle/>
          <a:p>
            <a:r>
              <a:rPr lang="fr-FR" dirty="0"/>
              <a:t>Carottage sonique</a:t>
            </a:r>
          </a:p>
        </p:txBody>
      </p:sp>
    </p:spTree>
    <p:extLst>
      <p:ext uri="{BB962C8B-B14F-4D97-AF65-F5344CB8AC3E}">
        <p14:creationId xmlns:p14="http://schemas.microsoft.com/office/powerpoint/2010/main" val="2698663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xmlns:p14="http://schemas.microsoft.com/office/powerpoint/2010/mai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p:cNvSpPr txBox="1"/>
          <p:nvPr/>
        </p:nvSpPr>
        <p:spPr>
          <a:xfrm>
            <a:off x="2133601" y="1482243"/>
            <a:ext cx="7019364" cy="1754326"/>
          </a:xfrm>
          <a:prstGeom prst="rect">
            <a:avLst/>
          </a:prstGeom>
          <a:noFill/>
        </p:spPr>
        <p:txBody>
          <a:bodyPr wrap="square" rtlCol="0">
            <a:spAutoFit/>
          </a:bodyPr>
          <a:lstStyle/>
          <a:p>
            <a:pPr marL="285750" indent="-285750">
              <a:buFont typeface="Wingdings" panose="05000000000000000000" pitchFamily="2" charset="2"/>
              <a:buChar char="q"/>
            </a:pPr>
            <a:r>
              <a:rPr lang="fr-FR" dirty="0"/>
              <a:t>Application pour le contrôle d’intégrité des pieux (essentiellement ) </a:t>
            </a:r>
          </a:p>
          <a:p>
            <a:pPr marL="285750" indent="-285750">
              <a:buFont typeface="Wingdings" panose="05000000000000000000" pitchFamily="2" charset="2"/>
              <a:buChar char="q"/>
            </a:pPr>
            <a:r>
              <a:rPr lang="fr-FR" dirty="0"/>
              <a:t>NF P94 160-3</a:t>
            </a:r>
          </a:p>
          <a:p>
            <a:endParaRPr lang="fr-FR" dirty="0"/>
          </a:p>
          <a:p>
            <a:pPr marL="285750" indent="-285750">
              <a:buFont typeface="Wingdings" panose="05000000000000000000" pitchFamily="2" charset="2"/>
              <a:buChar char="q"/>
            </a:pPr>
            <a:endParaRPr lang="fr-FR" dirty="0"/>
          </a:p>
          <a:p>
            <a:pPr marL="285750" indent="-285750">
              <a:buFont typeface="Wingdings" panose="05000000000000000000" pitchFamily="2" charset="2"/>
              <a:buChar char="q"/>
            </a:pPr>
            <a:endParaRPr lang="fr-FR" dirty="0"/>
          </a:p>
          <a:p>
            <a:r>
              <a:rPr lang="fr-FR" dirty="0"/>
              <a:t> </a:t>
            </a:r>
          </a:p>
        </p:txBody>
      </p:sp>
      <p:pic>
        <p:nvPicPr>
          <p:cNvPr id="3" name="Image 2"/>
          <p:cNvPicPr>
            <a:picLocks noChangeAspect="1"/>
          </p:cNvPicPr>
          <p:nvPr/>
        </p:nvPicPr>
        <p:blipFill>
          <a:blip r:embed="rId2"/>
          <a:stretch>
            <a:fillRect/>
          </a:stretch>
        </p:blipFill>
        <p:spPr>
          <a:xfrm>
            <a:off x="2339373" y="2667529"/>
            <a:ext cx="3664925" cy="3400736"/>
          </a:xfrm>
          <a:prstGeom prst="rect">
            <a:avLst/>
          </a:prstGeom>
        </p:spPr>
      </p:pic>
      <p:pic>
        <p:nvPicPr>
          <p:cNvPr id="6" name="Image 5"/>
          <p:cNvPicPr>
            <a:picLocks noChangeAspect="1"/>
          </p:cNvPicPr>
          <p:nvPr/>
        </p:nvPicPr>
        <p:blipFill>
          <a:blip r:embed="rId3"/>
          <a:stretch>
            <a:fillRect/>
          </a:stretch>
        </p:blipFill>
        <p:spPr>
          <a:xfrm>
            <a:off x="6399867" y="2960263"/>
            <a:ext cx="3371662" cy="2822787"/>
          </a:xfrm>
          <a:prstGeom prst="rect">
            <a:avLst/>
          </a:prstGeom>
        </p:spPr>
      </p:pic>
      <p:sp>
        <p:nvSpPr>
          <p:cNvPr id="9" name="Titre 6"/>
          <p:cNvSpPr>
            <a:spLocks noGrp="1"/>
          </p:cNvSpPr>
          <p:nvPr>
            <p:ph type="title"/>
          </p:nvPr>
        </p:nvSpPr>
        <p:spPr>
          <a:xfrm>
            <a:off x="2438400" y="-3243"/>
            <a:ext cx="8229600" cy="949235"/>
          </a:xfrm>
        </p:spPr>
        <p:txBody>
          <a:bodyPr>
            <a:normAutofit/>
          </a:bodyPr>
          <a:lstStyle/>
          <a:p>
            <a:r>
              <a:rPr lang="fr-FR" dirty="0"/>
              <a:t>Sismique parallèle au pieu</a:t>
            </a:r>
          </a:p>
        </p:txBody>
      </p:sp>
    </p:spTree>
    <p:extLst>
      <p:ext uri="{BB962C8B-B14F-4D97-AF65-F5344CB8AC3E}">
        <p14:creationId xmlns:p14="http://schemas.microsoft.com/office/powerpoint/2010/main" val="1408850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xmlns:p14="http://schemas.microsoft.com/office/powerpoint/2010/mai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p:cNvSpPr txBox="1"/>
          <p:nvPr/>
        </p:nvSpPr>
        <p:spPr>
          <a:xfrm>
            <a:off x="2133601" y="1482243"/>
            <a:ext cx="7019364" cy="1754326"/>
          </a:xfrm>
          <a:prstGeom prst="rect">
            <a:avLst/>
          </a:prstGeom>
          <a:noFill/>
        </p:spPr>
        <p:txBody>
          <a:bodyPr wrap="square" rtlCol="0">
            <a:spAutoFit/>
          </a:bodyPr>
          <a:lstStyle/>
          <a:p>
            <a:pPr marL="285750" indent="-285750">
              <a:buFont typeface="Wingdings" panose="05000000000000000000" pitchFamily="2" charset="2"/>
              <a:buChar char="q"/>
            </a:pPr>
            <a:r>
              <a:rPr lang="fr-FR" dirty="0"/>
              <a:t>Application pour le contrôle d’intégrité des pieux (essentiellement ) </a:t>
            </a:r>
          </a:p>
          <a:p>
            <a:pPr marL="285750" indent="-285750">
              <a:buFont typeface="Wingdings" panose="05000000000000000000" pitchFamily="2" charset="2"/>
              <a:buChar char="q"/>
            </a:pPr>
            <a:r>
              <a:rPr lang="fr-FR" dirty="0"/>
              <a:t>NF P94 160-3</a:t>
            </a:r>
          </a:p>
          <a:p>
            <a:endParaRPr lang="fr-FR" dirty="0"/>
          </a:p>
          <a:p>
            <a:pPr marL="285750" indent="-285750">
              <a:buFont typeface="Wingdings" panose="05000000000000000000" pitchFamily="2" charset="2"/>
              <a:buChar char="q"/>
            </a:pPr>
            <a:endParaRPr lang="fr-FR" dirty="0"/>
          </a:p>
          <a:p>
            <a:pPr marL="285750" indent="-285750">
              <a:buFont typeface="Wingdings" panose="05000000000000000000" pitchFamily="2" charset="2"/>
              <a:buChar char="q"/>
            </a:pPr>
            <a:endParaRPr lang="fr-FR" dirty="0"/>
          </a:p>
          <a:p>
            <a:r>
              <a:rPr lang="fr-FR" dirty="0"/>
              <a:t> </a:t>
            </a:r>
          </a:p>
        </p:txBody>
      </p:sp>
      <p:pic>
        <p:nvPicPr>
          <p:cNvPr id="5" name="Image 4"/>
          <p:cNvPicPr>
            <a:picLocks noChangeAspect="1"/>
          </p:cNvPicPr>
          <p:nvPr/>
        </p:nvPicPr>
        <p:blipFill>
          <a:blip r:embed="rId3"/>
          <a:stretch>
            <a:fillRect/>
          </a:stretch>
        </p:blipFill>
        <p:spPr>
          <a:xfrm>
            <a:off x="2089246" y="2386331"/>
            <a:ext cx="3073961" cy="3823018"/>
          </a:xfrm>
          <a:prstGeom prst="rect">
            <a:avLst/>
          </a:prstGeom>
        </p:spPr>
      </p:pic>
      <p:pic>
        <p:nvPicPr>
          <p:cNvPr id="7" name="Image 6"/>
          <p:cNvPicPr>
            <a:picLocks noChangeAspect="1"/>
          </p:cNvPicPr>
          <p:nvPr/>
        </p:nvPicPr>
        <p:blipFill>
          <a:blip r:embed="rId4"/>
          <a:stretch>
            <a:fillRect/>
          </a:stretch>
        </p:blipFill>
        <p:spPr>
          <a:xfrm>
            <a:off x="6660242" y="2065596"/>
            <a:ext cx="3809600" cy="3602411"/>
          </a:xfrm>
          <a:prstGeom prst="rect">
            <a:avLst/>
          </a:prstGeom>
        </p:spPr>
      </p:pic>
      <p:sp>
        <p:nvSpPr>
          <p:cNvPr id="9" name="Titre 6"/>
          <p:cNvSpPr>
            <a:spLocks noGrp="1"/>
          </p:cNvSpPr>
          <p:nvPr>
            <p:ph type="title"/>
          </p:nvPr>
        </p:nvSpPr>
        <p:spPr>
          <a:xfrm>
            <a:off x="2438400" y="-3243"/>
            <a:ext cx="8229600" cy="949235"/>
          </a:xfrm>
        </p:spPr>
        <p:txBody>
          <a:bodyPr>
            <a:normAutofit/>
          </a:bodyPr>
          <a:lstStyle/>
          <a:p>
            <a:r>
              <a:rPr lang="fr-FR" dirty="0"/>
              <a:t>Sismique parallèle au pieu</a:t>
            </a:r>
          </a:p>
        </p:txBody>
      </p:sp>
    </p:spTree>
    <p:extLst>
      <p:ext uri="{BB962C8B-B14F-4D97-AF65-F5344CB8AC3E}">
        <p14:creationId xmlns:p14="http://schemas.microsoft.com/office/powerpoint/2010/main" val="4082265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xmlns:p14="http://schemas.microsoft.com/office/powerpoint/2010/mai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p:cNvSpPr txBox="1"/>
          <p:nvPr/>
        </p:nvSpPr>
        <p:spPr>
          <a:xfrm>
            <a:off x="2133601" y="1482243"/>
            <a:ext cx="7019364" cy="1754326"/>
          </a:xfrm>
          <a:prstGeom prst="rect">
            <a:avLst/>
          </a:prstGeom>
          <a:noFill/>
        </p:spPr>
        <p:txBody>
          <a:bodyPr wrap="square" rtlCol="0">
            <a:spAutoFit/>
          </a:bodyPr>
          <a:lstStyle/>
          <a:p>
            <a:pPr marL="285750" indent="-285750">
              <a:buFont typeface="Wingdings" panose="05000000000000000000" pitchFamily="2" charset="2"/>
              <a:buChar char="q"/>
            </a:pPr>
            <a:r>
              <a:rPr lang="fr-FR" dirty="0"/>
              <a:t>Application pour le contrôle d’intégrité des pieux (essentiellement ) </a:t>
            </a:r>
          </a:p>
          <a:p>
            <a:pPr marL="285750" indent="-285750">
              <a:buFont typeface="Wingdings" panose="05000000000000000000" pitchFamily="2" charset="2"/>
              <a:buChar char="q"/>
            </a:pPr>
            <a:r>
              <a:rPr lang="fr-FR" dirty="0"/>
              <a:t>NF P94 160-4</a:t>
            </a:r>
          </a:p>
          <a:p>
            <a:endParaRPr lang="fr-FR" dirty="0"/>
          </a:p>
          <a:p>
            <a:pPr marL="285750" indent="-285750">
              <a:buFont typeface="Wingdings" panose="05000000000000000000" pitchFamily="2" charset="2"/>
              <a:buChar char="q"/>
            </a:pPr>
            <a:endParaRPr lang="fr-FR" dirty="0"/>
          </a:p>
          <a:p>
            <a:pPr marL="285750" indent="-285750">
              <a:buFont typeface="Wingdings" panose="05000000000000000000" pitchFamily="2" charset="2"/>
              <a:buChar char="q"/>
            </a:pPr>
            <a:endParaRPr lang="fr-FR" dirty="0"/>
          </a:p>
          <a:p>
            <a:r>
              <a:rPr lang="fr-FR" dirty="0"/>
              <a:t> </a:t>
            </a:r>
          </a:p>
        </p:txBody>
      </p:sp>
      <p:pic>
        <p:nvPicPr>
          <p:cNvPr id="3" name="Image 2"/>
          <p:cNvPicPr>
            <a:picLocks noChangeAspect="1"/>
          </p:cNvPicPr>
          <p:nvPr/>
        </p:nvPicPr>
        <p:blipFill>
          <a:blip r:embed="rId2"/>
          <a:stretch>
            <a:fillRect/>
          </a:stretch>
        </p:blipFill>
        <p:spPr>
          <a:xfrm>
            <a:off x="1700482" y="2425267"/>
            <a:ext cx="2953745" cy="2729976"/>
          </a:xfrm>
          <a:prstGeom prst="rect">
            <a:avLst/>
          </a:prstGeom>
        </p:spPr>
      </p:pic>
      <p:graphicFrame>
        <p:nvGraphicFramePr>
          <p:cNvPr id="15" name="Objet 3"/>
          <p:cNvGraphicFramePr>
            <a:graphicFrameLocks noChangeAspect="1"/>
          </p:cNvGraphicFramePr>
          <p:nvPr/>
        </p:nvGraphicFramePr>
        <p:xfrm>
          <a:off x="4911620" y="2490310"/>
          <a:ext cx="5680075" cy="3235325"/>
        </p:xfrm>
        <a:graphic>
          <a:graphicData uri="http://schemas.openxmlformats.org/drawingml/2006/chart">
            <c:chart xmlns:c="http://schemas.openxmlformats.org/drawingml/2006/chart" xmlns:r="http://schemas.openxmlformats.org/officeDocument/2006/relationships" r:id="rId3"/>
          </a:graphicData>
        </a:graphic>
      </p:graphicFrame>
      <p:sp>
        <p:nvSpPr>
          <p:cNvPr id="9" name="Titre 6"/>
          <p:cNvSpPr>
            <a:spLocks noGrp="1"/>
          </p:cNvSpPr>
          <p:nvPr>
            <p:ph type="title"/>
          </p:nvPr>
        </p:nvSpPr>
        <p:spPr>
          <a:xfrm>
            <a:off x="2438400" y="-3243"/>
            <a:ext cx="8229600" cy="949235"/>
          </a:xfrm>
        </p:spPr>
        <p:txBody>
          <a:bodyPr>
            <a:normAutofit/>
          </a:bodyPr>
          <a:lstStyle/>
          <a:p>
            <a:r>
              <a:rPr lang="fr-FR" dirty="0"/>
              <a:t>Impédance mécanique</a:t>
            </a:r>
          </a:p>
        </p:txBody>
      </p:sp>
    </p:spTree>
    <p:extLst>
      <p:ext uri="{BB962C8B-B14F-4D97-AF65-F5344CB8AC3E}">
        <p14:creationId xmlns:p14="http://schemas.microsoft.com/office/powerpoint/2010/main" val="1948681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xmlns:p14="http://schemas.microsoft.com/office/powerpoint/2010/mai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p:cNvSpPr txBox="1"/>
          <p:nvPr/>
        </p:nvSpPr>
        <p:spPr>
          <a:xfrm>
            <a:off x="2133601" y="1482243"/>
            <a:ext cx="7019364" cy="1754326"/>
          </a:xfrm>
          <a:prstGeom prst="rect">
            <a:avLst/>
          </a:prstGeom>
          <a:noFill/>
        </p:spPr>
        <p:txBody>
          <a:bodyPr wrap="square" rtlCol="0">
            <a:spAutoFit/>
          </a:bodyPr>
          <a:lstStyle/>
          <a:p>
            <a:pPr marL="285750" indent="-285750">
              <a:buFont typeface="Wingdings" panose="05000000000000000000" pitchFamily="2" charset="2"/>
              <a:buChar char="q"/>
            </a:pPr>
            <a:r>
              <a:rPr lang="fr-FR" dirty="0"/>
              <a:t>Application pour le contrôle d’intégrité des pieux (essentiellement ) </a:t>
            </a:r>
          </a:p>
          <a:p>
            <a:pPr marL="285750" indent="-285750">
              <a:buFont typeface="Wingdings" panose="05000000000000000000" pitchFamily="2" charset="2"/>
              <a:buChar char="q"/>
            </a:pPr>
            <a:r>
              <a:rPr lang="fr-FR" dirty="0"/>
              <a:t>NF P94 160-4</a:t>
            </a:r>
          </a:p>
          <a:p>
            <a:endParaRPr lang="fr-FR" dirty="0"/>
          </a:p>
          <a:p>
            <a:pPr marL="285750" indent="-285750">
              <a:buFont typeface="Wingdings" panose="05000000000000000000" pitchFamily="2" charset="2"/>
              <a:buChar char="q"/>
            </a:pPr>
            <a:endParaRPr lang="fr-FR" dirty="0"/>
          </a:p>
          <a:p>
            <a:pPr marL="285750" indent="-285750">
              <a:buFont typeface="Wingdings" panose="05000000000000000000" pitchFamily="2" charset="2"/>
              <a:buChar char="q"/>
            </a:pPr>
            <a:endParaRPr lang="fr-FR" dirty="0"/>
          </a:p>
          <a:p>
            <a:r>
              <a:rPr lang="fr-FR" dirty="0"/>
              <a:t> </a:t>
            </a:r>
          </a:p>
        </p:txBody>
      </p:sp>
      <p:pic>
        <p:nvPicPr>
          <p:cNvPr id="5" name="Image 4"/>
          <p:cNvPicPr>
            <a:picLocks noChangeAspect="1"/>
          </p:cNvPicPr>
          <p:nvPr/>
        </p:nvPicPr>
        <p:blipFill>
          <a:blip r:embed="rId2"/>
          <a:stretch>
            <a:fillRect/>
          </a:stretch>
        </p:blipFill>
        <p:spPr>
          <a:xfrm>
            <a:off x="219852" y="2162695"/>
            <a:ext cx="3949648" cy="4769387"/>
          </a:xfrm>
          <a:prstGeom prst="rect">
            <a:avLst/>
          </a:prstGeom>
        </p:spPr>
      </p:pic>
      <p:pic>
        <p:nvPicPr>
          <p:cNvPr id="8" name="Image 7"/>
          <p:cNvPicPr>
            <a:picLocks noChangeAspect="1"/>
          </p:cNvPicPr>
          <p:nvPr/>
        </p:nvPicPr>
        <p:blipFill>
          <a:blip r:embed="rId3"/>
          <a:stretch>
            <a:fillRect/>
          </a:stretch>
        </p:blipFill>
        <p:spPr>
          <a:xfrm>
            <a:off x="5106134" y="3222929"/>
            <a:ext cx="1267772" cy="220482"/>
          </a:xfrm>
          <a:prstGeom prst="rect">
            <a:avLst/>
          </a:prstGeom>
        </p:spPr>
      </p:pic>
      <p:pic>
        <p:nvPicPr>
          <p:cNvPr id="9" name="Image 8"/>
          <p:cNvPicPr>
            <a:picLocks noChangeAspect="1"/>
          </p:cNvPicPr>
          <p:nvPr/>
        </p:nvPicPr>
        <p:blipFill>
          <a:blip r:embed="rId4"/>
          <a:stretch>
            <a:fillRect/>
          </a:stretch>
        </p:blipFill>
        <p:spPr>
          <a:xfrm>
            <a:off x="4957062" y="3877351"/>
            <a:ext cx="2154891" cy="361122"/>
          </a:xfrm>
          <a:prstGeom prst="rect">
            <a:avLst/>
          </a:prstGeom>
        </p:spPr>
      </p:pic>
      <p:pic>
        <p:nvPicPr>
          <p:cNvPr id="10" name="Image 9"/>
          <p:cNvPicPr>
            <a:picLocks noChangeAspect="1"/>
          </p:cNvPicPr>
          <p:nvPr/>
        </p:nvPicPr>
        <p:blipFill>
          <a:blip r:embed="rId5"/>
          <a:stretch>
            <a:fillRect/>
          </a:stretch>
        </p:blipFill>
        <p:spPr>
          <a:xfrm>
            <a:off x="4971420" y="4491983"/>
            <a:ext cx="2140533" cy="410933"/>
          </a:xfrm>
          <a:prstGeom prst="rect">
            <a:avLst/>
          </a:prstGeom>
        </p:spPr>
      </p:pic>
      <p:pic>
        <p:nvPicPr>
          <p:cNvPr id="11" name="Image 10"/>
          <p:cNvPicPr>
            <a:picLocks noChangeAspect="1"/>
          </p:cNvPicPr>
          <p:nvPr/>
        </p:nvPicPr>
        <p:blipFill>
          <a:blip r:embed="rId6"/>
          <a:stretch>
            <a:fillRect/>
          </a:stretch>
        </p:blipFill>
        <p:spPr>
          <a:xfrm>
            <a:off x="4911259" y="5300696"/>
            <a:ext cx="2407583" cy="521300"/>
          </a:xfrm>
          <a:prstGeom prst="rect">
            <a:avLst/>
          </a:prstGeom>
        </p:spPr>
      </p:pic>
      <p:sp>
        <p:nvSpPr>
          <p:cNvPr id="12" name="ZoneTexte 11"/>
          <p:cNvSpPr txBox="1"/>
          <p:nvPr/>
        </p:nvSpPr>
        <p:spPr>
          <a:xfrm>
            <a:off x="4730844" y="4178057"/>
            <a:ext cx="3286124" cy="369332"/>
          </a:xfrm>
          <a:prstGeom prst="rect">
            <a:avLst/>
          </a:prstGeom>
          <a:noFill/>
        </p:spPr>
        <p:txBody>
          <a:bodyPr wrap="square" rtlCol="0">
            <a:spAutoFit/>
          </a:bodyPr>
          <a:lstStyle/>
          <a:p>
            <a:r>
              <a:rPr lang="fr-FR" dirty="0"/>
              <a:t>R: raideur du système sol- pieux </a:t>
            </a:r>
          </a:p>
        </p:txBody>
      </p:sp>
      <p:sp>
        <p:nvSpPr>
          <p:cNvPr id="15" name="ZoneTexte 14"/>
          <p:cNvSpPr txBox="1"/>
          <p:nvPr/>
        </p:nvSpPr>
        <p:spPr>
          <a:xfrm>
            <a:off x="4282609" y="4931364"/>
            <a:ext cx="4182595" cy="369332"/>
          </a:xfrm>
          <a:prstGeom prst="rect">
            <a:avLst/>
          </a:prstGeom>
          <a:noFill/>
        </p:spPr>
        <p:txBody>
          <a:bodyPr wrap="square" rtlCol="0">
            <a:spAutoFit/>
          </a:bodyPr>
          <a:lstStyle/>
          <a:p>
            <a:r>
              <a:rPr lang="fr-FR" dirty="0"/>
              <a:t>(v/F): admittance (moyen des max et min )</a:t>
            </a:r>
          </a:p>
        </p:txBody>
      </p:sp>
      <p:sp>
        <p:nvSpPr>
          <p:cNvPr id="16" name="ZoneTexte 15"/>
          <p:cNvSpPr txBox="1"/>
          <p:nvPr/>
        </p:nvSpPr>
        <p:spPr>
          <a:xfrm>
            <a:off x="4842342" y="3520879"/>
            <a:ext cx="3286124" cy="369332"/>
          </a:xfrm>
          <a:prstGeom prst="rect">
            <a:avLst/>
          </a:prstGeom>
          <a:noFill/>
        </p:spPr>
        <p:txBody>
          <a:bodyPr wrap="square" rtlCol="0">
            <a:spAutoFit/>
          </a:bodyPr>
          <a:lstStyle/>
          <a:p>
            <a:r>
              <a:rPr lang="fr-FR" dirty="0"/>
              <a:t>L : longueur de pieux</a:t>
            </a:r>
          </a:p>
        </p:txBody>
      </p:sp>
      <p:sp>
        <p:nvSpPr>
          <p:cNvPr id="13" name="Rectangle 12"/>
          <p:cNvSpPr/>
          <p:nvPr/>
        </p:nvSpPr>
        <p:spPr>
          <a:xfrm>
            <a:off x="8500397" y="2766827"/>
            <a:ext cx="1783241" cy="2462213"/>
          </a:xfrm>
          <a:prstGeom prst="rect">
            <a:avLst/>
          </a:prstGeom>
        </p:spPr>
        <p:txBody>
          <a:bodyPr wrap="square">
            <a:spAutoFit/>
          </a:bodyPr>
          <a:lstStyle/>
          <a:p>
            <a:pPr marL="285750" indent="-285750">
              <a:buFont typeface="Wingdings" panose="05000000000000000000" pitchFamily="2" charset="2"/>
              <a:buChar char="q"/>
            </a:pPr>
            <a:r>
              <a:rPr lang="fr-FR" sz="1400" dirty="0">
                <a:latin typeface="Arial" panose="020B0604020202020204" pitchFamily="34" charset="0"/>
              </a:rPr>
              <a:t>exploitation délicate</a:t>
            </a:r>
          </a:p>
          <a:p>
            <a:pPr marL="285750" indent="-285750">
              <a:buFont typeface="Wingdings" panose="05000000000000000000" pitchFamily="2" charset="2"/>
              <a:buChar char="q"/>
            </a:pPr>
            <a:r>
              <a:rPr lang="fr-FR" sz="1400" dirty="0">
                <a:latin typeface="Arial" panose="020B0604020202020204" pitchFamily="34" charset="0"/>
              </a:rPr>
              <a:t>validation aisée de l’exploitation par la corrélation de 3 paramètres</a:t>
            </a:r>
          </a:p>
          <a:p>
            <a:pPr marL="285750" indent="-285750">
              <a:buFont typeface="Wingdings" panose="05000000000000000000" pitchFamily="2" charset="2"/>
              <a:buChar char="q"/>
            </a:pPr>
            <a:r>
              <a:rPr lang="fr-FR" sz="1400" dirty="0">
                <a:latin typeface="Arial" panose="020B0604020202020204" pitchFamily="34" charset="0"/>
              </a:rPr>
              <a:t>méthode infaillible pour la détection de pieux cassés</a:t>
            </a:r>
            <a:endParaRPr lang="fr-FR" sz="1400" dirty="0"/>
          </a:p>
        </p:txBody>
      </p:sp>
      <p:sp>
        <p:nvSpPr>
          <p:cNvPr id="20" name="Titre 6"/>
          <p:cNvSpPr>
            <a:spLocks noGrp="1"/>
          </p:cNvSpPr>
          <p:nvPr>
            <p:ph type="title"/>
          </p:nvPr>
        </p:nvSpPr>
        <p:spPr>
          <a:xfrm>
            <a:off x="2438400" y="-3243"/>
            <a:ext cx="8229600" cy="949235"/>
          </a:xfrm>
        </p:spPr>
        <p:txBody>
          <a:bodyPr>
            <a:normAutofit/>
          </a:bodyPr>
          <a:lstStyle/>
          <a:p>
            <a:r>
              <a:rPr lang="fr-FR" dirty="0"/>
              <a:t>Impédance mécanique</a:t>
            </a:r>
          </a:p>
        </p:txBody>
      </p:sp>
    </p:spTree>
    <p:extLst>
      <p:ext uri="{BB962C8B-B14F-4D97-AF65-F5344CB8AC3E}">
        <p14:creationId xmlns:p14="http://schemas.microsoft.com/office/powerpoint/2010/main" val="2610784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xmlns:p14="http://schemas.microsoft.com/office/powerpoint/2010/mai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Mesures électriques</a:t>
            </a:r>
          </a:p>
        </p:txBody>
      </p:sp>
      <p:sp>
        <p:nvSpPr>
          <p:cNvPr id="5" name="Rectangle 7">
            <a:hlinkClick r:id="" action="ppaction://noaction"/>
          </p:cNvPr>
          <p:cNvSpPr>
            <a:spLocks noChangeArrowheads="1"/>
          </p:cNvSpPr>
          <p:nvPr/>
        </p:nvSpPr>
        <p:spPr bwMode="auto">
          <a:xfrm>
            <a:off x="4191000" y="2769752"/>
            <a:ext cx="7620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3" name="Image 2"/>
          <p:cNvPicPr>
            <a:picLocks noChangeAspect="1"/>
          </p:cNvPicPr>
          <p:nvPr/>
        </p:nvPicPr>
        <p:blipFill>
          <a:blip r:embed="rId2"/>
          <a:stretch>
            <a:fillRect/>
          </a:stretch>
        </p:blipFill>
        <p:spPr>
          <a:xfrm>
            <a:off x="1638300" y="1371600"/>
            <a:ext cx="9029700" cy="5486400"/>
          </a:xfrm>
          <a:prstGeom prst="rect">
            <a:avLst/>
          </a:prstGeom>
        </p:spPr>
      </p:pic>
    </p:spTree>
    <p:extLst>
      <p:ext uri="{BB962C8B-B14F-4D97-AF65-F5344CB8AC3E}">
        <p14:creationId xmlns:p14="http://schemas.microsoft.com/office/powerpoint/2010/main" val="329615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5"/>
          <p:cNvSpPr>
            <a:spLocks noGrp="1" noChangeArrowheads="1"/>
          </p:cNvSpPr>
          <p:nvPr>
            <p:ph type="body" sz="half" idx="1"/>
          </p:nvPr>
        </p:nvSpPr>
        <p:spPr>
          <a:xfrm>
            <a:off x="1862668" y="1134534"/>
            <a:ext cx="8576733" cy="1684867"/>
          </a:xfrm>
        </p:spPr>
        <p:txBody>
          <a:bodyPr>
            <a:noAutofit/>
          </a:bodyPr>
          <a:lstStyle/>
          <a:p>
            <a:pPr marL="0" indent="0">
              <a:buNone/>
            </a:pPr>
            <a:r>
              <a:rPr lang="fr-FR" sz="1600" b="1" dirty="0">
                <a:latin typeface="Arial" panose="020B0604020202020204" pitchFamily="34" charset="0"/>
                <a:cs typeface="Arial" panose="020B0604020202020204" pitchFamily="34" charset="0"/>
              </a:rPr>
              <a:t>Principe :</a:t>
            </a:r>
          </a:p>
          <a:p>
            <a:pPr marL="0" indent="0">
              <a:buNone/>
            </a:pPr>
            <a:r>
              <a:rPr lang="fr-FR" sz="1600" dirty="0">
                <a:latin typeface="Arial" panose="020B0604020202020204" pitchFamily="34" charset="0"/>
                <a:cs typeface="Arial" panose="020B0604020202020204" pitchFamily="34" charset="0"/>
              </a:rPr>
              <a:t>La méthode est basée sur la loi d’Ohm. Dans la méthode électrique de résistivité, on envoie dans le sol, grâce à des électrodes A et B et des câbles, un courant continu ou alternatif et on mesure entre </a:t>
            </a:r>
            <a:r>
              <a:rPr lang="fr-FR" sz="1600" i="1" dirty="0">
                <a:latin typeface="Arial" panose="020B0604020202020204" pitchFamily="34" charset="0"/>
                <a:cs typeface="Arial" panose="020B0604020202020204" pitchFamily="34" charset="0"/>
              </a:rPr>
              <a:t>M </a:t>
            </a:r>
            <a:r>
              <a:rPr lang="fr-FR" sz="1600" dirty="0">
                <a:latin typeface="Arial" panose="020B0604020202020204" pitchFamily="34" charset="0"/>
                <a:cs typeface="Arial" panose="020B0604020202020204" pitchFamily="34" charset="0"/>
              </a:rPr>
              <a:t>et </a:t>
            </a:r>
            <a:r>
              <a:rPr lang="fr-FR" sz="1600" i="1" dirty="0">
                <a:latin typeface="Arial" panose="020B0604020202020204" pitchFamily="34" charset="0"/>
                <a:cs typeface="Arial" panose="020B0604020202020204" pitchFamily="34" charset="0"/>
              </a:rPr>
              <a:t>N </a:t>
            </a:r>
            <a:r>
              <a:rPr lang="fr-FR" sz="1600" dirty="0">
                <a:latin typeface="Arial" panose="020B0604020202020204" pitchFamily="34" charset="0"/>
                <a:cs typeface="Arial" panose="020B0604020202020204" pitchFamily="34" charset="0"/>
              </a:rPr>
              <a:t>une différence de potentiel DV. Le courant continu conduit à une meilleure profondeur  d’investigation. On utilise un voltmètre de précision pour mesurer DV entre </a:t>
            </a:r>
            <a:r>
              <a:rPr lang="fr-FR" sz="1600" i="1" dirty="0">
                <a:latin typeface="Arial" panose="020B0604020202020204" pitchFamily="34" charset="0"/>
                <a:cs typeface="Arial" panose="020B0604020202020204" pitchFamily="34" charset="0"/>
              </a:rPr>
              <a:t>M </a:t>
            </a:r>
            <a:r>
              <a:rPr lang="fr-FR" sz="1600" dirty="0">
                <a:latin typeface="Arial" panose="020B0604020202020204" pitchFamily="34" charset="0"/>
                <a:cs typeface="Arial" panose="020B0604020202020204" pitchFamily="34" charset="0"/>
              </a:rPr>
              <a:t>et </a:t>
            </a:r>
            <a:r>
              <a:rPr lang="fr-FR" sz="1600" i="1" dirty="0">
                <a:latin typeface="Arial" panose="020B0604020202020204" pitchFamily="34" charset="0"/>
                <a:cs typeface="Arial" panose="020B0604020202020204" pitchFamily="34" charset="0"/>
              </a:rPr>
              <a:t>N </a:t>
            </a:r>
            <a:r>
              <a:rPr lang="fr-FR" sz="1600" dirty="0">
                <a:latin typeface="Arial" panose="020B0604020202020204" pitchFamily="34" charset="0"/>
                <a:cs typeface="Arial" panose="020B0604020202020204" pitchFamily="34" charset="0"/>
              </a:rPr>
              <a:t>et d’un ampèremètre pour mesurer l’intensité I entre A et B. On désigne par </a:t>
            </a:r>
            <a:r>
              <a:rPr lang="fr-FR" sz="1600" i="1" dirty="0">
                <a:latin typeface="Arial" panose="020B0604020202020204" pitchFamily="34" charset="0"/>
                <a:cs typeface="Arial" panose="020B0604020202020204" pitchFamily="34" charset="0"/>
              </a:rPr>
              <a:t>quadripôle</a:t>
            </a:r>
            <a:r>
              <a:rPr lang="fr-FR" sz="1600" dirty="0">
                <a:latin typeface="Arial" panose="020B0604020202020204" pitchFamily="34" charset="0"/>
                <a:cs typeface="Arial" panose="020B0604020202020204" pitchFamily="34" charset="0"/>
              </a:rPr>
              <a:t> l’ensemble MNAB.</a:t>
            </a:r>
          </a:p>
          <a:p>
            <a:endParaRPr lang="fr-FR" sz="1600" dirty="0">
              <a:latin typeface="Arial" panose="020B0604020202020204" pitchFamily="34" charset="0"/>
              <a:cs typeface="Arial" panose="020B0604020202020204" pitchFamily="34" charset="0"/>
            </a:endParaRPr>
          </a:p>
          <a:p>
            <a:pPr marL="0" indent="0">
              <a:buNone/>
            </a:pPr>
            <a:r>
              <a:rPr lang="fr-FR" sz="1600" b="1" dirty="0">
                <a:latin typeface="Arial" panose="020B0604020202020204" pitchFamily="34" charset="0"/>
                <a:cs typeface="Arial" panose="020B0604020202020204" pitchFamily="34" charset="0"/>
              </a:rPr>
              <a:t>Dispositif de mesure :</a:t>
            </a:r>
          </a:p>
        </p:txBody>
      </p:sp>
      <p:pic>
        <p:nvPicPr>
          <p:cNvPr id="5" name="Picture 16" descr="quadripo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81400" y="3782019"/>
            <a:ext cx="5257800" cy="1604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re 6"/>
          <p:cNvSpPr>
            <a:spLocks noGrp="1"/>
          </p:cNvSpPr>
          <p:nvPr>
            <p:ph type="title"/>
          </p:nvPr>
        </p:nvSpPr>
        <p:spPr>
          <a:xfrm>
            <a:off x="2438400" y="-3243"/>
            <a:ext cx="8229600" cy="949235"/>
          </a:xfrm>
        </p:spPr>
        <p:txBody>
          <a:bodyPr>
            <a:normAutofit/>
          </a:bodyPr>
          <a:lstStyle/>
          <a:p>
            <a:r>
              <a:rPr lang="fr-FR" dirty="0"/>
              <a:t>Les méthodes électriques</a:t>
            </a:r>
          </a:p>
        </p:txBody>
      </p:sp>
    </p:spTree>
    <p:extLst>
      <p:ext uri="{BB962C8B-B14F-4D97-AF65-F5344CB8AC3E}">
        <p14:creationId xmlns:p14="http://schemas.microsoft.com/office/powerpoint/2010/main" val="2376865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xmlns:p14="http://schemas.microsoft.com/office/powerpoint/2010/mai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fficher l'image d'origin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45734" y="799024"/>
            <a:ext cx="8866067" cy="5478946"/>
          </a:xfrm>
          <a:prstGeom prst="rect">
            <a:avLst/>
          </a:prstGeom>
          <a:solidFill>
            <a:schemeClr val="bg1">
              <a:alpha val="50000"/>
            </a:schemeClr>
          </a:solidFill>
        </p:spPr>
      </p:pic>
      <p:sp>
        <p:nvSpPr>
          <p:cNvPr id="5" name="Titre 6"/>
          <p:cNvSpPr>
            <a:spLocks noGrp="1"/>
          </p:cNvSpPr>
          <p:nvPr>
            <p:ph type="title"/>
          </p:nvPr>
        </p:nvSpPr>
        <p:spPr>
          <a:xfrm>
            <a:off x="2438400" y="-3243"/>
            <a:ext cx="8229600" cy="949235"/>
          </a:xfrm>
        </p:spPr>
        <p:txBody>
          <a:bodyPr>
            <a:normAutofit/>
          </a:bodyPr>
          <a:lstStyle/>
          <a:p>
            <a:r>
              <a:rPr lang="fr-FR" dirty="0"/>
              <a:t>Les méthodes électriques</a:t>
            </a:r>
          </a:p>
        </p:txBody>
      </p:sp>
    </p:spTree>
    <p:extLst>
      <p:ext uri="{BB962C8B-B14F-4D97-AF65-F5344CB8AC3E}">
        <p14:creationId xmlns:p14="http://schemas.microsoft.com/office/powerpoint/2010/main" val="2033520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4850" y="558490"/>
            <a:ext cx="8229600" cy="1143000"/>
          </a:xfrm>
        </p:spPr>
        <p:txBody>
          <a:bodyPr>
            <a:noAutofit/>
          </a:bodyPr>
          <a:lstStyle/>
          <a:p>
            <a:r>
              <a:rPr lang="fr-FR" dirty="0"/>
              <a:t>Pourquoi ? risque et gravité.</a:t>
            </a:r>
          </a:p>
        </p:txBody>
      </p:sp>
      <p:pic>
        <p:nvPicPr>
          <p:cNvPr id="3" name="Image 2"/>
          <p:cNvPicPr>
            <a:picLocks noChangeAspect="1"/>
          </p:cNvPicPr>
          <p:nvPr/>
        </p:nvPicPr>
        <p:blipFill>
          <a:blip r:embed="rId2"/>
          <a:stretch>
            <a:fillRect/>
          </a:stretch>
        </p:blipFill>
        <p:spPr>
          <a:xfrm>
            <a:off x="1283144" y="1557868"/>
            <a:ext cx="9638856" cy="5266264"/>
          </a:xfrm>
          <a:prstGeom prst="rect">
            <a:avLst/>
          </a:prstGeom>
        </p:spPr>
      </p:pic>
    </p:spTree>
    <p:extLst>
      <p:ext uri="{BB962C8B-B14F-4D97-AF65-F5344CB8AC3E}">
        <p14:creationId xmlns:p14="http://schemas.microsoft.com/office/powerpoint/2010/main" val="21258885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Mesures magnétiques</a:t>
            </a:r>
          </a:p>
        </p:txBody>
      </p:sp>
      <p:sp>
        <p:nvSpPr>
          <p:cNvPr id="5" name="Rectangle 7">
            <a:hlinkClick r:id="" action="ppaction://noaction"/>
          </p:cNvPr>
          <p:cNvSpPr>
            <a:spLocks noChangeArrowheads="1"/>
          </p:cNvSpPr>
          <p:nvPr/>
        </p:nvSpPr>
        <p:spPr bwMode="auto">
          <a:xfrm>
            <a:off x="4191000" y="2769752"/>
            <a:ext cx="7620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4" name="Image 3"/>
          <p:cNvPicPr>
            <a:picLocks noChangeAspect="1"/>
          </p:cNvPicPr>
          <p:nvPr/>
        </p:nvPicPr>
        <p:blipFill>
          <a:blip r:embed="rId2"/>
          <a:stretch>
            <a:fillRect/>
          </a:stretch>
        </p:blipFill>
        <p:spPr>
          <a:xfrm>
            <a:off x="1828800" y="1380651"/>
            <a:ext cx="8382000" cy="5219700"/>
          </a:xfrm>
          <a:prstGeom prst="rect">
            <a:avLst/>
          </a:prstGeom>
        </p:spPr>
      </p:pic>
    </p:spTree>
    <p:extLst>
      <p:ext uri="{BB962C8B-B14F-4D97-AF65-F5344CB8AC3E}">
        <p14:creationId xmlns:p14="http://schemas.microsoft.com/office/powerpoint/2010/main" val="38094765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Mesures par </a:t>
            </a:r>
            <a:r>
              <a:rPr lang="fr-FR" dirty="0" err="1"/>
              <a:t>géoradar</a:t>
            </a:r>
            <a:endParaRPr lang="fr-FR" dirty="0"/>
          </a:p>
        </p:txBody>
      </p:sp>
      <p:sp>
        <p:nvSpPr>
          <p:cNvPr id="5" name="Rectangle 7">
            <a:hlinkClick r:id="" action="ppaction://noaction"/>
          </p:cNvPr>
          <p:cNvSpPr>
            <a:spLocks noChangeArrowheads="1"/>
          </p:cNvSpPr>
          <p:nvPr/>
        </p:nvSpPr>
        <p:spPr bwMode="auto">
          <a:xfrm>
            <a:off x="4191000" y="2769752"/>
            <a:ext cx="7620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4" name="Image 3"/>
          <p:cNvPicPr>
            <a:picLocks noChangeAspect="1"/>
          </p:cNvPicPr>
          <p:nvPr/>
        </p:nvPicPr>
        <p:blipFill>
          <a:blip r:embed="rId2"/>
          <a:stretch>
            <a:fillRect/>
          </a:stretch>
        </p:blipFill>
        <p:spPr>
          <a:xfrm>
            <a:off x="1816100" y="1380651"/>
            <a:ext cx="8547100" cy="4927600"/>
          </a:xfrm>
          <a:prstGeom prst="rect">
            <a:avLst/>
          </a:prstGeom>
        </p:spPr>
      </p:pic>
    </p:spTree>
    <p:extLst>
      <p:ext uri="{BB962C8B-B14F-4D97-AF65-F5344CB8AC3E}">
        <p14:creationId xmlns:p14="http://schemas.microsoft.com/office/powerpoint/2010/main" val="2445121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title"/>
          </p:nvPr>
        </p:nvSpPr>
        <p:spPr>
          <a:xfrm>
            <a:off x="2819400" y="-76200"/>
            <a:ext cx="7010400" cy="946150"/>
          </a:xfrm>
        </p:spPr>
        <p:txBody>
          <a:bodyPr/>
          <a:lstStyle/>
          <a:p>
            <a:pPr eaLnBrk="1" hangingPunct="1"/>
            <a:r>
              <a:rPr lang="fr-FR" sz="2800" b="1" dirty="0" err="1">
                <a:latin typeface="Arial" charset="0"/>
                <a:ea typeface="ＭＳ Ｐゴシック" charset="0"/>
                <a:cs typeface="ＭＳ Ｐゴシック" charset="0"/>
              </a:rPr>
              <a:t>Géoradar</a:t>
            </a:r>
            <a:endParaRPr lang="fr-FR" sz="2000" b="1" dirty="0">
              <a:latin typeface="Arial" charset="0"/>
              <a:ea typeface="ＭＳ Ｐゴシック" charset="0"/>
              <a:cs typeface="ＭＳ Ｐゴシック" charset="0"/>
            </a:endParaRPr>
          </a:p>
        </p:txBody>
      </p:sp>
      <p:sp>
        <p:nvSpPr>
          <p:cNvPr id="25603" name="Rectangle 4"/>
          <p:cNvSpPr>
            <a:spLocks noChangeArrowheads="1"/>
          </p:cNvSpPr>
          <p:nvPr/>
        </p:nvSpPr>
        <p:spPr bwMode="auto">
          <a:xfrm>
            <a:off x="1879160" y="1040639"/>
            <a:ext cx="8331641" cy="203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algn="just"/>
            <a:r>
              <a:rPr lang="fr-FR" dirty="0">
                <a:latin typeface="Arial" charset="0"/>
              </a:rPr>
              <a:t>Détection de ferraillage par méthodes électromagnétiques :</a:t>
            </a:r>
            <a:r>
              <a:rPr lang="fr-FR" dirty="0">
                <a:solidFill>
                  <a:srgbClr val="FFFF00"/>
                </a:solidFill>
                <a:latin typeface="Arial" charset="0"/>
              </a:rPr>
              <a:t> </a:t>
            </a:r>
            <a:r>
              <a:rPr lang="fr-FR" dirty="0">
                <a:latin typeface="Arial" charset="0"/>
                <a:cs typeface="Times New Roman" charset="0"/>
              </a:rPr>
              <a:t>application du </a:t>
            </a:r>
            <a:r>
              <a:rPr lang="fr-FR" dirty="0" err="1">
                <a:latin typeface="Arial" charset="0"/>
                <a:cs typeface="Times New Roman" charset="0"/>
              </a:rPr>
              <a:t>géoradar</a:t>
            </a:r>
            <a:r>
              <a:rPr lang="fr-FR" dirty="0">
                <a:latin typeface="Arial" charset="0"/>
                <a:cs typeface="Times New Roman" charset="0"/>
              </a:rPr>
              <a:t> au génie civil: une antenne émet un onde électromagnétique à haute fréquence ou hyperfréquence (minimum: 1GHz) qui se propage dans le béton et est réfléchie par l</a:t>
            </a:r>
            <a:r>
              <a:rPr lang="ja-JP" altLang="fr-FR" dirty="0">
                <a:latin typeface="Arial" charset="0"/>
                <a:cs typeface="Times New Roman" charset="0"/>
              </a:rPr>
              <a:t>’</a:t>
            </a:r>
            <a:r>
              <a:rPr lang="fr-FR" dirty="0">
                <a:latin typeface="Arial" charset="0"/>
                <a:cs typeface="Times New Roman" charset="0"/>
              </a:rPr>
              <a:t>acier. Le déplacement de l</a:t>
            </a:r>
            <a:r>
              <a:rPr lang="ja-JP" altLang="fr-FR" dirty="0">
                <a:latin typeface="Arial" charset="0"/>
                <a:cs typeface="Times New Roman" charset="0"/>
              </a:rPr>
              <a:t>’</a:t>
            </a:r>
            <a:r>
              <a:rPr lang="fr-FR" dirty="0">
                <a:latin typeface="Arial" charset="0"/>
                <a:cs typeface="Times New Roman" charset="0"/>
              </a:rPr>
              <a:t>antenne en surface de parement à vitesse constante permet d</a:t>
            </a:r>
            <a:r>
              <a:rPr lang="ja-JP" altLang="fr-FR" dirty="0">
                <a:latin typeface="Arial" charset="0"/>
                <a:cs typeface="Times New Roman" charset="0"/>
              </a:rPr>
              <a:t>’</a:t>
            </a:r>
            <a:r>
              <a:rPr lang="fr-FR" dirty="0">
                <a:latin typeface="Arial" charset="0"/>
                <a:cs typeface="Times New Roman" charset="0"/>
              </a:rPr>
              <a:t>obtenir une «coupe-temps» présentant des hyperboles coïncidant avec la position des aciers</a:t>
            </a:r>
          </a:p>
          <a:p>
            <a:pPr algn="just"/>
            <a:endParaRPr lang="fr-FR" dirty="0">
              <a:latin typeface="Arial" charset="0"/>
              <a:cs typeface="Times New Roman" charset="0"/>
            </a:endParaRPr>
          </a:p>
        </p:txBody>
      </p:sp>
      <p:pic>
        <p:nvPicPr>
          <p:cNvPr id="25606" name="Picture 1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92075" y="2955479"/>
            <a:ext cx="4643438" cy="319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8" name="Espace réservé du numéro de diapositive 7"/>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E849F188-AA5D-5A43-82C6-A10F9C3593CD}" type="slidenum">
              <a:rPr lang="fr-FR" sz="1400">
                <a:latin typeface="Arial" charset="0"/>
              </a:rPr>
              <a:pPr/>
              <a:t>42</a:t>
            </a:fld>
            <a:endParaRPr lang="fr-FR" sz="1400">
              <a:latin typeface="Arial" charset="0"/>
            </a:endParaRPr>
          </a:p>
        </p:txBody>
      </p:sp>
      <p:pic>
        <p:nvPicPr>
          <p:cNvPr id="2" name="Image 1"/>
          <p:cNvPicPr>
            <a:picLocks noChangeAspect="1"/>
          </p:cNvPicPr>
          <p:nvPr/>
        </p:nvPicPr>
        <p:blipFill>
          <a:blip r:embed="rId3"/>
          <a:stretch>
            <a:fillRect/>
          </a:stretch>
        </p:blipFill>
        <p:spPr>
          <a:xfrm>
            <a:off x="6718300" y="2805375"/>
            <a:ext cx="3949700" cy="3045329"/>
          </a:xfrm>
          <a:prstGeom prst="rect">
            <a:avLst/>
          </a:prstGeom>
        </p:spPr>
      </p:pic>
    </p:spTree>
    <p:extLst>
      <p:ext uri="{BB962C8B-B14F-4D97-AF65-F5344CB8AC3E}">
        <p14:creationId xmlns:p14="http://schemas.microsoft.com/office/powerpoint/2010/main" val="39973748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title"/>
          </p:nvPr>
        </p:nvSpPr>
        <p:spPr>
          <a:xfrm>
            <a:off x="2819400" y="-76200"/>
            <a:ext cx="7010400" cy="946150"/>
          </a:xfrm>
        </p:spPr>
        <p:txBody>
          <a:bodyPr/>
          <a:lstStyle/>
          <a:p>
            <a:pPr eaLnBrk="1" hangingPunct="1"/>
            <a:r>
              <a:rPr lang="fr-FR" sz="2800" b="1" dirty="0" err="1">
                <a:latin typeface="Arial" charset="0"/>
                <a:ea typeface="ＭＳ Ｐゴシック" charset="0"/>
                <a:cs typeface="ＭＳ Ｐゴシック" charset="0"/>
              </a:rPr>
              <a:t>Géoradar</a:t>
            </a:r>
            <a:endParaRPr lang="fr-FR" sz="2000" b="1" dirty="0">
              <a:latin typeface="Arial" charset="0"/>
              <a:ea typeface="ＭＳ Ｐゴシック" charset="0"/>
              <a:cs typeface="ＭＳ Ｐゴシック" charset="0"/>
            </a:endParaRPr>
          </a:p>
        </p:txBody>
      </p:sp>
      <p:sp>
        <p:nvSpPr>
          <p:cNvPr id="25603" name="Rectangle 4"/>
          <p:cNvSpPr>
            <a:spLocks noChangeArrowheads="1"/>
          </p:cNvSpPr>
          <p:nvPr/>
        </p:nvSpPr>
        <p:spPr bwMode="auto">
          <a:xfrm>
            <a:off x="1879160" y="732553"/>
            <a:ext cx="8331641" cy="3293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algn="just"/>
            <a:r>
              <a:rPr lang="fr-FR" sz="1600" dirty="0">
                <a:latin typeface="Arial" charset="0"/>
              </a:rPr>
              <a:t>Des ondes </a:t>
            </a:r>
            <a:r>
              <a:rPr lang="fr-FR" sz="1600" dirty="0" err="1">
                <a:latin typeface="Arial" charset="0"/>
              </a:rPr>
              <a:t>électromagnétiques</a:t>
            </a:r>
            <a:r>
              <a:rPr lang="fr-FR" sz="1600" dirty="0">
                <a:latin typeface="Arial" charset="0"/>
              </a:rPr>
              <a:t>, de quelques nanosecondes à des </a:t>
            </a:r>
            <a:r>
              <a:rPr lang="fr-FR" sz="1600" dirty="0" err="1">
                <a:latin typeface="Arial" charset="0"/>
              </a:rPr>
              <a:t>fréquences</a:t>
            </a:r>
            <a:r>
              <a:rPr lang="fr-FR" sz="1600" dirty="0">
                <a:latin typeface="Arial" charset="0"/>
              </a:rPr>
              <a:t> de 1 à 3 GHz, sont donc </a:t>
            </a:r>
            <a:r>
              <a:rPr lang="fr-FR" sz="1600" dirty="0" err="1">
                <a:latin typeface="Arial" charset="0"/>
              </a:rPr>
              <a:t>envoyées</a:t>
            </a:r>
            <a:r>
              <a:rPr lang="fr-FR" sz="1600" dirty="0">
                <a:latin typeface="Arial" charset="0"/>
              </a:rPr>
              <a:t> dans le milieu à </a:t>
            </a:r>
            <a:r>
              <a:rPr lang="fr-FR" sz="1600" dirty="0" err="1">
                <a:latin typeface="Arial" charset="0"/>
              </a:rPr>
              <a:t>étudier</a:t>
            </a:r>
            <a:r>
              <a:rPr lang="fr-FR" sz="1600" dirty="0">
                <a:latin typeface="Arial" charset="0"/>
              </a:rPr>
              <a:t> par le biais d’une antenne </a:t>
            </a:r>
            <a:r>
              <a:rPr lang="fr-FR" sz="1600" dirty="0" err="1">
                <a:latin typeface="Arial" charset="0"/>
              </a:rPr>
              <a:t>émettrice</a:t>
            </a:r>
            <a:r>
              <a:rPr lang="fr-FR" sz="1600" dirty="0">
                <a:latin typeface="Arial" charset="0"/>
              </a:rPr>
              <a:t>. Celles-ci se propagent dans le milieu et sont partiellement </a:t>
            </a:r>
            <a:r>
              <a:rPr lang="fr-FR" sz="1600" dirty="0" err="1">
                <a:latin typeface="Arial" charset="0"/>
              </a:rPr>
              <a:t>réfléchies</a:t>
            </a:r>
            <a:r>
              <a:rPr lang="fr-FR" sz="1600" dirty="0">
                <a:latin typeface="Arial" charset="0"/>
              </a:rPr>
              <a:t> à chaque interface entre 2 </a:t>
            </a:r>
            <a:r>
              <a:rPr lang="fr-FR" sz="1600" dirty="0" err="1">
                <a:latin typeface="Arial" charset="0"/>
              </a:rPr>
              <a:t>matériaux</a:t>
            </a:r>
            <a:r>
              <a:rPr lang="fr-FR" sz="1600" dirty="0">
                <a:latin typeface="Arial" charset="0"/>
              </a:rPr>
              <a:t> «</a:t>
            </a:r>
            <a:r>
              <a:rPr lang="fr-FR" sz="1600" dirty="0" err="1">
                <a:latin typeface="Arial" charset="0"/>
              </a:rPr>
              <a:t>électro</a:t>
            </a:r>
            <a:r>
              <a:rPr lang="fr-FR" sz="1600" dirty="0">
                <a:latin typeface="Arial" charset="0"/>
              </a:rPr>
              <a:t>- </a:t>
            </a:r>
            <a:r>
              <a:rPr lang="fr-FR" sz="1600" dirty="0" err="1">
                <a:latin typeface="Arial" charset="0"/>
              </a:rPr>
              <a:t>magnétiquement</a:t>
            </a:r>
            <a:r>
              <a:rPr lang="fr-FR" sz="1600" dirty="0">
                <a:latin typeface="Arial" charset="0"/>
              </a:rPr>
              <a:t> » </a:t>
            </a:r>
            <a:r>
              <a:rPr lang="fr-FR" sz="1600" dirty="0" err="1">
                <a:latin typeface="Arial" charset="0"/>
              </a:rPr>
              <a:t>différents</a:t>
            </a:r>
            <a:r>
              <a:rPr lang="fr-FR" sz="1600" dirty="0">
                <a:latin typeface="Arial" charset="0"/>
              </a:rPr>
              <a:t> </a:t>
            </a:r>
            <a:r>
              <a:rPr lang="fr-FR" sz="1600" dirty="0" err="1">
                <a:latin typeface="Arial" charset="0"/>
              </a:rPr>
              <a:t>rencontrés</a:t>
            </a:r>
            <a:r>
              <a:rPr lang="fr-FR" sz="1600" dirty="0">
                <a:latin typeface="Arial" charset="0"/>
              </a:rPr>
              <a:t>. Une partie de l’</a:t>
            </a:r>
            <a:r>
              <a:rPr lang="fr-FR" sz="1600" dirty="0" err="1">
                <a:latin typeface="Arial" charset="0"/>
              </a:rPr>
              <a:t>énergie</a:t>
            </a:r>
            <a:r>
              <a:rPr lang="fr-FR" sz="1600" dirty="0">
                <a:latin typeface="Arial" charset="0"/>
              </a:rPr>
              <a:t> est donc </a:t>
            </a:r>
            <a:r>
              <a:rPr lang="fr-FR" sz="1600" dirty="0" err="1">
                <a:latin typeface="Arial" charset="0"/>
              </a:rPr>
              <a:t>réfléchie</a:t>
            </a:r>
            <a:r>
              <a:rPr lang="fr-FR" sz="1600" dirty="0">
                <a:latin typeface="Arial" charset="0"/>
              </a:rPr>
              <a:t> vers la surface et est </a:t>
            </a:r>
            <a:r>
              <a:rPr lang="fr-FR" sz="1600" dirty="0" err="1">
                <a:latin typeface="Arial" charset="0"/>
              </a:rPr>
              <a:t>enregistrée</a:t>
            </a:r>
            <a:r>
              <a:rPr lang="fr-FR" sz="1600" dirty="0">
                <a:latin typeface="Arial" charset="0"/>
              </a:rPr>
              <a:t> par l'antenne </a:t>
            </a:r>
            <a:r>
              <a:rPr lang="fr-FR" sz="1600" dirty="0" err="1">
                <a:latin typeface="Arial" charset="0"/>
              </a:rPr>
              <a:t>réceptrice</a:t>
            </a:r>
            <a:r>
              <a:rPr lang="fr-FR" sz="1600" dirty="0">
                <a:latin typeface="Arial" charset="0"/>
              </a:rPr>
              <a:t> (</a:t>
            </a:r>
            <a:r>
              <a:rPr lang="fr-FR" sz="1600" dirty="0" err="1">
                <a:latin typeface="Arial" charset="0"/>
              </a:rPr>
              <a:t>généralement</a:t>
            </a:r>
            <a:r>
              <a:rPr lang="fr-FR" sz="1600" dirty="0">
                <a:latin typeface="Arial" charset="0"/>
              </a:rPr>
              <a:t> dans le </a:t>
            </a:r>
            <a:r>
              <a:rPr lang="fr-FR" sz="1600" dirty="0" err="1">
                <a:latin typeface="Arial" charset="0"/>
              </a:rPr>
              <a:t>même</a:t>
            </a:r>
            <a:r>
              <a:rPr lang="fr-FR" sz="1600" dirty="0">
                <a:latin typeface="Arial" charset="0"/>
              </a:rPr>
              <a:t> boitier que l’antenne </a:t>
            </a:r>
            <a:r>
              <a:rPr lang="fr-FR" sz="1600" dirty="0" err="1">
                <a:latin typeface="Arial" charset="0"/>
              </a:rPr>
              <a:t>émettrice</a:t>
            </a:r>
            <a:r>
              <a:rPr lang="fr-FR" sz="1600" dirty="0">
                <a:latin typeface="Arial" charset="0"/>
              </a:rPr>
              <a:t>), tandis qu’une autre partie continue à se propager, tout en s’</a:t>
            </a:r>
            <a:r>
              <a:rPr lang="fr-FR" sz="1600" dirty="0" err="1">
                <a:latin typeface="Arial" charset="0"/>
              </a:rPr>
              <a:t>atténuant</a:t>
            </a:r>
            <a:r>
              <a:rPr lang="fr-FR" sz="1600" dirty="0">
                <a:latin typeface="Arial" charset="0"/>
              </a:rPr>
              <a:t>. Le signal correspond au temps (en seconde) aller/retour de l’onde pour atteindre les </a:t>
            </a:r>
            <a:r>
              <a:rPr lang="fr-FR" sz="1600" dirty="0" err="1">
                <a:latin typeface="Arial" charset="0"/>
              </a:rPr>
              <a:t>différentes</a:t>
            </a:r>
            <a:r>
              <a:rPr lang="fr-FR" sz="1600" dirty="0">
                <a:latin typeface="Arial" charset="0"/>
              </a:rPr>
              <a:t> </a:t>
            </a:r>
            <a:r>
              <a:rPr lang="fr-FR" sz="1600" dirty="0" err="1">
                <a:latin typeface="Arial" charset="0"/>
              </a:rPr>
              <a:t>discontinuités</a:t>
            </a:r>
            <a:r>
              <a:rPr lang="fr-FR" sz="1600" dirty="0">
                <a:latin typeface="Arial" charset="0"/>
              </a:rPr>
              <a:t> et leurs retours. Les signaux acquis (scans) sont </a:t>
            </a:r>
            <a:r>
              <a:rPr lang="fr-FR" sz="1600" dirty="0" err="1">
                <a:latin typeface="Arial" charset="0"/>
              </a:rPr>
              <a:t>juxtaposés</a:t>
            </a:r>
            <a:r>
              <a:rPr lang="fr-FR" sz="1600" dirty="0">
                <a:latin typeface="Arial" charset="0"/>
              </a:rPr>
              <a:t> en temps </a:t>
            </a:r>
            <a:r>
              <a:rPr lang="fr-FR" sz="1600" dirty="0" err="1">
                <a:latin typeface="Arial" charset="0"/>
              </a:rPr>
              <a:t>réel</a:t>
            </a:r>
            <a:r>
              <a:rPr lang="fr-FR" sz="1600" dirty="0">
                <a:latin typeface="Arial" charset="0"/>
              </a:rPr>
              <a:t> lors du </a:t>
            </a:r>
            <a:r>
              <a:rPr lang="fr-FR" sz="1600" dirty="0" err="1">
                <a:latin typeface="Arial" charset="0"/>
              </a:rPr>
              <a:t>déplacement</a:t>
            </a:r>
            <a:r>
              <a:rPr lang="fr-FR" sz="1600" dirty="0">
                <a:latin typeface="Arial" charset="0"/>
              </a:rPr>
              <a:t> du </a:t>
            </a:r>
            <a:r>
              <a:rPr lang="fr-FR" sz="1600" dirty="0" err="1">
                <a:latin typeface="Arial" charset="0"/>
              </a:rPr>
              <a:t>système</a:t>
            </a:r>
            <a:r>
              <a:rPr lang="fr-FR" sz="1600" dirty="0">
                <a:latin typeface="Arial" charset="0"/>
              </a:rPr>
              <a:t> d’antennes, permettant de visualiser les </a:t>
            </a:r>
            <a:r>
              <a:rPr lang="fr-FR" sz="1600" dirty="0" err="1">
                <a:latin typeface="Arial" charset="0"/>
              </a:rPr>
              <a:t>résultats</a:t>
            </a:r>
            <a:r>
              <a:rPr lang="fr-FR" sz="1600" dirty="0">
                <a:latin typeface="Arial" charset="0"/>
              </a:rPr>
              <a:t> sous forme de « </a:t>
            </a:r>
            <a:r>
              <a:rPr lang="fr-FR" sz="1600" dirty="0" err="1">
                <a:latin typeface="Arial" charset="0"/>
              </a:rPr>
              <a:t>radargramme</a:t>
            </a:r>
            <a:r>
              <a:rPr lang="fr-FR" sz="1600" dirty="0">
                <a:latin typeface="Arial" charset="0"/>
              </a:rPr>
              <a:t> », ou coupe-temps du </a:t>
            </a:r>
            <a:r>
              <a:rPr lang="fr-FR" sz="1600" dirty="0" err="1">
                <a:latin typeface="Arial" charset="0"/>
              </a:rPr>
              <a:t>matériau</a:t>
            </a:r>
            <a:r>
              <a:rPr lang="fr-FR" sz="1600" dirty="0">
                <a:latin typeface="Arial" charset="0"/>
              </a:rPr>
              <a:t> ausculté à l’aplomb du profil de mesure. La </a:t>
            </a:r>
            <a:r>
              <a:rPr lang="fr-FR" sz="1600" dirty="0" err="1">
                <a:latin typeface="Arial" charset="0"/>
              </a:rPr>
              <a:t>détection</a:t>
            </a:r>
            <a:r>
              <a:rPr lang="fr-FR" sz="1600" dirty="0">
                <a:latin typeface="Arial" charset="0"/>
              </a:rPr>
              <a:t> « d’anomalies » dans un milieu, comme des aciers, est </a:t>
            </a:r>
            <a:r>
              <a:rPr lang="fr-FR" sz="1600" dirty="0" err="1">
                <a:latin typeface="Arial" charset="0"/>
              </a:rPr>
              <a:t>caractérise</a:t>
            </a:r>
            <a:r>
              <a:rPr lang="fr-FR" sz="1600" dirty="0">
                <a:latin typeface="Arial" charset="0"/>
              </a:rPr>
              <a:t>́ par des hyperboles de diffraction.</a:t>
            </a:r>
            <a:endParaRPr lang="fr-FR" sz="1600" dirty="0">
              <a:latin typeface="Arial" charset="0"/>
              <a:cs typeface="Times New Roman" charset="0"/>
            </a:endParaRPr>
          </a:p>
        </p:txBody>
      </p:sp>
      <p:sp>
        <p:nvSpPr>
          <p:cNvPr id="25608" name="Espace réservé du numéro de diapositive 7"/>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E849F188-AA5D-5A43-82C6-A10F9C3593CD}" type="slidenum">
              <a:rPr lang="fr-FR" sz="1400">
                <a:latin typeface="Arial" charset="0"/>
              </a:rPr>
              <a:pPr/>
              <a:t>43</a:t>
            </a:fld>
            <a:endParaRPr lang="fr-FR" sz="1400">
              <a:latin typeface="Arial" charset="0"/>
            </a:endParaRPr>
          </a:p>
        </p:txBody>
      </p:sp>
      <p:pic>
        <p:nvPicPr>
          <p:cNvPr id="2" name="Image 1"/>
          <p:cNvPicPr>
            <a:picLocks noChangeAspect="1"/>
          </p:cNvPicPr>
          <p:nvPr/>
        </p:nvPicPr>
        <p:blipFill>
          <a:blip r:embed="rId2"/>
          <a:stretch>
            <a:fillRect/>
          </a:stretch>
        </p:blipFill>
        <p:spPr>
          <a:xfrm>
            <a:off x="1411921" y="3841988"/>
            <a:ext cx="7137391" cy="2367609"/>
          </a:xfrm>
          <a:prstGeom prst="rect">
            <a:avLst/>
          </a:prstGeom>
        </p:spPr>
      </p:pic>
      <p:pic>
        <p:nvPicPr>
          <p:cNvPr id="3" name="Image 2"/>
          <p:cNvPicPr>
            <a:picLocks noChangeAspect="1"/>
          </p:cNvPicPr>
          <p:nvPr/>
        </p:nvPicPr>
        <p:blipFill>
          <a:blip r:embed="rId3"/>
          <a:stretch>
            <a:fillRect/>
          </a:stretch>
        </p:blipFill>
        <p:spPr>
          <a:xfrm>
            <a:off x="7023795" y="4025761"/>
            <a:ext cx="3839330" cy="1678029"/>
          </a:xfrm>
          <a:prstGeom prst="rect">
            <a:avLst/>
          </a:prstGeom>
        </p:spPr>
      </p:pic>
    </p:spTree>
    <p:extLst>
      <p:ext uri="{BB962C8B-B14F-4D97-AF65-F5344CB8AC3E}">
        <p14:creationId xmlns:p14="http://schemas.microsoft.com/office/powerpoint/2010/main" val="10141994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title"/>
          </p:nvPr>
        </p:nvSpPr>
        <p:spPr>
          <a:xfrm>
            <a:off x="2819400" y="-76200"/>
            <a:ext cx="7010400" cy="946150"/>
          </a:xfrm>
        </p:spPr>
        <p:txBody>
          <a:bodyPr/>
          <a:lstStyle/>
          <a:p>
            <a:pPr eaLnBrk="1" hangingPunct="1"/>
            <a:r>
              <a:rPr lang="fr-FR" sz="2800" b="1" dirty="0" err="1">
                <a:latin typeface="Arial" charset="0"/>
                <a:ea typeface="ＭＳ Ｐゴシック" charset="0"/>
                <a:cs typeface="ＭＳ Ｐゴシック" charset="0"/>
              </a:rPr>
              <a:t>Géoradar</a:t>
            </a:r>
            <a:endParaRPr lang="fr-FR" sz="2000" b="1" dirty="0">
              <a:latin typeface="Arial" charset="0"/>
              <a:ea typeface="ＭＳ Ｐゴシック" charset="0"/>
              <a:cs typeface="ＭＳ Ｐゴシック" charset="0"/>
            </a:endParaRPr>
          </a:p>
        </p:txBody>
      </p:sp>
      <p:sp>
        <p:nvSpPr>
          <p:cNvPr id="25603" name="Rectangle 4"/>
          <p:cNvSpPr>
            <a:spLocks noChangeArrowheads="1"/>
          </p:cNvSpPr>
          <p:nvPr/>
        </p:nvSpPr>
        <p:spPr bwMode="auto">
          <a:xfrm>
            <a:off x="1857636" y="779870"/>
            <a:ext cx="8331641" cy="353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algn="just"/>
            <a:r>
              <a:rPr lang="fr-FR" sz="1600" dirty="0">
                <a:latin typeface="Arial" charset="0"/>
              </a:rPr>
              <a:t>La coupe temps ainsi obtenue est </a:t>
            </a:r>
            <a:r>
              <a:rPr lang="fr-FR" sz="1600" dirty="0" err="1">
                <a:latin typeface="Arial" charset="0"/>
              </a:rPr>
              <a:t>transformée</a:t>
            </a:r>
            <a:r>
              <a:rPr lang="fr-FR" sz="1600" dirty="0">
                <a:latin typeface="Arial" charset="0"/>
              </a:rPr>
              <a:t> en coupe profondeur </a:t>
            </a:r>
            <a:r>
              <a:rPr lang="fr-FR" sz="1600" dirty="0" err="1">
                <a:latin typeface="Arial" charset="0"/>
              </a:rPr>
              <a:t>après</a:t>
            </a:r>
            <a:r>
              <a:rPr lang="fr-FR" sz="1600" dirty="0">
                <a:latin typeface="Arial" charset="0"/>
              </a:rPr>
              <a:t> </a:t>
            </a:r>
            <a:r>
              <a:rPr lang="fr-FR" sz="1600" dirty="0" err="1">
                <a:latin typeface="Arial" charset="0"/>
              </a:rPr>
              <a:t>détermination</a:t>
            </a:r>
            <a:r>
              <a:rPr lang="fr-FR" sz="1600" dirty="0">
                <a:latin typeface="Arial" charset="0"/>
              </a:rPr>
              <a:t> de la vitesse de propagation </a:t>
            </a:r>
            <a:r>
              <a:rPr lang="fr-FR" sz="1600" dirty="0" err="1">
                <a:latin typeface="Arial" charset="0"/>
              </a:rPr>
              <a:t>caractéristique</a:t>
            </a:r>
            <a:r>
              <a:rPr lang="fr-FR" sz="1600" dirty="0">
                <a:latin typeface="Arial" charset="0"/>
              </a:rPr>
              <a:t> du milieu. Celle-ci </a:t>
            </a:r>
            <a:r>
              <a:rPr lang="fr-FR" sz="1600" dirty="0" err="1">
                <a:latin typeface="Arial" charset="0"/>
              </a:rPr>
              <a:t>dépend</a:t>
            </a:r>
            <a:r>
              <a:rPr lang="fr-FR" sz="1600" dirty="0">
                <a:latin typeface="Arial" charset="0"/>
              </a:rPr>
              <a:t> de la constante </a:t>
            </a:r>
            <a:r>
              <a:rPr lang="fr-FR" sz="1600" dirty="0" err="1">
                <a:latin typeface="Arial" charset="0"/>
              </a:rPr>
              <a:t>diélectrique</a:t>
            </a:r>
            <a:r>
              <a:rPr lang="fr-FR" sz="1600" dirty="0">
                <a:latin typeface="Arial" charset="0"/>
              </a:rPr>
              <a:t> relative du </a:t>
            </a:r>
            <a:r>
              <a:rPr lang="fr-FR" sz="1600" dirty="0" err="1">
                <a:latin typeface="Arial" charset="0"/>
              </a:rPr>
              <a:t>matériau</a:t>
            </a:r>
            <a:r>
              <a:rPr lang="fr-FR" sz="1600" dirty="0">
                <a:latin typeface="Arial" charset="0"/>
              </a:rPr>
              <a:t>. Cette vitesse peut </a:t>
            </a:r>
            <a:r>
              <a:rPr lang="fr-FR" sz="1600" dirty="0" err="1">
                <a:latin typeface="Arial" charset="0"/>
              </a:rPr>
              <a:t>être</a:t>
            </a:r>
            <a:r>
              <a:rPr lang="fr-FR" sz="1600" dirty="0">
                <a:latin typeface="Arial" charset="0"/>
              </a:rPr>
              <a:t> </a:t>
            </a:r>
            <a:r>
              <a:rPr lang="fr-FR" sz="1600" dirty="0" err="1">
                <a:latin typeface="Arial" charset="0"/>
              </a:rPr>
              <a:t>déterminée</a:t>
            </a:r>
            <a:r>
              <a:rPr lang="fr-FR" sz="1600" dirty="0">
                <a:latin typeface="Arial" charset="0"/>
              </a:rPr>
              <a:t> par diverses techniques, soit non destructives, </a:t>
            </a:r>
            <a:r>
              <a:rPr lang="fr-FR" sz="1600" dirty="0" err="1">
                <a:latin typeface="Arial" charset="0"/>
              </a:rPr>
              <a:t>basées</a:t>
            </a:r>
            <a:r>
              <a:rPr lang="fr-FR" sz="1600" dirty="0">
                <a:latin typeface="Arial" charset="0"/>
              </a:rPr>
              <a:t> sur l’</a:t>
            </a:r>
            <a:r>
              <a:rPr lang="fr-FR" sz="1600" dirty="0" err="1">
                <a:latin typeface="Arial" charset="0"/>
              </a:rPr>
              <a:t>étude</a:t>
            </a:r>
            <a:r>
              <a:rPr lang="fr-FR" sz="1600" dirty="0">
                <a:latin typeface="Arial" charset="0"/>
              </a:rPr>
              <a:t> de l’ouverture des hyperboles de diffraction ou par la technique de l’offset variable, soit destructives, par sondage ponctuel sur une cible quelconque (en l’occurrence un acier). Ces </a:t>
            </a:r>
            <a:r>
              <a:rPr lang="fr-FR" sz="1600" dirty="0" err="1">
                <a:latin typeface="Arial" charset="0"/>
              </a:rPr>
              <a:t>étalonnages</a:t>
            </a:r>
            <a:r>
              <a:rPr lang="fr-FR" sz="1600" dirty="0">
                <a:latin typeface="Arial" charset="0"/>
              </a:rPr>
              <a:t> sont valables pour les mesures sur un </a:t>
            </a:r>
            <a:r>
              <a:rPr lang="fr-FR" sz="1600" dirty="0" err="1">
                <a:latin typeface="Arial" charset="0"/>
              </a:rPr>
              <a:t>matériau</a:t>
            </a:r>
            <a:r>
              <a:rPr lang="fr-FR" sz="1600" dirty="0">
                <a:latin typeface="Arial" charset="0"/>
              </a:rPr>
              <a:t> donné, placé dans des conditions environnementales </a:t>
            </a:r>
            <a:r>
              <a:rPr lang="fr-FR" sz="1600" dirty="0" err="1">
                <a:latin typeface="Arial" charset="0"/>
              </a:rPr>
              <a:t>données</a:t>
            </a:r>
            <a:r>
              <a:rPr lang="fr-FR" sz="1600" dirty="0">
                <a:latin typeface="Arial" charset="0"/>
              </a:rPr>
              <a:t> (taux d’</a:t>
            </a:r>
            <a:r>
              <a:rPr lang="fr-FR" sz="1600" dirty="0" err="1">
                <a:latin typeface="Arial" charset="0"/>
              </a:rPr>
              <a:t>humidite</a:t>
            </a:r>
            <a:r>
              <a:rPr lang="fr-FR" sz="1600" dirty="0">
                <a:latin typeface="Arial" charset="0"/>
              </a:rPr>
              <a:t>́ en particulier). Toute modification de la nature du </a:t>
            </a:r>
            <a:r>
              <a:rPr lang="fr-FR" sz="1600" dirty="0" err="1">
                <a:latin typeface="Arial" charset="0"/>
              </a:rPr>
              <a:t>matériau</a:t>
            </a:r>
            <a:r>
              <a:rPr lang="fr-FR" sz="1600" dirty="0">
                <a:latin typeface="Arial" charset="0"/>
              </a:rPr>
              <a:t>, ou du contexte, implique la multiplication des </a:t>
            </a:r>
            <a:r>
              <a:rPr lang="fr-FR" sz="1600" dirty="0" err="1">
                <a:latin typeface="Arial" charset="0"/>
              </a:rPr>
              <a:t>étalonnages</a:t>
            </a:r>
            <a:r>
              <a:rPr lang="fr-FR" sz="1600" dirty="0">
                <a:latin typeface="Arial" charset="0"/>
              </a:rPr>
              <a:t>.</a:t>
            </a:r>
          </a:p>
          <a:p>
            <a:pPr algn="just"/>
            <a:r>
              <a:rPr lang="fr-FR" sz="1600" dirty="0">
                <a:latin typeface="Arial" charset="0"/>
              </a:rPr>
              <a:t>Avant d’utiliser un </a:t>
            </a:r>
            <a:r>
              <a:rPr lang="fr-FR" sz="1600" dirty="0" err="1">
                <a:latin typeface="Arial" charset="0"/>
              </a:rPr>
              <a:t>système</a:t>
            </a:r>
            <a:r>
              <a:rPr lang="fr-FR" sz="1600" dirty="0">
                <a:latin typeface="Arial" charset="0"/>
              </a:rPr>
              <a:t> radar, il faut savoir à peu </a:t>
            </a:r>
            <a:r>
              <a:rPr lang="fr-FR" sz="1600" dirty="0" err="1">
                <a:latin typeface="Arial" charset="0"/>
              </a:rPr>
              <a:t>près</a:t>
            </a:r>
            <a:r>
              <a:rPr lang="fr-FR" sz="1600" dirty="0">
                <a:latin typeface="Arial" charset="0"/>
              </a:rPr>
              <a:t> ce que l’on cherche et à quelle profondeur afin d’utiliser une antenne </a:t>
            </a:r>
            <a:r>
              <a:rPr lang="fr-FR" sz="1600" dirty="0" err="1">
                <a:latin typeface="Arial" charset="0"/>
              </a:rPr>
              <a:t>adéquate</a:t>
            </a:r>
            <a:r>
              <a:rPr lang="fr-FR" sz="1600" dirty="0">
                <a:latin typeface="Arial" charset="0"/>
              </a:rPr>
              <a:t>, offrant un bon compromis entre la </a:t>
            </a:r>
            <a:r>
              <a:rPr lang="fr-FR" sz="1600" dirty="0" err="1">
                <a:latin typeface="Arial" charset="0"/>
              </a:rPr>
              <a:t>résolution</a:t>
            </a:r>
            <a:r>
              <a:rPr lang="fr-FR" sz="1600" dirty="0">
                <a:latin typeface="Arial" charset="0"/>
              </a:rPr>
              <a:t> et la profondeur. Les antennes les plus couramment </a:t>
            </a:r>
            <a:r>
              <a:rPr lang="fr-FR" sz="1600" dirty="0" err="1">
                <a:latin typeface="Arial" charset="0"/>
              </a:rPr>
              <a:t>utilisées</a:t>
            </a:r>
            <a:r>
              <a:rPr lang="fr-FR" sz="1600" dirty="0">
                <a:latin typeface="Arial" charset="0"/>
              </a:rPr>
              <a:t> pour des diagnostics d’ouvrage sont celles de 1.5-1.6 et 2.6 GHz. Ci-dessous, les profondeurs d’auscultation </a:t>
            </a:r>
            <a:r>
              <a:rPr lang="fr-FR" sz="1600" dirty="0" err="1">
                <a:latin typeface="Arial" charset="0"/>
              </a:rPr>
              <a:t>théoriques</a:t>
            </a:r>
            <a:r>
              <a:rPr lang="fr-FR" sz="1600" dirty="0">
                <a:latin typeface="Arial" charset="0"/>
              </a:rPr>
              <a:t> selon les antennes de </a:t>
            </a:r>
            <a:r>
              <a:rPr lang="fr-FR" sz="1600" dirty="0" err="1">
                <a:latin typeface="Arial" charset="0"/>
              </a:rPr>
              <a:t>détection</a:t>
            </a:r>
            <a:r>
              <a:rPr lang="fr-FR" sz="1600" dirty="0">
                <a:latin typeface="Arial" charset="0"/>
              </a:rPr>
              <a:t>.</a:t>
            </a:r>
            <a:endParaRPr lang="fr-FR" sz="1600" dirty="0">
              <a:latin typeface="Arial" charset="0"/>
              <a:cs typeface="Times New Roman" charset="0"/>
            </a:endParaRPr>
          </a:p>
        </p:txBody>
      </p:sp>
      <p:sp>
        <p:nvSpPr>
          <p:cNvPr id="25608" name="Espace réservé du numéro de diapositive 7"/>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E849F188-AA5D-5A43-82C6-A10F9C3593CD}" type="slidenum">
              <a:rPr lang="fr-FR" sz="1400">
                <a:latin typeface="Arial" charset="0"/>
              </a:rPr>
              <a:pPr/>
              <a:t>44</a:t>
            </a:fld>
            <a:endParaRPr lang="fr-FR" sz="1400">
              <a:latin typeface="Arial" charset="0"/>
            </a:endParaRPr>
          </a:p>
        </p:txBody>
      </p:sp>
      <p:pic>
        <p:nvPicPr>
          <p:cNvPr id="4" name="Image 3"/>
          <p:cNvPicPr>
            <a:picLocks noChangeAspect="1"/>
          </p:cNvPicPr>
          <p:nvPr/>
        </p:nvPicPr>
        <p:blipFill>
          <a:blip r:embed="rId2"/>
          <a:stretch>
            <a:fillRect/>
          </a:stretch>
        </p:blipFill>
        <p:spPr>
          <a:xfrm>
            <a:off x="1649667" y="4319301"/>
            <a:ext cx="8874840" cy="2327827"/>
          </a:xfrm>
          <a:prstGeom prst="rect">
            <a:avLst/>
          </a:prstGeom>
        </p:spPr>
      </p:pic>
    </p:spTree>
    <p:extLst>
      <p:ext uri="{BB962C8B-B14F-4D97-AF65-F5344CB8AC3E}">
        <p14:creationId xmlns:p14="http://schemas.microsoft.com/office/powerpoint/2010/main" val="3592209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title"/>
          </p:nvPr>
        </p:nvSpPr>
        <p:spPr>
          <a:xfrm>
            <a:off x="2819400" y="-76200"/>
            <a:ext cx="7010400" cy="946150"/>
          </a:xfrm>
        </p:spPr>
        <p:txBody>
          <a:bodyPr/>
          <a:lstStyle/>
          <a:p>
            <a:pPr eaLnBrk="1" hangingPunct="1"/>
            <a:r>
              <a:rPr lang="fr-FR" sz="2800" b="1" dirty="0" err="1">
                <a:latin typeface="Arial" charset="0"/>
                <a:ea typeface="ＭＳ Ｐゴシック" charset="0"/>
                <a:cs typeface="ＭＳ Ｐゴシック" charset="0"/>
              </a:rPr>
              <a:t>Géoradar</a:t>
            </a:r>
            <a:endParaRPr lang="fr-FR" sz="2000" b="1" dirty="0">
              <a:latin typeface="Arial" charset="0"/>
              <a:ea typeface="ＭＳ Ｐゴシック" charset="0"/>
              <a:cs typeface="ＭＳ Ｐゴシック" charset="0"/>
            </a:endParaRPr>
          </a:p>
        </p:txBody>
      </p:sp>
      <p:sp>
        <p:nvSpPr>
          <p:cNvPr id="25603" name="Rectangle 4"/>
          <p:cNvSpPr>
            <a:spLocks noChangeArrowheads="1"/>
          </p:cNvSpPr>
          <p:nvPr/>
        </p:nvSpPr>
        <p:spPr bwMode="auto">
          <a:xfrm>
            <a:off x="1857636" y="900376"/>
            <a:ext cx="8331641"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algn="just"/>
            <a:r>
              <a:rPr lang="fr-FR" sz="1600" dirty="0">
                <a:latin typeface="Arial" charset="0"/>
              </a:rPr>
              <a:t>Comme pour le </a:t>
            </a:r>
            <a:r>
              <a:rPr lang="fr-FR" sz="1600" dirty="0" err="1">
                <a:latin typeface="Arial" charset="0"/>
              </a:rPr>
              <a:t>pachomètre</a:t>
            </a:r>
            <a:r>
              <a:rPr lang="fr-FR" sz="1600" dirty="0">
                <a:latin typeface="Arial" charset="0"/>
              </a:rPr>
              <a:t>, deux modes d’acquisition sont possibles :</a:t>
            </a:r>
          </a:p>
          <a:p>
            <a:pPr algn="just"/>
            <a:r>
              <a:rPr lang="fr-FR" sz="1600" dirty="0">
                <a:latin typeface="Arial" charset="0"/>
              </a:rPr>
              <a:t>- </a:t>
            </a:r>
            <a:r>
              <a:rPr lang="fr-FR" sz="1600" dirty="0" err="1">
                <a:latin typeface="Arial" charset="0"/>
              </a:rPr>
              <a:t>Détection</a:t>
            </a:r>
            <a:r>
              <a:rPr lang="fr-FR" sz="1600" dirty="0">
                <a:latin typeface="Arial" charset="0"/>
              </a:rPr>
              <a:t> par balayage </a:t>
            </a:r>
            <a:r>
              <a:rPr lang="fr-FR" sz="1600" dirty="0" err="1">
                <a:latin typeface="Arial" charset="0"/>
              </a:rPr>
              <a:t>linéaire</a:t>
            </a:r>
            <a:r>
              <a:rPr lang="fr-FR" sz="1600" dirty="0">
                <a:latin typeface="Arial" charset="0"/>
              </a:rPr>
              <a:t> : le radar est </a:t>
            </a:r>
            <a:r>
              <a:rPr lang="fr-FR" sz="1600" dirty="0" err="1">
                <a:latin typeface="Arial" charset="0"/>
              </a:rPr>
              <a:t>déplace</a:t>
            </a:r>
            <a:r>
              <a:rPr lang="fr-FR" sz="1600" dirty="0">
                <a:latin typeface="Arial" charset="0"/>
              </a:rPr>
              <a:t>́ sur le parement, perpendiculairement aux aciers. La </a:t>
            </a:r>
            <a:r>
              <a:rPr lang="fr-FR" sz="1600" dirty="0" err="1">
                <a:latin typeface="Arial" charset="0"/>
              </a:rPr>
              <a:t>détection</a:t>
            </a:r>
            <a:r>
              <a:rPr lang="fr-FR" sz="1600" dirty="0">
                <a:latin typeface="Arial" charset="0"/>
              </a:rPr>
              <a:t> permet la </a:t>
            </a:r>
            <a:r>
              <a:rPr lang="fr-FR" sz="1600" dirty="0" err="1">
                <a:latin typeface="Arial" charset="0"/>
              </a:rPr>
              <a:t>détermination</a:t>
            </a:r>
            <a:r>
              <a:rPr lang="fr-FR" sz="1600" dirty="0">
                <a:latin typeface="Arial" charset="0"/>
              </a:rPr>
              <a:t> de la position et de la profondeur approximative des armatures. Celles-ci peuvent ensuite </a:t>
            </a:r>
            <a:r>
              <a:rPr lang="fr-FR" sz="1600" dirty="0" err="1">
                <a:latin typeface="Arial" charset="0"/>
              </a:rPr>
              <a:t>être</a:t>
            </a:r>
            <a:r>
              <a:rPr lang="fr-FR" sz="1600" dirty="0">
                <a:latin typeface="Arial" charset="0"/>
              </a:rPr>
              <a:t> </a:t>
            </a:r>
            <a:r>
              <a:rPr lang="fr-FR" sz="1600" dirty="0" err="1">
                <a:latin typeface="Arial" charset="0"/>
              </a:rPr>
              <a:t>repérées</a:t>
            </a:r>
            <a:r>
              <a:rPr lang="fr-FR" sz="1600" dirty="0">
                <a:latin typeface="Arial" charset="0"/>
              </a:rPr>
              <a:t> sur le parement à la craie grasse. Ce type d’acquisition permet des </a:t>
            </a:r>
            <a:r>
              <a:rPr lang="fr-FR" sz="1600" dirty="0" err="1">
                <a:latin typeface="Arial" charset="0"/>
              </a:rPr>
              <a:t>relevés</a:t>
            </a:r>
            <a:r>
              <a:rPr lang="fr-FR" sz="1600" dirty="0">
                <a:latin typeface="Arial" charset="0"/>
              </a:rPr>
              <a:t> rapides et la </a:t>
            </a:r>
            <a:r>
              <a:rPr lang="fr-FR" sz="1600" dirty="0" err="1">
                <a:latin typeface="Arial" charset="0"/>
              </a:rPr>
              <a:t>réalisation</a:t>
            </a:r>
            <a:r>
              <a:rPr lang="fr-FR" sz="1600" dirty="0">
                <a:latin typeface="Arial" charset="0"/>
              </a:rPr>
              <a:t> de grands </a:t>
            </a:r>
            <a:r>
              <a:rPr lang="fr-FR" sz="1600" dirty="0" err="1">
                <a:latin typeface="Arial" charset="0"/>
              </a:rPr>
              <a:t>linéaires</a:t>
            </a:r>
            <a:r>
              <a:rPr lang="fr-FR" sz="1600" dirty="0">
                <a:latin typeface="Arial" charset="0"/>
              </a:rPr>
              <a:t>.</a:t>
            </a:r>
          </a:p>
          <a:p>
            <a:pPr algn="just"/>
            <a:r>
              <a:rPr lang="fr-FR" sz="1600" dirty="0">
                <a:latin typeface="Arial" charset="0"/>
              </a:rPr>
              <a:t>- </a:t>
            </a:r>
            <a:r>
              <a:rPr lang="fr-FR" sz="1600" dirty="0" err="1">
                <a:latin typeface="Arial" charset="0"/>
              </a:rPr>
              <a:t>Détection</a:t>
            </a:r>
            <a:r>
              <a:rPr lang="fr-FR" sz="1600" dirty="0">
                <a:latin typeface="Arial" charset="0"/>
              </a:rPr>
              <a:t> par </a:t>
            </a:r>
            <a:r>
              <a:rPr lang="fr-FR" sz="1600" dirty="0" err="1">
                <a:latin typeface="Arial" charset="0"/>
              </a:rPr>
              <a:t>réalisation</a:t>
            </a:r>
            <a:r>
              <a:rPr lang="fr-FR" sz="1600" dirty="0">
                <a:latin typeface="Arial" charset="0"/>
              </a:rPr>
              <a:t> d’une image 2D/3D: cette </a:t>
            </a:r>
            <a:r>
              <a:rPr lang="fr-FR" sz="1600" dirty="0" err="1">
                <a:latin typeface="Arial" charset="0"/>
              </a:rPr>
              <a:t>méthode</a:t>
            </a:r>
            <a:r>
              <a:rPr lang="fr-FR" sz="1600" dirty="0">
                <a:latin typeface="Arial" charset="0"/>
              </a:rPr>
              <a:t> </a:t>
            </a:r>
            <a:r>
              <a:rPr lang="fr-FR" sz="1600" dirty="0" err="1">
                <a:latin typeface="Arial" charset="0"/>
              </a:rPr>
              <a:t>nécessite</a:t>
            </a:r>
            <a:r>
              <a:rPr lang="fr-FR" sz="1600" dirty="0">
                <a:latin typeface="Arial" charset="0"/>
              </a:rPr>
              <a:t> la </a:t>
            </a:r>
            <a:r>
              <a:rPr lang="fr-FR" sz="1600" dirty="0" err="1">
                <a:latin typeface="Arial" charset="0"/>
              </a:rPr>
              <a:t>réalisation</a:t>
            </a:r>
            <a:r>
              <a:rPr lang="fr-FR" sz="1600" dirty="0">
                <a:latin typeface="Arial" charset="0"/>
              </a:rPr>
              <a:t> d’un quadrillage dense et </a:t>
            </a:r>
            <a:r>
              <a:rPr lang="fr-FR" sz="1600" dirty="0" err="1">
                <a:latin typeface="Arial" charset="0"/>
              </a:rPr>
              <a:t>précis</a:t>
            </a:r>
            <a:r>
              <a:rPr lang="fr-FR" sz="1600" dirty="0">
                <a:latin typeface="Arial" charset="0"/>
              </a:rPr>
              <a:t> de la zone à ausculter. La </a:t>
            </a:r>
            <a:r>
              <a:rPr lang="fr-FR" sz="1600" dirty="0" err="1">
                <a:latin typeface="Arial" charset="0"/>
              </a:rPr>
              <a:t>détection</a:t>
            </a:r>
            <a:r>
              <a:rPr lang="fr-FR" sz="1600" dirty="0">
                <a:latin typeface="Arial" charset="0"/>
              </a:rPr>
              <a:t> permet ensuite la visualisation du ferraillage en 3D.</a:t>
            </a:r>
            <a:endParaRPr lang="fr-FR" sz="1600" dirty="0">
              <a:latin typeface="Arial" charset="0"/>
              <a:cs typeface="Times New Roman" charset="0"/>
            </a:endParaRPr>
          </a:p>
        </p:txBody>
      </p:sp>
      <p:sp>
        <p:nvSpPr>
          <p:cNvPr id="25608" name="Espace réservé du numéro de diapositive 7"/>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E849F188-AA5D-5A43-82C6-A10F9C3593CD}" type="slidenum">
              <a:rPr lang="fr-FR" sz="1400">
                <a:latin typeface="Arial" charset="0"/>
              </a:rPr>
              <a:pPr/>
              <a:t>45</a:t>
            </a:fld>
            <a:endParaRPr lang="fr-FR" sz="1400">
              <a:latin typeface="Arial" charset="0"/>
            </a:endParaRPr>
          </a:p>
        </p:txBody>
      </p:sp>
      <p:pic>
        <p:nvPicPr>
          <p:cNvPr id="6" name="Picture 10" descr="C:\ESTP\radar_fichiers\gr8-b.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39251" y="3400033"/>
            <a:ext cx="6494785" cy="21208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3"/>
          <a:stretch>
            <a:fillRect/>
          </a:stretch>
        </p:blipFill>
        <p:spPr>
          <a:xfrm>
            <a:off x="8234035" y="3247539"/>
            <a:ext cx="2095500" cy="2273300"/>
          </a:xfrm>
          <a:prstGeom prst="rect">
            <a:avLst/>
          </a:prstGeom>
        </p:spPr>
      </p:pic>
    </p:spTree>
    <p:extLst>
      <p:ext uri="{BB962C8B-B14F-4D97-AF65-F5344CB8AC3E}">
        <p14:creationId xmlns:p14="http://schemas.microsoft.com/office/powerpoint/2010/main" val="42588566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title"/>
          </p:nvPr>
        </p:nvSpPr>
        <p:spPr>
          <a:xfrm>
            <a:off x="2819400" y="-76200"/>
            <a:ext cx="7010400" cy="946150"/>
          </a:xfrm>
        </p:spPr>
        <p:txBody>
          <a:bodyPr/>
          <a:lstStyle/>
          <a:p>
            <a:pPr eaLnBrk="1" hangingPunct="1"/>
            <a:r>
              <a:rPr lang="fr-FR" sz="2800" b="1" dirty="0" err="1">
                <a:latin typeface="Arial" charset="0"/>
                <a:ea typeface="ＭＳ Ｐゴシック" charset="0"/>
                <a:cs typeface="ＭＳ Ｐゴシック" charset="0"/>
              </a:rPr>
              <a:t>Géoradar</a:t>
            </a:r>
            <a:endParaRPr lang="fr-FR" sz="2000" b="1" dirty="0">
              <a:latin typeface="Arial" charset="0"/>
              <a:ea typeface="ＭＳ Ｐゴシック" charset="0"/>
              <a:cs typeface="ＭＳ Ｐゴシック" charset="0"/>
            </a:endParaRPr>
          </a:p>
        </p:txBody>
      </p:sp>
      <p:sp>
        <p:nvSpPr>
          <p:cNvPr id="25603" name="Rectangle 4"/>
          <p:cNvSpPr>
            <a:spLocks noChangeArrowheads="1"/>
          </p:cNvSpPr>
          <p:nvPr/>
        </p:nvSpPr>
        <p:spPr bwMode="auto">
          <a:xfrm>
            <a:off x="1857636" y="900376"/>
            <a:ext cx="8331641"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algn="just"/>
            <a:r>
              <a:rPr lang="fr-FR" sz="1600" dirty="0">
                <a:latin typeface="Arial" charset="0"/>
              </a:rPr>
              <a:t>Comme pour le </a:t>
            </a:r>
            <a:r>
              <a:rPr lang="fr-FR" sz="1600" dirty="0" err="1">
                <a:latin typeface="Arial" charset="0"/>
              </a:rPr>
              <a:t>pachomètre</a:t>
            </a:r>
            <a:r>
              <a:rPr lang="fr-FR" sz="1600" dirty="0">
                <a:latin typeface="Arial" charset="0"/>
              </a:rPr>
              <a:t>, deux modes d’acquisition sont possibles :</a:t>
            </a:r>
          </a:p>
          <a:p>
            <a:pPr algn="just"/>
            <a:r>
              <a:rPr lang="fr-FR" sz="1600" dirty="0">
                <a:latin typeface="Arial" charset="0"/>
              </a:rPr>
              <a:t>- </a:t>
            </a:r>
            <a:r>
              <a:rPr lang="fr-FR" sz="1600" dirty="0" err="1">
                <a:latin typeface="Arial" charset="0"/>
              </a:rPr>
              <a:t>Détection</a:t>
            </a:r>
            <a:r>
              <a:rPr lang="fr-FR" sz="1600" dirty="0">
                <a:latin typeface="Arial" charset="0"/>
              </a:rPr>
              <a:t> par balayage </a:t>
            </a:r>
            <a:r>
              <a:rPr lang="fr-FR" sz="1600" dirty="0" err="1">
                <a:latin typeface="Arial" charset="0"/>
              </a:rPr>
              <a:t>linéaire</a:t>
            </a:r>
            <a:r>
              <a:rPr lang="fr-FR" sz="1600" dirty="0">
                <a:latin typeface="Arial" charset="0"/>
              </a:rPr>
              <a:t> : le radar est </a:t>
            </a:r>
            <a:r>
              <a:rPr lang="fr-FR" sz="1600" dirty="0" err="1">
                <a:latin typeface="Arial" charset="0"/>
              </a:rPr>
              <a:t>déplace</a:t>
            </a:r>
            <a:r>
              <a:rPr lang="fr-FR" sz="1600" dirty="0">
                <a:latin typeface="Arial" charset="0"/>
              </a:rPr>
              <a:t>́ sur le parement, perpendiculairement aux aciers. La </a:t>
            </a:r>
            <a:r>
              <a:rPr lang="fr-FR" sz="1600" dirty="0" err="1">
                <a:latin typeface="Arial" charset="0"/>
              </a:rPr>
              <a:t>détection</a:t>
            </a:r>
            <a:r>
              <a:rPr lang="fr-FR" sz="1600" dirty="0">
                <a:latin typeface="Arial" charset="0"/>
              </a:rPr>
              <a:t> permet la </a:t>
            </a:r>
            <a:r>
              <a:rPr lang="fr-FR" sz="1600" dirty="0" err="1">
                <a:latin typeface="Arial" charset="0"/>
              </a:rPr>
              <a:t>détermination</a:t>
            </a:r>
            <a:r>
              <a:rPr lang="fr-FR" sz="1600" dirty="0">
                <a:latin typeface="Arial" charset="0"/>
              </a:rPr>
              <a:t> de la position et de la profondeur approximative des armatures. Celles-ci peuvent ensuite </a:t>
            </a:r>
            <a:r>
              <a:rPr lang="fr-FR" sz="1600" dirty="0" err="1">
                <a:latin typeface="Arial" charset="0"/>
              </a:rPr>
              <a:t>être</a:t>
            </a:r>
            <a:r>
              <a:rPr lang="fr-FR" sz="1600" dirty="0">
                <a:latin typeface="Arial" charset="0"/>
              </a:rPr>
              <a:t> </a:t>
            </a:r>
            <a:r>
              <a:rPr lang="fr-FR" sz="1600" dirty="0" err="1">
                <a:latin typeface="Arial" charset="0"/>
              </a:rPr>
              <a:t>repérées</a:t>
            </a:r>
            <a:r>
              <a:rPr lang="fr-FR" sz="1600" dirty="0">
                <a:latin typeface="Arial" charset="0"/>
              </a:rPr>
              <a:t> sur le parement à la craie grasse. Ce type d’acquisition permet des </a:t>
            </a:r>
            <a:r>
              <a:rPr lang="fr-FR" sz="1600" dirty="0" err="1">
                <a:latin typeface="Arial" charset="0"/>
              </a:rPr>
              <a:t>relevés</a:t>
            </a:r>
            <a:r>
              <a:rPr lang="fr-FR" sz="1600" dirty="0">
                <a:latin typeface="Arial" charset="0"/>
              </a:rPr>
              <a:t> rapides et la </a:t>
            </a:r>
            <a:r>
              <a:rPr lang="fr-FR" sz="1600" dirty="0" err="1">
                <a:latin typeface="Arial" charset="0"/>
              </a:rPr>
              <a:t>réalisation</a:t>
            </a:r>
            <a:r>
              <a:rPr lang="fr-FR" sz="1600" dirty="0">
                <a:latin typeface="Arial" charset="0"/>
              </a:rPr>
              <a:t> de grands </a:t>
            </a:r>
            <a:r>
              <a:rPr lang="fr-FR" sz="1600" dirty="0" err="1">
                <a:latin typeface="Arial" charset="0"/>
              </a:rPr>
              <a:t>linéaires</a:t>
            </a:r>
            <a:r>
              <a:rPr lang="fr-FR" sz="1600" dirty="0">
                <a:latin typeface="Arial" charset="0"/>
              </a:rPr>
              <a:t>.</a:t>
            </a:r>
          </a:p>
          <a:p>
            <a:pPr algn="just"/>
            <a:r>
              <a:rPr lang="fr-FR" sz="1600" dirty="0">
                <a:latin typeface="Arial" charset="0"/>
              </a:rPr>
              <a:t>- </a:t>
            </a:r>
            <a:r>
              <a:rPr lang="fr-FR" sz="1600" dirty="0" err="1">
                <a:latin typeface="Arial" charset="0"/>
              </a:rPr>
              <a:t>Détection</a:t>
            </a:r>
            <a:r>
              <a:rPr lang="fr-FR" sz="1600" dirty="0">
                <a:latin typeface="Arial" charset="0"/>
              </a:rPr>
              <a:t> par </a:t>
            </a:r>
            <a:r>
              <a:rPr lang="fr-FR" sz="1600" dirty="0" err="1">
                <a:latin typeface="Arial" charset="0"/>
              </a:rPr>
              <a:t>réalisation</a:t>
            </a:r>
            <a:r>
              <a:rPr lang="fr-FR" sz="1600" dirty="0">
                <a:latin typeface="Arial" charset="0"/>
              </a:rPr>
              <a:t> d’une image 2D/3D: cette </a:t>
            </a:r>
            <a:r>
              <a:rPr lang="fr-FR" sz="1600" dirty="0" err="1">
                <a:latin typeface="Arial" charset="0"/>
              </a:rPr>
              <a:t>méthode</a:t>
            </a:r>
            <a:r>
              <a:rPr lang="fr-FR" sz="1600" dirty="0">
                <a:latin typeface="Arial" charset="0"/>
              </a:rPr>
              <a:t> </a:t>
            </a:r>
            <a:r>
              <a:rPr lang="fr-FR" sz="1600" dirty="0" err="1">
                <a:latin typeface="Arial" charset="0"/>
              </a:rPr>
              <a:t>nécessite</a:t>
            </a:r>
            <a:r>
              <a:rPr lang="fr-FR" sz="1600" dirty="0">
                <a:latin typeface="Arial" charset="0"/>
              </a:rPr>
              <a:t> la </a:t>
            </a:r>
            <a:r>
              <a:rPr lang="fr-FR" sz="1600" dirty="0" err="1">
                <a:latin typeface="Arial" charset="0"/>
              </a:rPr>
              <a:t>réalisation</a:t>
            </a:r>
            <a:r>
              <a:rPr lang="fr-FR" sz="1600" dirty="0">
                <a:latin typeface="Arial" charset="0"/>
              </a:rPr>
              <a:t> d’un quadrillage dense et </a:t>
            </a:r>
            <a:r>
              <a:rPr lang="fr-FR" sz="1600" dirty="0" err="1">
                <a:latin typeface="Arial" charset="0"/>
              </a:rPr>
              <a:t>précis</a:t>
            </a:r>
            <a:r>
              <a:rPr lang="fr-FR" sz="1600" dirty="0">
                <a:latin typeface="Arial" charset="0"/>
              </a:rPr>
              <a:t> de la zone à ausculter. La </a:t>
            </a:r>
            <a:r>
              <a:rPr lang="fr-FR" sz="1600" dirty="0" err="1">
                <a:latin typeface="Arial" charset="0"/>
              </a:rPr>
              <a:t>détection</a:t>
            </a:r>
            <a:r>
              <a:rPr lang="fr-FR" sz="1600" dirty="0">
                <a:latin typeface="Arial" charset="0"/>
              </a:rPr>
              <a:t> permet ensuite la visualisation du ferraillage en 3D.</a:t>
            </a:r>
            <a:endParaRPr lang="fr-FR" sz="1600" dirty="0">
              <a:latin typeface="Arial" charset="0"/>
              <a:cs typeface="Times New Roman" charset="0"/>
            </a:endParaRPr>
          </a:p>
        </p:txBody>
      </p:sp>
      <p:sp>
        <p:nvSpPr>
          <p:cNvPr id="25608" name="Espace réservé du numéro de diapositive 7"/>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E849F188-AA5D-5A43-82C6-A10F9C3593CD}" type="slidenum">
              <a:rPr lang="fr-FR" sz="1400">
                <a:latin typeface="Arial" charset="0"/>
              </a:rPr>
              <a:pPr/>
              <a:t>46</a:t>
            </a:fld>
            <a:endParaRPr lang="fr-FR" sz="1400">
              <a:latin typeface="Arial" charset="0"/>
            </a:endParaRPr>
          </a:p>
        </p:txBody>
      </p:sp>
      <p:pic>
        <p:nvPicPr>
          <p:cNvPr id="2" name="Image 1"/>
          <p:cNvPicPr>
            <a:picLocks noChangeAspect="1"/>
          </p:cNvPicPr>
          <p:nvPr/>
        </p:nvPicPr>
        <p:blipFill>
          <a:blip r:embed="rId2"/>
          <a:stretch>
            <a:fillRect/>
          </a:stretch>
        </p:blipFill>
        <p:spPr>
          <a:xfrm>
            <a:off x="1386870" y="3174752"/>
            <a:ext cx="9263242" cy="2532397"/>
          </a:xfrm>
          <a:prstGeom prst="rect">
            <a:avLst/>
          </a:prstGeom>
        </p:spPr>
      </p:pic>
    </p:spTree>
    <p:extLst>
      <p:ext uri="{BB962C8B-B14F-4D97-AF65-F5344CB8AC3E}">
        <p14:creationId xmlns:p14="http://schemas.microsoft.com/office/powerpoint/2010/main" val="20983128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title"/>
          </p:nvPr>
        </p:nvSpPr>
        <p:spPr>
          <a:xfrm>
            <a:off x="2819400" y="-76200"/>
            <a:ext cx="7010400" cy="946150"/>
          </a:xfrm>
        </p:spPr>
        <p:txBody>
          <a:bodyPr/>
          <a:lstStyle/>
          <a:p>
            <a:pPr eaLnBrk="1" hangingPunct="1"/>
            <a:r>
              <a:rPr lang="fr-FR" sz="2800" b="1" dirty="0" err="1">
                <a:latin typeface="Arial" charset="0"/>
                <a:ea typeface="ＭＳ Ｐゴシック" charset="0"/>
                <a:cs typeface="ＭＳ Ｐゴシック" charset="0"/>
              </a:rPr>
              <a:t>Géoradar</a:t>
            </a:r>
            <a:endParaRPr lang="fr-FR" sz="2000" b="1" dirty="0">
              <a:latin typeface="Arial" charset="0"/>
              <a:ea typeface="ＭＳ Ｐゴシック" charset="0"/>
              <a:cs typeface="ＭＳ Ｐゴシック" charset="0"/>
            </a:endParaRPr>
          </a:p>
        </p:txBody>
      </p:sp>
      <p:sp>
        <p:nvSpPr>
          <p:cNvPr id="25608" name="Espace réservé du numéro de diapositive 7"/>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E849F188-AA5D-5A43-82C6-A10F9C3593CD}" type="slidenum">
              <a:rPr lang="fr-FR" sz="1400">
                <a:latin typeface="Arial" charset="0"/>
              </a:rPr>
              <a:pPr/>
              <a:t>47</a:t>
            </a:fld>
            <a:endParaRPr lang="fr-FR" sz="1400">
              <a:latin typeface="Arial" charset="0"/>
            </a:endParaRPr>
          </a:p>
        </p:txBody>
      </p:sp>
      <p:pic>
        <p:nvPicPr>
          <p:cNvPr id="3" name="Image 2"/>
          <p:cNvPicPr>
            <a:picLocks noChangeAspect="1"/>
          </p:cNvPicPr>
          <p:nvPr/>
        </p:nvPicPr>
        <p:blipFill>
          <a:blip r:embed="rId2"/>
          <a:stretch>
            <a:fillRect/>
          </a:stretch>
        </p:blipFill>
        <p:spPr>
          <a:xfrm>
            <a:off x="2503716" y="1045172"/>
            <a:ext cx="7326085" cy="4819793"/>
          </a:xfrm>
          <a:prstGeom prst="rect">
            <a:avLst/>
          </a:prstGeom>
        </p:spPr>
      </p:pic>
    </p:spTree>
    <p:extLst>
      <p:ext uri="{BB962C8B-B14F-4D97-AF65-F5344CB8AC3E}">
        <p14:creationId xmlns:p14="http://schemas.microsoft.com/office/powerpoint/2010/main" val="2165899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title"/>
          </p:nvPr>
        </p:nvSpPr>
        <p:spPr>
          <a:xfrm>
            <a:off x="2819400" y="-76200"/>
            <a:ext cx="7010400" cy="946150"/>
          </a:xfrm>
        </p:spPr>
        <p:txBody>
          <a:bodyPr/>
          <a:lstStyle/>
          <a:p>
            <a:pPr eaLnBrk="1" hangingPunct="1"/>
            <a:r>
              <a:rPr lang="fr-FR" sz="2800" b="1" dirty="0" err="1">
                <a:latin typeface="Arial" charset="0"/>
                <a:ea typeface="ＭＳ Ｐゴシック" charset="0"/>
                <a:cs typeface="ＭＳ Ｐゴシック" charset="0"/>
              </a:rPr>
              <a:t>Géoradar</a:t>
            </a:r>
            <a:endParaRPr lang="fr-FR" sz="2000" b="1" dirty="0">
              <a:latin typeface="Arial" charset="0"/>
              <a:ea typeface="ＭＳ Ｐゴシック" charset="0"/>
              <a:cs typeface="ＭＳ Ｐゴシック" charset="0"/>
            </a:endParaRPr>
          </a:p>
        </p:txBody>
      </p:sp>
      <p:sp>
        <p:nvSpPr>
          <p:cNvPr id="25608" name="Espace réservé du numéro de diapositive 7"/>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E849F188-AA5D-5A43-82C6-A10F9C3593CD}" type="slidenum">
              <a:rPr lang="fr-FR" sz="1400">
                <a:latin typeface="Arial" charset="0"/>
              </a:rPr>
              <a:pPr/>
              <a:t>48</a:t>
            </a:fld>
            <a:endParaRPr lang="fr-FR" sz="1400">
              <a:latin typeface="Arial" charset="0"/>
            </a:endParaRPr>
          </a:p>
        </p:txBody>
      </p:sp>
      <p:pic>
        <p:nvPicPr>
          <p:cNvPr id="2" name="Image 1"/>
          <p:cNvPicPr>
            <a:picLocks noChangeAspect="1"/>
          </p:cNvPicPr>
          <p:nvPr/>
        </p:nvPicPr>
        <p:blipFill>
          <a:blip r:embed="rId2"/>
          <a:stretch>
            <a:fillRect/>
          </a:stretch>
        </p:blipFill>
        <p:spPr>
          <a:xfrm>
            <a:off x="2029063" y="762000"/>
            <a:ext cx="8296255" cy="5006361"/>
          </a:xfrm>
          <a:prstGeom prst="rect">
            <a:avLst/>
          </a:prstGeom>
        </p:spPr>
      </p:pic>
    </p:spTree>
    <p:extLst>
      <p:ext uri="{BB962C8B-B14F-4D97-AF65-F5344CB8AC3E}">
        <p14:creationId xmlns:p14="http://schemas.microsoft.com/office/powerpoint/2010/main" val="30854089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title"/>
          </p:nvPr>
        </p:nvSpPr>
        <p:spPr>
          <a:xfrm>
            <a:off x="2819400" y="-76200"/>
            <a:ext cx="7010400" cy="946150"/>
          </a:xfrm>
        </p:spPr>
        <p:txBody>
          <a:bodyPr/>
          <a:lstStyle/>
          <a:p>
            <a:pPr eaLnBrk="1" hangingPunct="1"/>
            <a:r>
              <a:rPr lang="fr-FR" sz="2800" b="1" dirty="0" err="1">
                <a:latin typeface="Arial" charset="0"/>
                <a:ea typeface="ＭＳ Ｐゴシック" charset="0"/>
                <a:cs typeface="ＭＳ Ｐゴシック" charset="0"/>
              </a:rPr>
              <a:t>Géoradar</a:t>
            </a:r>
            <a:endParaRPr lang="fr-FR" sz="2000" b="1" dirty="0">
              <a:latin typeface="Arial" charset="0"/>
              <a:ea typeface="ＭＳ Ｐゴシック" charset="0"/>
              <a:cs typeface="ＭＳ Ｐゴシック" charset="0"/>
            </a:endParaRPr>
          </a:p>
        </p:txBody>
      </p:sp>
      <p:sp>
        <p:nvSpPr>
          <p:cNvPr id="26629" name="Espace réservé du numéro de diapositive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FE3BF240-C2EC-7F46-9741-718E70F1D23B}" type="slidenum">
              <a:rPr lang="fr-FR" sz="1400">
                <a:latin typeface="Arial" charset="0"/>
              </a:rPr>
              <a:pPr/>
              <a:t>49</a:t>
            </a:fld>
            <a:endParaRPr lang="fr-FR" sz="1400">
              <a:latin typeface="Arial" charset="0"/>
            </a:endParaRPr>
          </a:p>
        </p:txBody>
      </p:sp>
      <p:sp>
        <p:nvSpPr>
          <p:cNvPr id="2" name="ZoneTexte 1"/>
          <p:cNvSpPr txBox="1"/>
          <p:nvPr/>
        </p:nvSpPr>
        <p:spPr>
          <a:xfrm>
            <a:off x="1717724" y="773093"/>
            <a:ext cx="6457437" cy="3970318"/>
          </a:xfrm>
          <a:prstGeom prst="rect">
            <a:avLst/>
          </a:prstGeom>
          <a:noFill/>
        </p:spPr>
        <p:txBody>
          <a:bodyPr wrap="square" rtlCol="0">
            <a:spAutoFit/>
          </a:bodyPr>
          <a:lstStyle/>
          <a:p>
            <a:r>
              <a:rPr lang="fr-FR" b="1" dirty="0"/>
              <a:t>Domaine d’application :</a:t>
            </a:r>
          </a:p>
          <a:p>
            <a:r>
              <a:rPr lang="fr-FR" dirty="0"/>
              <a:t>Le radar est utilisé dans </a:t>
            </a:r>
            <a:r>
              <a:rPr lang="fr-FR" dirty="0" err="1"/>
              <a:t>différents</a:t>
            </a:r>
            <a:r>
              <a:rPr lang="fr-FR" dirty="0"/>
              <a:t> cas :</a:t>
            </a:r>
          </a:p>
          <a:p>
            <a:r>
              <a:rPr lang="fr-FR" dirty="0"/>
              <a:t>&gt; Auscultation d’ouvrages en </a:t>
            </a:r>
            <a:r>
              <a:rPr lang="fr-FR" dirty="0" err="1"/>
              <a:t>béton-arme</a:t>
            </a:r>
            <a:r>
              <a:rPr lang="fr-FR" dirty="0"/>
              <a:t>́ : tunnel, ponts, </a:t>
            </a:r>
            <a:r>
              <a:rPr lang="fr-FR" dirty="0" err="1"/>
              <a:t>bâtiments</a:t>
            </a:r>
            <a:r>
              <a:rPr lang="fr-FR" dirty="0"/>
              <a:t>, quais</a:t>
            </a:r>
          </a:p>
          <a:p>
            <a:r>
              <a:rPr lang="fr-FR" dirty="0"/>
              <a:t>&gt; Auscultations d’ouvrage en </a:t>
            </a:r>
            <a:r>
              <a:rPr lang="fr-FR" dirty="0" err="1"/>
              <a:t>béton-précontraint</a:t>
            </a:r>
            <a:r>
              <a:rPr lang="fr-FR" dirty="0"/>
              <a:t> : tunnel, ponts, cuve</a:t>
            </a:r>
          </a:p>
          <a:p>
            <a:r>
              <a:rPr lang="fr-FR" dirty="0"/>
              <a:t>&gt; </a:t>
            </a:r>
            <a:r>
              <a:rPr lang="fr-FR" dirty="0" err="1"/>
              <a:t>Détection</a:t>
            </a:r>
            <a:r>
              <a:rPr lang="fr-FR" dirty="0"/>
              <a:t> d’armatures (enrobage, espacement) dans murs, dalles, poutres etc...</a:t>
            </a:r>
          </a:p>
          <a:p>
            <a:r>
              <a:rPr lang="fr-FR" dirty="0"/>
              <a:t>&gt; Visualisation du ferraillage</a:t>
            </a:r>
          </a:p>
          <a:p>
            <a:r>
              <a:rPr lang="fr-FR" dirty="0"/>
              <a:t>&gt; </a:t>
            </a:r>
            <a:r>
              <a:rPr lang="fr-FR" dirty="0" err="1"/>
              <a:t>Repérage</a:t>
            </a:r>
            <a:r>
              <a:rPr lang="fr-FR" dirty="0"/>
              <a:t> d’armatures in-situ avant </a:t>
            </a:r>
            <a:r>
              <a:rPr lang="fr-FR" dirty="0" err="1"/>
              <a:t>perçage</a:t>
            </a:r>
            <a:r>
              <a:rPr lang="fr-FR" dirty="0"/>
              <a:t> ou carottage</a:t>
            </a:r>
          </a:p>
          <a:p>
            <a:r>
              <a:rPr lang="fr-FR" dirty="0"/>
              <a:t>&gt; Mesures d’</a:t>
            </a:r>
            <a:r>
              <a:rPr lang="fr-FR" dirty="0" err="1"/>
              <a:t>épaisseur</a:t>
            </a:r>
            <a:r>
              <a:rPr lang="fr-FR" dirty="0"/>
              <a:t> de dalles, voiles, massifs...</a:t>
            </a:r>
          </a:p>
          <a:p>
            <a:r>
              <a:rPr lang="fr-FR" dirty="0"/>
              <a:t>&gt; </a:t>
            </a:r>
            <a:r>
              <a:rPr lang="fr-FR" dirty="0" err="1"/>
              <a:t>Détection</a:t>
            </a:r>
            <a:r>
              <a:rPr lang="fr-FR" dirty="0"/>
              <a:t> de vides</a:t>
            </a:r>
          </a:p>
          <a:p>
            <a:r>
              <a:rPr lang="fr-FR" dirty="0"/>
              <a:t>&gt; </a:t>
            </a:r>
            <a:r>
              <a:rPr lang="fr-FR" dirty="0" err="1"/>
              <a:t>Détection</a:t>
            </a:r>
            <a:r>
              <a:rPr lang="fr-FR" dirty="0"/>
              <a:t> de canalisation</a:t>
            </a:r>
          </a:p>
          <a:p>
            <a:endParaRPr lang="fr-FR" dirty="0"/>
          </a:p>
        </p:txBody>
      </p:sp>
      <p:pic>
        <p:nvPicPr>
          <p:cNvPr id="3" name="Image 2"/>
          <p:cNvPicPr>
            <a:picLocks noChangeAspect="1"/>
          </p:cNvPicPr>
          <p:nvPr/>
        </p:nvPicPr>
        <p:blipFill>
          <a:blip r:embed="rId2"/>
          <a:stretch>
            <a:fillRect/>
          </a:stretch>
        </p:blipFill>
        <p:spPr>
          <a:xfrm>
            <a:off x="7314170" y="773093"/>
            <a:ext cx="3353831" cy="3241412"/>
          </a:xfrm>
          <a:prstGeom prst="rect">
            <a:avLst/>
          </a:prstGeom>
        </p:spPr>
      </p:pic>
      <p:pic>
        <p:nvPicPr>
          <p:cNvPr id="5" name="Image 4"/>
          <p:cNvPicPr>
            <a:picLocks noChangeAspect="1"/>
          </p:cNvPicPr>
          <p:nvPr/>
        </p:nvPicPr>
        <p:blipFill>
          <a:blip r:embed="rId3"/>
          <a:stretch>
            <a:fillRect/>
          </a:stretch>
        </p:blipFill>
        <p:spPr>
          <a:xfrm>
            <a:off x="1717723" y="4535689"/>
            <a:ext cx="3766838" cy="2192901"/>
          </a:xfrm>
          <a:prstGeom prst="rect">
            <a:avLst/>
          </a:prstGeom>
        </p:spPr>
      </p:pic>
      <p:pic>
        <p:nvPicPr>
          <p:cNvPr id="6" name="Image 5"/>
          <p:cNvPicPr>
            <a:picLocks noChangeAspect="1"/>
          </p:cNvPicPr>
          <p:nvPr/>
        </p:nvPicPr>
        <p:blipFill>
          <a:blip r:embed="rId4"/>
          <a:stretch>
            <a:fillRect/>
          </a:stretch>
        </p:blipFill>
        <p:spPr>
          <a:xfrm>
            <a:off x="5657083" y="4254500"/>
            <a:ext cx="2744088" cy="2549472"/>
          </a:xfrm>
          <a:prstGeom prst="rect">
            <a:avLst/>
          </a:prstGeom>
        </p:spPr>
      </p:pic>
    </p:spTree>
    <p:extLst>
      <p:ext uri="{BB962C8B-B14F-4D97-AF65-F5344CB8AC3E}">
        <p14:creationId xmlns:p14="http://schemas.microsoft.com/office/powerpoint/2010/main" val="4284511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descr="shark_wav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56373" y="1112426"/>
            <a:ext cx="8627927" cy="6440135"/>
          </a:xfrm>
          <a:prstGeom prst="rect">
            <a:avLst/>
          </a:prstGeom>
        </p:spPr>
      </p:pic>
      <p:sp>
        <p:nvSpPr>
          <p:cNvPr id="5" name="Titre 4"/>
          <p:cNvSpPr>
            <a:spLocks noGrp="1"/>
          </p:cNvSpPr>
          <p:nvPr>
            <p:ph type="title"/>
          </p:nvPr>
        </p:nvSpPr>
        <p:spPr>
          <a:xfrm>
            <a:off x="1828801" y="676830"/>
            <a:ext cx="8597900" cy="493872"/>
          </a:xfrm>
        </p:spPr>
        <p:txBody>
          <a:bodyPr>
            <a:normAutofit fontScale="90000"/>
          </a:bodyPr>
          <a:lstStyle/>
          <a:p>
            <a:r>
              <a:rPr lang="fr-FR" dirty="0"/>
              <a:t>Quel risque pour le Maitre d’Ouvrage- Maitre d’Œuvre  ou l’expert technique ?</a:t>
            </a:r>
          </a:p>
        </p:txBody>
      </p:sp>
    </p:spTree>
    <p:extLst>
      <p:ext uri="{BB962C8B-B14F-4D97-AF65-F5344CB8AC3E}">
        <p14:creationId xmlns:p14="http://schemas.microsoft.com/office/powerpoint/2010/main" val="17223788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title"/>
          </p:nvPr>
        </p:nvSpPr>
        <p:spPr>
          <a:xfrm>
            <a:off x="2819400" y="-76200"/>
            <a:ext cx="7010400" cy="946150"/>
          </a:xfrm>
        </p:spPr>
        <p:txBody>
          <a:bodyPr/>
          <a:lstStyle/>
          <a:p>
            <a:pPr eaLnBrk="1" hangingPunct="1"/>
            <a:r>
              <a:rPr lang="fr-FR" sz="2800" b="1" dirty="0" err="1">
                <a:latin typeface="Arial" charset="0"/>
                <a:ea typeface="ＭＳ Ｐゴシック" charset="0"/>
                <a:cs typeface="ＭＳ Ｐゴシック" charset="0"/>
              </a:rPr>
              <a:t>Géoradar</a:t>
            </a:r>
            <a:endParaRPr lang="fr-FR" sz="2000" b="1" dirty="0">
              <a:latin typeface="Arial" charset="0"/>
              <a:ea typeface="ＭＳ Ｐゴシック" charset="0"/>
              <a:cs typeface="ＭＳ Ｐゴシック" charset="0"/>
            </a:endParaRPr>
          </a:p>
        </p:txBody>
      </p:sp>
      <p:sp>
        <p:nvSpPr>
          <p:cNvPr id="26629" name="Espace réservé du numéro de diapositive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FE3BF240-C2EC-7F46-9741-718E70F1D23B}" type="slidenum">
              <a:rPr lang="fr-FR" sz="1400">
                <a:latin typeface="Arial" charset="0"/>
              </a:rPr>
              <a:pPr/>
              <a:t>50</a:t>
            </a:fld>
            <a:endParaRPr lang="fr-FR" sz="1400">
              <a:latin typeface="Arial" charset="0"/>
            </a:endParaRPr>
          </a:p>
        </p:txBody>
      </p:sp>
      <p:sp>
        <p:nvSpPr>
          <p:cNvPr id="4" name="ZoneTexte 3"/>
          <p:cNvSpPr txBox="1"/>
          <p:nvPr/>
        </p:nvSpPr>
        <p:spPr>
          <a:xfrm>
            <a:off x="1717723" y="785070"/>
            <a:ext cx="8950277" cy="2031325"/>
          </a:xfrm>
          <a:prstGeom prst="rect">
            <a:avLst/>
          </a:prstGeom>
          <a:noFill/>
        </p:spPr>
        <p:txBody>
          <a:bodyPr wrap="square" rtlCol="0">
            <a:spAutoFit/>
          </a:bodyPr>
          <a:lstStyle/>
          <a:p>
            <a:r>
              <a:rPr lang="fr-FR" b="1" dirty="0"/>
              <a:t>Limites d’utilisation :</a:t>
            </a:r>
          </a:p>
          <a:p>
            <a:r>
              <a:rPr lang="fr-FR" dirty="0"/>
              <a:t>Le radar est un instrument de plus en plus utilisé. Cependant, son utilisation requiert une bonne connaissance des limites et des </a:t>
            </a:r>
            <a:r>
              <a:rPr lang="fr-FR" dirty="0" err="1"/>
              <a:t>pièges</a:t>
            </a:r>
            <a:r>
              <a:rPr lang="fr-FR" dirty="0"/>
              <a:t> de la </a:t>
            </a:r>
            <a:r>
              <a:rPr lang="fr-FR" dirty="0" err="1"/>
              <a:t>méthode</a:t>
            </a:r>
            <a:r>
              <a:rPr lang="fr-FR" dirty="0"/>
              <a:t> ainsi qu’une bonne </a:t>
            </a:r>
            <a:r>
              <a:rPr lang="fr-FR" dirty="0" err="1"/>
              <a:t>expérience</a:t>
            </a:r>
            <a:r>
              <a:rPr lang="fr-FR" dirty="0"/>
              <a:t> pour l’</a:t>
            </a:r>
            <a:r>
              <a:rPr lang="fr-FR" dirty="0" err="1"/>
              <a:t>interprétation</a:t>
            </a:r>
            <a:r>
              <a:rPr lang="fr-FR" dirty="0"/>
              <a:t> car celle-ci peut s’</a:t>
            </a:r>
            <a:r>
              <a:rPr lang="fr-FR" dirty="0" err="1"/>
              <a:t>avérer</a:t>
            </a:r>
            <a:r>
              <a:rPr lang="fr-FR" dirty="0"/>
              <a:t> complexe selon les cas et les configurations. De nombreux facteurs influent </a:t>
            </a:r>
            <a:r>
              <a:rPr lang="fr-FR" dirty="0" err="1"/>
              <a:t>également</a:t>
            </a:r>
            <a:r>
              <a:rPr lang="fr-FR" dirty="0"/>
              <a:t> sur la </a:t>
            </a:r>
            <a:r>
              <a:rPr lang="fr-FR" dirty="0" err="1"/>
              <a:t>qualite</a:t>
            </a:r>
            <a:r>
              <a:rPr lang="fr-FR" dirty="0"/>
              <a:t>́ et la </a:t>
            </a:r>
            <a:r>
              <a:rPr lang="fr-FR" dirty="0" err="1"/>
              <a:t>précision</a:t>
            </a:r>
            <a:r>
              <a:rPr lang="fr-FR" dirty="0"/>
              <a:t> des </a:t>
            </a:r>
            <a:r>
              <a:rPr lang="fr-FR" dirty="0" err="1"/>
              <a:t>relevés</a:t>
            </a:r>
            <a:r>
              <a:rPr lang="fr-FR" dirty="0"/>
              <a:t> et donc des analyses. </a:t>
            </a:r>
          </a:p>
          <a:p>
            <a:endParaRPr lang="fr-FR" dirty="0"/>
          </a:p>
        </p:txBody>
      </p:sp>
      <p:pic>
        <p:nvPicPr>
          <p:cNvPr id="5" name="Image 4"/>
          <p:cNvPicPr>
            <a:picLocks noChangeAspect="1"/>
          </p:cNvPicPr>
          <p:nvPr/>
        </p:nvPicPr>
        <p:blipFill>
          <a:blip r:embed="rId2"/>
          <a:stretch>
            <a:fillRect/>
          </a:stretch>
        </p:blipFill>
        <p:spPr>
          <a:xfrm>
            <a:off x="3343802" y="2816395"/>
            <a:ext cx="4540774" cy="2685169"/>
          </a:xfrm>
          <a:prstGeom prst="rect">
            <a:avLst/>
          </a:prstGeom>
        </p:spPr>
      </p:pic>
    </p:spTree>
    <p:extLst>
      <p:ext uri="{BB962C8B-B14F-4D97-AF65-F5344CB8AC3E}">
        <p14:creationId xmlns:p14="http://schemas.microsoft.com/office/powerpoint/2010/main" val="5499056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title"/>
          </p:nvPr>
        </p:nvSpPr>
        <p:spPr>
          <a:xfrm>
            <a:off x="2819400" y="-76200"/>
            <a:ext cx="7010400" cy="946150"/>
          </a:xfrm>
        </p:spPr>
        <p:txBody>
          <a:bodyPr/>
          <a:lstStyle/>
          <a:p>
            <a:pPr eaLnBrk="1" hangingPunct="1"/>
            <a:r>
              <a:rPr lang="fr-FR" sz="2800" b="1" dirty="0" err="1">
                <a:latin typeface="Arial" charset="0"/>
                <a:ea typeface="ＭＳ Ｐゴシック" charset="0"/>
                <a:cs typeface="ＭＳ Ｐゴシック" charset="0"/>
              </a:rPr>
              <a:t>Géoradar</a:t>
            </a:r>
            <a:endParaRPr lang="fr-FR" sz="2000" b="1" dirty="0">
              <a:latin typeface="Arial" charset="0"/>
              <a:ea typeface="ＭＳ Ｐゴシック" charset="0"/>
              <a:cs typeface="ＭＳ Ｐゴシック" charset="0"/>
            </a:endParaRPr>
          </a:p>
        </p:txBody>
      </p:sp>
      <p:sp>
        <p:nvSpPr>
          <p:cNvPr id="26629" name="Espace réservé du numéro de diapositive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FE3BF240-C2EC-7F46-9741-718E70F1D23B}" type="slidenum">
              <a:rPr lang="fr-FR" sz="1400">
                <a:latin typeface="Arial" charset="0"/>
              </a:rPr>
              <a:pPr/>
              <a:t>51</a:t>
            </a:fld>
            <a:endParaRPr lang="fr-FR" sz="1400">
              <a:latin typeface="Arial" charset="0"/>
            </a:endParaRPr>
          </a:p>
        </p:txBody>
      </p:sp>
      <p:sp>
        <p:nvSpPr>
          <p:cNvPr id="2" name="ZoneTexte 1"/>
          <p:cNvSpPr txBox="1"/>
          <p:nvPr/>
        </p:nvSpPr>
        <p:spPr>
          <a:xfrm>
            <a:off x="270934" y="869951"/>
            <a:ext cx="10397068" cy="6463308"/>
          </a:xfrm>
          <a:prstGeom prst="rect">
            <a:avLst/>
          </a:prstGeom>
          <a:noFill/>
        </p:spPr>
        <p:txBody>
          <a:bodyPr wrap="square" rtlCol="0">
            <a:spAutoFit/>
          </a:bodyPr>
          <a:lstStyle/>
          <a:p>
            <a:r>
              <a:rPr lang="fr-FR" b="1" dirty="0"/>
              <a:t>Limites d’utilisation :</a:t>
            </a:r>
          </a:p>
          <a:p>
            <a:r>
              <a:rPr lang="fr-FR" dirty="0"/>
              <a:t>Les limites de cette </a:t>
            </a:r>
            <a:r>
              <a:rPr lang="fr-FR" dirty="0" err="1"/>
              <a:t>méthode</a:t>
            </a:r>
            <a:r>
              <a:rPr lang="fr-FR" dirty="0"/>
              <a:t> sont les suivantes :</a:t>
            </a:r>
          </a:p>
          <a:p>
            <a:r>
              <a:rPr lang="fr-FR" dirty="0"/>
              <a:t>&gt; </a:t>
            </a:r>
            <a:r>
              <a:rPr lang="fr-FR" dirty="0" err="1"/>
              <a:t>Détection</a:t>
            </a:r>
            <a:r>
              <a:rPr lang="fr-FR" dirty="0"/>
              <a:t> des armatures </a:t>
            </a:r>
            <a:r>
              <a:rPr lang="fr-FR" dirty="0" err="1"/>
              <a:t>parallèles</a:t>
            </a:r>
            <a:r>
              <a:rPr lang="fr-FR" dirty="0"/>
              <a:t> au parement</a:t>
            </a:r>
          </a:p>
          <a:p>
            <a:r>
              <a:rPr lang="fr-FR" dirty="0"/>
              <a:t>&gt; </a:t>
            </a:r>
            <a:r>
              <a:rPr lang="fr-FR" dirty="0" err="1"/>
              <a:t>Densite</a:t>
            </a:r>
            <a:r>
              <a:rPr lang="fr-FR" dirty="0"/>
              <a:t>́ de ferraillage importante pouvant masquer certaines armatures</a:t>
            </a:r>
          </a:p>
          <a:p>
            <a:r>
              <a:rPr lang="fr-FR" dirty="0"/>
              <a:t>&gt; </a:t>
            </a:r>
            <a:r>
              <a:rPr lang="fr-FR" dirty="0" err="1"/>
              <a:t>Difficulte</a:t>
            </a:r>
            <a:r>
              <a:rPr lang="fr-FR" dirty="0"/>
              <a:t>́ pour dissocier des aciers </a:t>
            </a:r>
            <a:r>
              <a:rPr lang="fr-FR" dirty="0" err="1"/>
              <a:t>superposés</a:t>
            </a:r>
            <a:r>
              <a:rPr lang="fr-FR" dirty="0"/>
              <a:t> ou </a:t>
            </a:r>
            <a:r>
              <a:rPr lang="fr-FR" dirty="0" err="1"/>
              <a:t>juxtaposés</a:t>
            </a:r>
            <a:r>
              <a:rPr lang="fr-FR" dirty="0"/>
              <a:t> (selon configuration)</a:t>
            </a:r>
          </a:p>
          <a:p>
            <a:r>
              <a:rPr lang="fr-FR" dirty="0"/>
              <a:t>&gt; </a:t>
            </a:r>
            <a:r>
              <a:rPr lang="fr-FR" dirty="0" err="1"/>
              <a:t>Présence</a:t>
            </a:r>
            <a:r>
              <a:rPr lang="fr-FR" dirty="0"/>
              <a:t> d’</a:t>
            </a:r>
            <a:r>
              <a:rPr lang="fr-FR" dirty="0" err="1"/>
              <a:t>élément</a:t>
            </a:r>
            <a:r>
              <a:rPr lang="fr-FR" dirty="0"/>
              <a:t> </a:t>
            </a:r>
            <a:r>
              <a:rPr lang="fr-FR" dirty="0" err="1"/>
              <a:t>métallique</a:t>
            </a:r>
            <a:r>
              <a:rPr lang="fr-FR" dirty="0"/>
              <a:t> divers pouvant </a:t>
            </a:r>
            <a:r>
              <a:rPr lang="fr-FR" dirty="0" err="1"/>
              <a:t>créer</a:t>
            </a:r>
            <a:r>
              <a:rPr lang="fr-FR" dirty="0"/>
              <a:t> des artefacts et fausser, voire rendre impossible, l’</a:t>
            </a:r>
            <a:r>
              <a:rPr lang="fr-FR" dirty="0" err="1"/>
              <a:t>interprétation</a:t>
            </a:r>
            <a:endParaRPr lang="fr-FR" dirty="0"/>
          </a:p>
          <a:p>
            <a:r>
              <a:rPr lang="fr-FR" dirty="0"/>
              <a:t>&gt; Etalonnage </a:t>
            </a:r>
            <a:r>
              <a:rPr lang="fr-FR" dirty="0" err="1"/>
              <a:t>nécessaire</a:t>
            </a:r>
            <a:r>
              <a:rPr lang="fr-FR" dirty="0"/>
              <a:t> pour la </a:t>
            </a:r>
            <a:r>
              <a:rPr lang="fr-FR" dirty="0" err="1"/>
              <a:t>précision</a:t>
            </a:r>
            <a:r>
              <a:rPr lang="fr-FR" dirty="0"/>
              <a:t> des mesures (</a:t>
            </a:r>
            <a:r>
              <a:rPr lang="fr-FR" dirty="0" err="1"/>
              <a:t>idéalement</a:t>
            </a:r>
            <a:r>
              <a:rPr lang="fr-FR" dirty="0"/>
              <a:t> sondage destructif)</a:t>
            </a:r>
          </a:p>
          <a:p>
            <a:r>
              <a:rPr lang="fr-FR" dirty="0"/>
              <a:t>&gt; </a:t>
            </a:r>
            <a:r>
              <a:rPr lang="fr-FR" dirty="0" err="1"/>
              <a:t>Présence</a:t>
            </a:r>
            <a:r>
              <a:rPr lang="fr-FR" dirty="0"/>
              <a:t> d’un </a:t>
            </a:r>
            <a:r>
              <a:rPr lang="fr-FR" dirty="0" err="1"/>
              <a:t>revêtement</a:t>
            </a:r>
            <a:r>
              <a:rPr lang="fr-FR" dirty="0"/>
              <a:t> de surface pouvant </a:t>
            </a:r>
            <a:r>
              <a:rPr lang="fr-FR" dirty="0" err="1"/>
              <a:t>atténuer</a:t>
            </a:r>
            <a:r>
              <a:rPr lang="fr-FR" dirty="0"/>
              <a:t> le signal</a:t>
            </a:r>
          </a:p>
          <a:p>
            <a:r>
              <a:rPr lang="fr-FR" dirty="0"/>
              <a:t>&gt; </a:t>
            </a:r>
            <a:r>
              <a:rPr lang="fr-FR" dirty="0" err="1"/>
              <a:t>Humidite</a:t>
            </a:r>
            <a:r>
              <a:rPr lang="fr-FR" dirty="0"/>
              <a:t>́ du </a:t>
            </a:r>
            <a:r>
              <a:rPr lang="fr-FR" dirty="0" err="1"/>
              <a:t>béton</a:t>
            </a:r>
            <a:r>
              <a:rPr lang="fr-FR" dirty="0"/>
              <a:t> (</a:t>
            </a:r>
            <a:r>
              <a:rPr lang="fr-FR" dirty="0" err="1"/>
              <a:t>atténue</a:t>
            </a:r>
            <a:r>
              <a:rPr lang="fr-FR" dirty="0"/>
              <a:t> le signal)</a:t>
            </a:r>
          </a:p>
          <a:p>
            <a:r>
              <a:rPr lang="fr-FR" dirty="0"/>
              <a:t>&gt; Diminution de la </a:t>
            </a:r>
            <a:r>
              <a:rPr lang="fr-FR" dirty="0" err="1"/>
              <a:t>précision</a:t>
            </a:r>
            <a:r>
              <a:rPr lang="fr-FR" dirty="0"/>
              <a:t> si les </a:t>
            </a:r>
            <a:r>
              <a:rPr lang="fr-FR" dirty="0" err="1"/>
              <a:t>caractéristiques</a:t>
            </a:r>
            <a:r>
              <a:rPr lang="fr-FR" dirty="0"/>
              <a:t> </a:t>
            </a:r>
            <a:r>
              <a:rPr lang="fr-FR" dirty="0" err="1"/>
              <a:t>électromagnétiques</a:t>
            </a:r>
            <a:r>
              <a:rPr lang="fr-FR" dirty="0"/>
              <a:t> des </a:t>
            </a:r>
            <a:r>
              <a:rPr lang="fr-FR" dirty="0" err="1"/>
              <a:t>matériaux</a:t>
            </a:r>
            <a:r>
              <a:rPr lang="fr-FR" dirty="0"/>
              <a:t> en </a:t>
            </a:r>
            <a:r>
              <a:rPr lang="fr-FR" dirty="0" err="1"/>
              <a:t>présence</a:t>
            </a:r>
            <a:r>
              <a:rPr lang="fr-FR" dirty="0"/>
              <a:t> varient fortement</a:t>
            </a:r>
          </a:p>
          <a:p>
            <a:r>
              <a:rPr lang="fr-FR" dirty="0"/>
              <a:t>&gt; Surface d’auscultation suffisante (lié à l’encombrement du </a:t>
            </a:r>
            <a:r>
              <a:rPr lang="fr-FR" dirty="0" err="1"/>
              <a:t>système</a:t>
            </a:r>
            <a:r>
              <a:rPr lang="fr-FR" dirty="0"/>
              <a:t>) </a:t>
            </a:r>
          </a:p>
          <a:p>
            <a:r>
              <a:rPr lang="fr-FR" dirty="0"/>
              <a:t>&gt; Profondeur d’auscultation maximale : généralement 40/50 cm  (variable selon antenne)</a:t>
            </a:r>
          </a:p>
          <a:p>
            <a:r>
              <a:rPr lang="fr-FR" dirty="0"/>
              <a:t>&gt; </a:t>
            </a:r>
            <a:r>
              <a:rPr lang="fr-FR" dirty="0" err="1"/>
              <a:t>Précision</a:t>
            </a:r>
            <a:r>
              <a:rPr lang="fr-FR" dirty="0"/>
              <a:t> de positionnement des aciers : ±10 % de la valeur d’enrobage </a:t>
            </a:r>
          </a:p>
          <a:p>
            <a:r>
              <a:rPr lang="fr-FR" dirty="0"/>
              <a:t>&gt; </a:t>
            </a:r>
            <a:r>
              <a:rPr lang="fr-FR" dirty="0" err="1"/>
              <a:t>Précision</a:t>
            </a:r>
            <a:r>
              <a:rPr lang="fr-FR" dirty="0"/>
              <a:t> de </a:t>
            </a:r>
            <a:r>
              <a:rPr lang="fr-FR" dirty="0" err="1"/>
              <a:t>détection</a:t>
            </a:r>
            <a:r>
              <a:rPr lang="fr-FR" dirty="0"/>
              <a:t> en profondeur : ± 5 % dans de bonnes conditions et </a:t>
            </a:r>
            <a:r>
              <a:rPr lang="fr-FR" dirty="0" err="1"/>
              <a:t>étalonnage</a:t>
            </a:r>
            <a:r>
              <a:rPr lang="fr-FR" dirty="0"/>
              <a:t>, 10 à 15% sans </a:t>
            </a:r>
            <a:r>
              <a:rPr lang="fr-FR" dirty="0" err="1"/>
              <a:t>étalonnage</a:t>
            </a:r>
            <a:r>
              <a:rPr lang="fr-FR" dirty="0"/>
              <a:t> avec des conditions </a:t>
            </a:r>
            <a:r>
              <a:rPr lang="fr-FR" dirty="0" err="1"/>
              <a:t>défavorables</a:t>
            </a:r>
            <a:r>
              <a:rPr lang="fr-FR" dirty="0"/>
              <a:t> </a:t>
            </a:r>
          </a:p>
          <a:p>
            <a:r>
              <a:rPr lang="fr-FR" dirty="0"/>
              <a:t>&gt; Estimation du </a:t>
            </a:r>
            <a:r>
              <a:rPr lang="fr-FR" dirty="0" err="1"/>
              <a:t>diamètre</a:t>
            </a:r>
            <a:r>
              <a:rPr lang="fr-FR" dirty="0"/>
              <a:t> des aciers </a:t>
            </a:r>
            <a:r>
              <a:rPr lang="fr-FR" dirty="0" err="1"/>
              <a:t>délicate</a:t>
            </a:r>
            <a:r>
              <a:rPr lang="fr-FR" dirty="0"/>
              <a:t> </a:t>
            </a:r>
          </a:p>
          <a:p>
            <a:r>
              <a:rPr lang="fr-FR" dirty="0"/>
              <a:t>&gt; </a:t>
            </a:r>
            <a:r>
              <a:rPr lang="fr-FR" dirty="0" err="1"/>
              <a:t>Nécessite</a:t>
            </a:r>
            <a:r>
              <a:rPr lang="fr-FR" dirty="0"/>
              <a:t>́ d’un personnel </a:t>
            </a:r>
            <a:r>
              <a:rPr lang="fr-FR" dirty="0" err="1"/>
              <a:t>expérimente</a:t>
            </a:r>
            <a:r>
              <a:rPr lang="fr-FR" dirty="0"/>
              <a:t>́ </a:t>
            </a:r>
          </a:p>
          <a:p>
            <a:r>
              <a:rPr lang="fr-FR" dirty="0"/>
              <a:t>&gt; Temps de traitement et d’analyse plus long qu’avec un </a:t>
            </a:r>
            <a:r>
              <a:rPr lang="fr-FR" dirty="0" err="1"/>
              <a:t>pachomètre</a:t>
            </a:r>
            <a:r>
              <a:rPr lang="fr-FR" dirty="0"/>
              <a:t> </a:t>
            </a:r>
          </a:p>
          <a:p>
            <a:endParaRPr lang="fr-FR" dirty="0"/>
          </a:p>
          <a:p>
            <a:endParaRPr lang="fr-FR" dirty="0"/>
          </a:p>
          <a:p>
            <a:endParaRPr lang="fr-FR" dirty="0"/>
          </a:p>
        </p:txBody>
      </p:sp>
    </p:spTree>
    <p:extLst>
      <p:ext uri="{BB962C8B-B14F-4D97-AF65-F5344CB8AC3E}">
        <p14:creationId xmlns:p14="http://schemas.microsoft.com/office/powerpoint/2010/main" val="24147664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title"/>
          </p:nvPr>
        </p:nvSpPr>
        <p:spPr>
          <a:xfrm>
            <a:off x="2819400" y="-76200"/>
            <a:ext cx="7010400" cy="946150"/>
          </a:xfrm>
        </p:spPr>
        <p:txBody>
          <a:bodyPr/>
          <a:lstStyle/>
          <a:p>
            <a:pPr eaLnBrk="1" hangingPunct="1"/>
            <a:r>
              <a:rPr lang="fr-FR" sz="2800" b="1" dirty="0" err="1">
                <a:latin typeface="Arial" charset="0"/>
                <a:ea typeface="ＭＳ Ｐゴシック" charset="0"/>
                <a:cs typeface="ＭＳ Ｐゴシック" charset="0"/>
              </a:rPr>
              <a:t>Géoradar</a:t>
            </a:r>
            <a:endParaRPr lang="fr-FR" sz="2000" b="1" dirty="0">
              <a:latin typeface="Arial" charset="0"/>
              <a:ea typeface="ＭＳ Ｐゴシック" charset="0"/>
              <a:cs typeface="ＭＳ Ｐゴシック" charset="0"/>
            </a:endParaRPr>
          </a:p>
        </p:txBody>
      </p:sp>
      <p:sp>
        <p:nvSpPr>
          <p:cNvPr id="26629" name="Espace réservé du numéro de diapositive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FE3BF240-C2EC-7F46-9741-718E70F1D23B}" type="slidenum">
              <a:rPr lang="fr-FR" sz="1400">
                <a:latin typeface="Arial" charset="0"/>
              </a:rPr>
              <a:pPr/>
              <a:t>52</a:t>
            </a:fld>
            <a:endParaRPr lang="fr-FR" sz="1400">
              <a:latin typeface="Arial" charset="0"/>
            </a:endParaRPr>
          </a:p>
        </p:txBody>
      </p:sp>
      <p:sp>
        <p:nvSpPr>
          <p:cNvPr id="2" name="ZoneTexte 1"/>
          <p:cNvSpPr txBox="1"/>
          <p:nvPr/>
        </p:nvSpPr>
        <p:spPr>
          <a:xfrm>
            <a:off x="1663912" y="869951"/>
            <a:ext cx="9004089" cy="3293209"/>
          </a:xfrm>
          <a:prstGeom prst="rect">
            <a:avLst/>
          </a:prstGeom>
          <a:noFill/>
        </p:spPr>
        <p:txBody>
          <a:bodyPr wrap="square" rtlCol="0">
            <a:spAutoFit/>
          </a:bodyPr>
          <a:lstStyle/>
          <a:p>
            <a:r>
              <a:rPr lang="fr-FR" sz="1600" b="1" dirty="0" err="1"/>
              <a:t>Materiel</a:t>
            </a:r>
            <a:r>
              <a:rPr lang="fr-FR" sz="1600" b="1" dirty="0"/>
              <a:t> du marché :</a:t>
            </a:r>
          </a:p>
          <a:p>
            <a:r>
              <a:rPr lang="fr-FR" sz="1600" dirty="0"/>
              <a:t>&gt; Radar PS1000 - Hilti® </a:t>
            </a:r>
          </a:p>
          <a:p>
            <a:r>
              <a:rPr lang="fr-FR" sz="1600" dirty="0"/>
              <a:t>&gt; </a:t>
            </a:r>
            <a:r>
              <a:rPr lang="fr-FR" sz="1600" dirty="0" err="1"/>
              <a:t>Conquest</a:t>
            </a:r>
            <a:r>
              <a:rPr lang="fr-FR" sz="1600" dirty="0"/>
              <a:t>, </a:t>
            </a:r>
            <a:r>
              <a:rPr lang="fr-FR" sz="1600" dirty="0" err="1"/>
              <a:t>Noggin</a:t>
            </a:r>
            <a:r>
              <a:rPr lang="fr-FR" sz="1600" dirty="0"/>
              <a:t> - </a:t>
            </a:r>
            <a:r>
              <a:rPr lang="fr-FR" sz="1600" dirty="0" err="1"/>
              <a:t>Sensors</a:t>
            </a:r>
            <a:r>
              <a:rPr lang="fr-FR" sz="1600" dirty="0"/>
              <a:t> &amp; Software Inc.</a:t>
            </a:r>
          </a:p>
          <a:p>
            <a:r>
              <a:rPr lang="fr-FR" sz="1600" dirty="0"/>
              <a:t>&gt; </a:t>
            </a:r>
            <a:r>
              <a:rPr lang="fr-FR" sz="1600" dirty="0" err="1"/>
              <a:t>EasyScan</a:t>
            </a:r>
            <a:r>
              <a:rPr lang="fr-FR" sz="1600" dirty="0"/>
              <a:t> ou </a:t>
            </a:r>
            <a:r>
              <a:rPr lang="fr-FR" sz="1600" dirty="0" err="1"/>
              <a:t>StructureScan</a:t>
            </a:r>
            <a:r>
              <a:rPr lang="fr-FR" sz="1600" dirty="0"/>
              <a:t> – GSSI </a:t>
            </a:r>
          </a:p>
          <a:p>
            <a:r>
              <a:rPr lang="fr-FR" sz="1600" dirty="0"/>
              <a:t>&gt; GPR CX - </a:t>
            </a:r>
            <a:r>
              <a:rPr lang="fr-FR" sz="1600" dirty="0" err="1"/>
              <a:t>Mala</a:t>
            </a:r>
            <a:endParaRPr lang="fr-FR" sz="1600" dirty="0"/>
          </a:p>
          <a:p>
            <a:endParaRPr lang="fr-FR" sz="1600" dirty="0"/>
          </a:p>
          <a:p>
            <a:endParaRPr lang="fr-FR" sz="1600" dirty="0"/>
          </a:p>
          <a:p>
            <a:r>
              <a:rPr lang="fr-FR" sz="1600" b="1" dirty="0" err="1"/>
              <a:t>Complémentarite</a:t>
            </a:r>
            <a:r>
              <a:rPr lang="fr-FR" sz="1600" b="1" dirty="0"/>
              <a:t>́ avec d’autres </a:t>
            </a:r>
            <a:r>
              <a:rPr lang="fr-FR" sz="1600" b="1" dirty="0" err="1"/>
              <a:t>méthodes</a:t>
            </a:r>
            <a:r>
              <a:rPr lang="fr-FR" sz="1600" b="1" dirty="0"/>
              <a:t> :</a:t>
            </a:r>
          </a:p>
          <a:p>
            <a:r>
              <a:rPr lang="fr-FR" sz="1600" dirty="0"/>
              <a:t>Afin de lever certaines </a:t>
            </a:r>
            <a:r>
              <a:rPr lang="fr-FR" sz="1600" dirty="0" err="1"/>
              <a:t>ambiguités</a:t>
            </a:r>
            <a:r>
              <a:rPr lang="fr-FR" sz="1600" dirty="0"/>
              <a:t>, les auscultations radars peuvent </a:t>
            </a:r>
            <a:r>
              <a:rPr lang="fr-FR" sz="1600" dirty="0" err="1"/>
              <a:t>être</a:t>
            </a:r>
            <a:r>
              <a:rPr lang="fr-FR" sz="1600" dirty="0"/>
              <a:t> </a:t>
            </a:r>
            <a:r>
              <a:rPr lang="fr-FR" sz="1600" dirty="0" err="1"/>
              <a:t>corrélées</a:t>
            </a:r>
            <a:r>
              <a:rPr lang="fr-FR" sz="1600" dirty="0"/>
              <a:t> avec d’autre </a:t>
            </a:r>
            <a:r>
              <a:rPr lang="fr-FR" sz="1600" dirty="0" err="1"/>
              <a:t>méthode</a:t>
            </a:r>
            <a:r>
              <a:rPr lang="fr-FR" sz="1600" dirty="0"/>
              <a:t>, telle que :</a:t>
            </a:r>
          </a:p>
          <a:p>
            <a:r>
              <a:rPr lang="fr-FR" sz="1600" dirty="0"/>
              <a:t>&gt; Sondage destructif de reconnaissance</a:t>
            </a:r>
          </a:p>
          <a:p>
            <a:endParaRPr lang="fr-FR" sz="1600" dirty="0"/>
          </a:p>
          <a:p>
            <a:endParaRPr lang="fr-FR" sz="1600" dirty="0"/>
          </a:p>
        </p:txBody>
      </p:sp>
      <p:pic>
        <p:nvPicPr>
          <p:cNvPr id="4" name="Image 3"/>
          <p:cNvPicPr>
            <a:picLocks noChangeAspect="1"/>
          </p:cNvPicPr>
          <p:nvPr/>
        </p:nvPicPr>
        <p:blipFill>
          <a:blip r:embed="rId2"/>
          <a:stretch>
            <a:fillRect/>
          </a:stretch>
        </p:blipFill>
        <p:spPr>
          <a:xfrm>
            <a:off x="5043304" y="3222785"/>
            <a:ext cx="5487139" cy="3459283"/>
          </a:xfrm>
          <a:prstGeom prst="rect">
            <a:avLst/>
          </a:prstGeom>
        </p:spPr>
      </p:pic>
    </p:spTree>
    <p:extLst>
      <p:ext uri="{BB962C8B-B14F-4D97-AF65-F5344CB8AC3E}">
        <p14:creationId xmlns:p14="http://schemas.microsoft.com/office/powerpoint/2010/main" val="8746017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title"/>
          </p:nvPr>
        </p:nvSpPr>
        <p:spPr>
          <a:xfrm>
            <a:off x="2819400" y="-76200"/>
            <a:ext cx="7010400" cy="946150"/>
          </a:xfrm>
        </p:spPr>
        <p:txBody>
          <a:bodyPr/>
          <a:lstStyle/>
          <a:p>
            <a:pPr eaLnBrk="1" hangingPunct="1"/>
            <a:r>
              <a:rPr lang="fr-FR" sz="2800" b="1" dirty="0" err="1">
                <a:latin typeface="Arial" charset="0"/>
                <a:ea typeface="ＭＳ Ｐゴシック" charset="0"/>
                <a:cs typeface="ＭＳ Ｐゴシック" charset="0"/>
              </a:rPr>
              <a:t>Géoradar</a:t>
            </a:r>
            <a:r>
              <a:rPr lang="fr-FR" sz="2800" b="1" dirty="0">
                <a:latin typeface="Arial" charset="0"/>
                <a:ea typeface="ＭＳ Ｐゴシック" charset="0"/>
                <a:cs typeface="ＭＳ Ｐゴシック" charset="0"/>
              </a:rPr>
              <a:t> : teneur en eau</a:t>
            </a:r>
            <a:endParaRPr lang="fr-FR" sz="2000" b="1" dirty="0">
              <a:latin typeface="Arial" charset="0"/>
              <a:ea typeface="ＭＳ Ｐゴシック" charset="0"/>
              <a:cs typeface="ＭＳ Ｐゴシック" charset="0"/>
            </a:endParaRPr>
          </a:p>
        </p:txBody>
      </p:sp>
      <p:sp>
        <p:nvSpPr>
          <p:cNvPr id="26629" name="Espace réservé du numéro de diapositive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FE3BF240-C2EC-7F46-9741-718E70F1D23B}" type="slidenum">
              <a:rPr lang="fr-FR" sz="1400">
                <a:latin typeface="Arial" charset="0"/>
              </a:rPr>
              <a:pPr/>
              <a:t>53</a:t>
            </a:fld>
            <a:endParaRPr lang="fr-FR" sz="1400">
              <a:latin typeface="Arial" charset="0"/>
            </a:endParaRPr>
          </a:p>
        </p:txBody>
      </p:sp>
      <p:pic>
        <p:nvPicPr>
          <p:cNvPr id="3" name="Image 2"/>
          <p:cNvPicPr>
            <a:picLocks noChangeAspect="1"/>
          </p:cNvPicPr>
          <p:nvPr/>
        </p:nvPicPr>
        <p:blipFill>
          <a:blip r:embed="rId2"/>
          <a:stretch>
            <a:fillRect/>
          </a:stretch>
        </p:blipFill>
        <p:spPr>
          <a:xfrm>
            <a:off x="1524000" y="3812656"/>
            <a:ext cx="3810000" cy="2857500"/>
          </a:xfrm>
          <a:prstGeom prst="rect">
            <a:avLst/>
          </a:prstGeom>
        </p:spPr>
      </p:pic>
      <p:sp>
        <p:nvSpPr>
          <p:cNvPr id="4" name="ZoneTexte 3"/>
          <p:cNvSpPr txBox="1"/>
          <p:nvPr/>
        </p:nvSpPr>
        <p:spPr>
          <a:xfrm>
            <a:off x="1803822" y="869950"/>
            <a:ext cx="8728303" cy="2031325"/>
          </a:xfrm>
          <a:prstGeom prst="rect">
            <a:avLst/>
          </a:prstGeom>
          <a:noFill/>
        </p:spPr>
        <p:txBody>
          <a:bodyPr wrap="square" rtlCol="0">
            <a:spAutoFit/>
          </a:bodyPr>
          <a:lstStyle/>
          <a:p>
            <a:r>
              <a:rPr lang="fr-FR" dirty="0"/>
              <a:t>La teneur en eau influence la permittivité effective du béton.</a:t>
            </a:r>
          </a:p>
          <a:p>
            <a:r>
              <a:rPr lang="fr-FR" dirty="0"/>
              <a:t>Une augmentation de la teneur en eau du béton conduit donc à un accroissement de son aptitude à la polarisation électrique, et par conséquent, à une augmentation de la constante diélectrique. De plus, la variabilité de la réflectivité électromagnétique de l’interface « étanchéité – béton », est liée à la présence d’eau.</a:t>
            </a:r>
          </a:p>
          <a:p>
            <a:r>
              <a:rPr lang="fr-FR" dirty="0"/>
              <a:t>Ainsi, Cementys a pu réaliser une cartographie de l’étanchéité et le diagnostic du toit des Galeries Lafayette.</a:t>
            </a:r>
          </a:p>
        </p:txBody>
      </p:sp>
      <p:pic>
        <p:nvPicPr>
          <p:cNvPr id="5" name="Image 4"/>
          <p:cNvPicPr>
            <a:picLocks noChangeAspect="1"/>
          </p:cNvPicPr>
          <p:nvPr/>
        </p:nvPicPr>
        <p:blipFill>
          <a:blip r:embed="rId3"/>
          <a:stretch>
            <a:fillRect/>
          </a:stretch>
        </p:blipFill>
        <p:spPr>
          <a:xfrm>
            <a:off x="4838817" y="4337890"/>
            <a:ext cx="6001381" cy="2520111"/>
          </a:xfrm>
          <a:prstGeom prst="rect">
            <a:avLst/>
          </a:prstGeom>
        </p:spPr>
      </p:pic>
      <p:pic>
        <p:nvPicPr>
          <p:cNvPr id="6" name="Image 5"/>
          <p:cNvPicPr>
            <a:picLocks noChangeAspect="1"/>
          </p:cNvPicPr>
          <p:nvPr/>
        </p:nvPicPr>
        <p:blipFill>
          <a:blip r:embed="rId4"/>
          <a:stretch>
            <a:fillRect/>
          </a:stretch>
        </p:blipFill>
        <p:spPr>
          <a:xfrm>
            <a:off x="4838816" y="2705509"/>
            <a:ext cx="3810000" cy="1993900"/>
          </a:xfrm>
          <a:prstGeom prst="rect">
            <a:avLst/>
          </a:prstGeom>
        </p:spPr>
      </p:pic>
      <p:sp>
        <p:nvSpPr>
          <p:cNvPr id="7" name="ZoneTexte 6"/>
          <p:cNvSpPr txBox="1"/>
          <p:nvPr/>
        </p:nvSpPr>
        <p:spPr>
          <a:xfrm>
            <a:off x="8348447" y="2871704"/>
            <a:ext cx="2491750" cy="369332"/>
          </a:xfrm>
          <a:prstGeom prst="rect">
            <a:avLst/>
          </a:prstGeom>
          <a:noFill/>
        </p:spPr>
        <p:txBody>
          <a:bodyPr wrap="none" rtlCol="0">
            <a:spAutoFit/>
          </a:bodyPr>
          <a:lstStyle/>
          <a:p>
            <a:r>
              <a:rPr lang="fr-FR" dirty="0"/>
              <a:t>aucune stagnation d’eau</a:t>
            </a:r>
          </a:p>
        </p:txBody>
      </p:sp>
      <p:sp>
        <p:nvSpPr>
          <p:cNvPr id="8" name="ZoneTexte 7"/>
          <p:cNvSpPr txBox="1"/>
          <p:nvPr/>
        </p:nvSpPr>
        <p:spPr>
          <a:xfrm>
            <a:off x="8348447" y="4153223"/>
            <a:ext cx="2420742" cy="369332"/>
          </a:xfrm>
          <a:prstGeom prst="rect">
            <a:avLst/>
          </a:prstGeom>
          <a:noFill/>
        </p:spPr>
        <p:txBody>
          <a:bodyPr wrap="none" rtlCol="0">
            <a:spAutoFit/>
          </a:bodyPr>
          <a:lstStyle/>
          <a:p>
            <a:r>
              <a:rPr lang="fr-FR" dirty="0"/>
              <a:t>problèmes d’étanchéité</a:t>
            </a:r>
          </a:p>
        </p:txBody>
      </p:sp>
    </p:spTree>
    <p:extLst>
      <p:ext uri="{BB962C8B-B14F-4D97-AF65-F5344CB8AC3E}">
        <p14:creationId xmlns:p14="http://schemas.microsoft.com/office/powerpoint/2010/main" val="1586798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Mesures </a:t>
            </a:r>
            <a:r>
              <a:rPr lang="fr-FR" dirty="0" err="1"/>
              <a:t>microgravimétriques</a:t>
            </a:r>
            <a:endParaRPr lang="fr-FR" dirty="0"/>
          </a:p>
        </p:txBody>
      </p:sp>
      <p:sp>
        <p:nvSpPr>
          <p:cNvPr id="5" name="Rectangle 7">
            <a:hlinkClick r:id="" action="ppaction://noaction"/>
          </p:cNvPr>
          <p:cNvSpPr>
            <a:spLocks noChangeArrowheads="1"/>
          </p:cNvSpPr>
          <p:nvPr/>
        </p:nvSpPr>
        <p:spPr bwMode="auto">
          <a:xfrm>
            <a:off x="4191000" y="2769752"/>
            <a:ext cx="7620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3" name="Image 2"/>
          <p:cNvPicPr>
            <a:picLocks noChangeAspect="1"/>
          </p:cNvPicPr>
          <p:nvPr/>
        </p:nvPicPr>
        <p:blipFill>
          <a:blip r:embed="rId2"/>
          <a:stretch>
            <a:fillRect/>
          </a:stretch>
        </p:blipFill>
        <p:spPr>
          <a:xfrm>
            <a:off x="2273301" y="1380652"/>
            <a:ext cx="7818967" cy="5123573"/>
          </a:xfrm>
          <a:prstGeom prst="rect">
            <a:avLst/>
          </a:prstGeom>
        </p:spPr>
      </p:pic>
    </p:spTree>
    <p:extLst>
      <p:ext uri="{BB962C8B-B14F-4D97-AF65-F5344CB8AC3E}">
        <p14:creationId xmlns:p14="http://schemas.microsoft.com/office/powerpoint/2010/main" val="9909744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47" name="Rectangle 15"/>
          <p:cNvSpPr>
            <a:spLocks noGrp="1" noChangeArrowheads="1"/>
          </p:cNvSpPr>
          <p:nvPr>
            <p:ph type="body" sz="half" idx="1"/>
          </p:nvPr>
        </p:nvSpPr>
        <p:spPr>
          <a:xfrm>
            <a:off x="939452" y="1181100"/>
            <a:ext cx="10070926" cy="2387724"/>
          </a:xfrm>
        </p:spPr>
        <p:txBody>
          <a:bodyPr>
            <a:noAutofit/>
          </a:bodyPr>
          <a:lstStyle/>
          <a:p>
            <a:pPr marL="0" indent="0">
              <a:buNone/>
            </a:pPr>
            <a:r>
              <a:rPr lang="fr-FR" sz="1400" dirty="0">
                <a:latin typeface="Arial" panose="020B0604020202020204" pitchFamily="34" charset="0"/>
                <a:cs typeface="Arial" panose="020B0604020202020204" pitchFamily="34" charset="0"/>
              </a:rPr>
              <a:t>Principe: mesure des anomalies du champ de pesanteur</a:t>
            </a:r>
          </a:p>
          <a:p>
            <a:pPr marL="57150" indent="0">
              <a:buNone/>
            </a:pPr>
            <a:r>
              <a:rPr lang="fr-FR" sz="1400" dirty="0">
                <a:latin typeface="Arial" panose="020B0604020202020204" pitchFamily="34" charset="0"/>
                <a:cs typeface="Arial" panose="020B0604020202020204" pitchFamily="34" charset="0"/>
              </a:rPr>
              <a:t>Exemple du peson à ressort : </a:t>
            </a:r>
          </a:p>
          <a:p>
            <a:pPr lvl="1">
              <a:buFont typeface="Wingdings" panose="05000000000000000000" pitchFamily="2" charset="2"/>
              <a:buChar char="v"/>
            </a:pPr>
            <a:r>
              <a:rPr lang="fr-FR" sz="1400" dirty="0">
                <a:latin typeface="Arial" panose="020B0604020202020204" pitchFamily="34" charset="0"/>
                <a:cs typeface="Arial" panose="020B0604020202020204" pitchFamily="34" charset="0"/>
              </a:rPr>
              <a:t>Sous-sol homogène, le ressort garderait partout la même élongation et son extrémité inférieure décrirait une horizontale,</a:t>
            </a:r>
          </a:p>
          <a:p>
            <a:pPr lvl="1">
              <a:buFont typeface="Wingdings" panose="05000000000000000000" pitchFamily="2" charset="2"/>
              <a:buChar char="v"/>
            </a:pPr>
            <a:r>
              <a:rPr lang="fr-FR" sz="1400" dirty="0">
                <a:latin typeface="Arial" panose="020B0604020202020204" pitchFamily="34" charset="0"/>
                <a:cs typeface="Arial" panose="020B0604020202020204" pitchFamily="34" charset="0"/>
              </a:rPr>
              <a:t>localement , excès ou déficit de masse volumique, l'attraction newtonienne exercée par les terrains sur la masse m ne reste pas constante. Le poids mg de cette masse varie, si bien que la longueur du ressort varie. Son extrémité inférieure décrit alors une courbe qui traduit les anomalies de la pesanteur et reflète la structure profonde. L'objet de la prospection gravimétrique est de dresser une carte de ces anomalies de la pesanteur, provoquées par l'inégale répartition des masses volumiques.</a:t>
            </a:r>
          </a:p>
        </p:txBody>
      </p:sp>
      <p:sp>
        <p:nvSpPr>
          <p:cNvPr id="69646" name="PyramidChart 1;Master;1;0.15;3"/>
          <p:cNvSpPr>
            <a:spLocks noChangeArrowheads="1"/>
          </p:cNvSpPr>
          <p:nvPr/>
        </p:nvSpPr>
        <p:spPr bwMode="auto">
          <a:xfrm>
            <a:off x="2740026" y="1981200"/>
            <a:ext cx="6723063" cy="3924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9645" name="AutoShape 13"/>
          <p:cNvSpPr>
            <a:spLocks noChangeArrowheads="1"/>
          </p:cNvSpPr>
          <p:nvPr/>
        </p:nvSpPr>
        <p:spPr bwMode="auto">
          <a:xfrm flipH="1">
            <a:off x="6102350" y="2143125"/>
            <a:ext cx="0" cy="0"/>
          </a:xfrm>
          <a:prstGeom prst="rtTriangle">
            <a:avLst/>
          </a:prstGeom>
          <a:gradFill rotWithShape="0">
            <a:gsLst>
              <a:gs pos="0">
                <a:schemeClr val="accent1"/>
              </a:gs>
              <a:gs pos="100000">
                <a:schemeClr val="accent1">
                  <a:gamma/>
                  <a:shade val="60000"/>
                  <a:invGamma/>
                </a:schemeClr>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9644" name="PyramidChart 2;Master;1;0.15;3"/>
          <p:cNvSpPr>
            <a:spLocks noChangeArrowheads="1"/>
          </p:cNvSpPr>
          <p:nvPr/>
        </p:nvSpPr>
        <p:spPr bwMode="auto">
          <a:xfrm>
            <a:off x="2743201" y="2057400"/>
            <a:ext cx="6723063" cy="3924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9643" name="AutoShape 11"/>
          <p:cNvSpPr>
            <a:spLocks noChangeArrowheads="1"/>
          </p:cNvSpPr>
          <p:nvPr/>
        </p:nvSpPr>
        <p:spPr bwMode="auto">
          <a:xfrm flipH="1">
            <a:off x="6102350" y="2143125"/>
            <a:ext cx="0" cy="0"/>
          </a:xfrm>
          <a:prstGeom prst="rtTriangle">
            <a:avLst/>
          </a:prstGeom>
          <a:gradFill rotWithShape="0">
            <a:gsLst>
              <a:gs pos="0">
                <a:schemeClr val="accent1"/>
              </a:gs>
              <a:gs pos="100000">
                <a:schemeClr val="accent1">
                  <a:gamma/>
                  <a:shade val="60000"/>
                  <a:invGamma/>
                </a:schemeClr>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pic>
        <p:nvPicPr>
          <p:cNvPr id="10" name="Picture 2" descr="Afficher l'image d'origine"/>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35304" y="3645024"/>
            <a:ext cx="3840000" cy="2880000"/>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8" descr="pesonàressor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42026" y="3717032"/>
            <a:ext cx="4925975" cy="28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itre 6"/>
          <p:cNvSpPr>
            <a:spLocks noGrp="1"/>
          </p:cNvSpPr>
          <p:nvPr>
            <p:ph type="title"/>
          </p:nvPr>
        </p:nvSpPr>
        <p:spPr>
          <a:xfrm>
            <a:off x="2438400" y="-3243"/>
            <a:ext cx="8229600" cy="949235"/>
          </a:xfrm>
        </p:spPr>
        <p:txBody>
          <a:bodyPr>
            <a:normAutofit/>
          </a:bodyPr>
          <a:lstStyle/>
          <a:p>
            <a:r>
              <a:rPr lang="fr-FR" dirty="0"/>
              <a:t>La méthode </a:t>
            </a:r>
            <a:r>
              <a:rPr lang="fr-FR" dirty="0" err="1"/>
              <a:t>microgravimétrique</a:t>
            </a:r>
            <a:endParaRPr lang="fr-FR" dirty="0"/>
          </a:p>
        </p:txBody>
      </p:sp>
    </p:spTree>
    <p:extLst>
      <p:ext uri="{BB962C8B-B14F-4D97-AF65-F5344CB8AC3E}">
        <p14:creationId xmlns:p14="http://schemas.microsoft.com/office/powerpoint/2010/main" val="1177078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xmlns:p14="http://schemas.microsoft.com/office/powerpoint/2010/mai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carte micrograv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716"/>
          <a:stretch/>
        </p:blipFill>
        <p:spPr bwMode="auto">
          <a:xfrm>
            <a:off x="3616370" y="548680"/>
            <a:ext cx="7127875" cy="540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1652587" y="4149725"/>
            <a:ext cx="7295795" cy="1408078"/>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5000"/>
              </a:lnSpc>
              <a:spcBef>
                <a:spcPts val="825"/>
              </a:spcBef>
              <a:buClr>
                <a:srgbClr val="000000"/>
              </a:buClr>
              <a:buSzPct val="100000"/>
              <a:buFont typeface="Times New Roman" panose="02020603050405020304" pitchFamily="18" charset="0"/>
              <a:buChar char="•"/>
              <a:defRPr sz="33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lnSpc>
                <a:spcPct val="95000"/>
              </a:lnSpc>
              <a:spcBef>
                <a:spcPts val="725"/>
              </a:spcBef>
              <a:buClr>
                <a:srgbClr val="000000"/>
              </a:buClr>
              <a:buSzPct val="100000"/>
              <a:buFont typeface="Times New Roman" panose="02020603050405020304" pitchFamily="18" charset="0"/>
              <a:buChar char="–"/>
              <a:defRPr sz="29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lnSpc>
                <a:spcPct val="95000"/>
              </a:lnSpc>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lnSpc>
                <a:spcPct val="95000"/>
              </a:lnSpc>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lnSpc>
                <a:spcPct val="95000"/>
              </a:lnSpc>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5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5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5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5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eaLnBrk="1" hangingPunct="1">
              <a:spcBef>
                <a:spcPct val="0"/>
              </a:spcBef>
              <a:buFont typeface="Times New Roman" panose="02020603050405020304" pitchFamily="18" charset="0"/>
              <a:buNone/>
            </a:pPr>
            <a:r>
              <a:rPr lang="fr-FR" sz="1800" b="1" dirty="0">
                <a:solidFill>
                  <a:srgbClr val="002060"/>
                </a:solidFill>
                <a:latin typeface="+mn-lt"/>
              </a:rPr>
              <a:t>Recherche de cavités dans la Craie; la détection d’une cave</a:t>
            </a:r>
          </a:p>
          <a:p>
            <a:pPr eaLnBrk="1" hangingPunct="1">
              <a:spcBef>
                <a:spcPct val="0"/>
              </a:spcBef>
              <a:buFont typeface="Times New Roman" panose="02020603050405020304" pitchFamily="18" charset="0"/>
              <a:buNone/>
            </a:pPr>
            <a:r>
              <a:rPr lang="fr-FR" sz="1800" b="1" dirty="0">
                <a:solidFill>
                  <a:srgbClr val="002060"/>
                </a:solidFill>
                <a:latin typeface="+mn-lt"/>
              </a:rPr>
              <a:t>existante valide la méthode.</a:t>
            </a:r>
          </a:p>
          <a:p>
            <a:pPr eaLnBrk="1" hangingPunct="1">
              <a:spcBef>
                <a:spcPct val="0"/>
              </a:spcBef>
              <a:buFont typeface="Times New Roman" panose="02020603050405020304" pitchFamily="18" charset="0"/>
              <a:buNone/>
            </a:pPr>
            <a:r>
              <a:rPr lang="fr-FR" sz="1800" b="1" dirty="0">
                <a:solidFill>
                  <a:srgbClr val="002060"/>
                </a:solidFill>
                <a:latin typeface="+mn-lt"/>
              </a:rPr>
              <a:t>Une reconnaissance par sondages demeure nécessaire</a:t>
            </a:r>
          </a:p>
          <a:p>
            <a:pPr eaLnBrk="1" hangingPunct="1">
              <a:spcBef>
                <a:spcPct val="0"/>
              </a:spcBef>
              <a:buFont typeface="Times New Roman" panose="02020603050405020304" pitchFamily="18" charset="0"/>
              <a:buNone/>
            </a:pPr>
            <a:r>
              <a:rPr lang="fr-FR" sz="1800" b="1" dirty="0">
                <a:solidFill>
                  <a:srgbClr val="002060"/>
                </a:solidFill>
                <a:latin typeface="+mn-lt"/>
              </a:rPr>
              <a:t>pour confirmer les mesures</a:t>
            </a:r>
          </a:p>
          <a:p>
            <a:pPr eaLnBrk="1" hangingPunct="1">
              <a:spcBef>
                <a:spcPct val="0"/>
              </a:spcBef>
              <a:buFont typeface="Times New Roman" panose="02020603050405020304" pitchFamily="18" charset="0"/>
              <a:buNone/>
            </a:pPr>
            <a:endParaRPr lang="fr-FR" sz="1800" dirty="0">
              <a:solidFill>
                <a:schemeClr val="bg1"/>
              </a:solidFill>
              <a:latin typeface="Arial" panose="020B0604020202020204" pitchFamily="34" charset="0"/>
            </a:endParaRPr>
          </a:p>
        </p:txBody>
      </p:sp>
      <p:sp>
        <p:nvSpPr>
          <p:cNvPr id="4" name="Rectangle 10"/>
          <p:cNvSpPr>
            <a:spLocks noChangeArrowheads="1"/>
          </p:cNvSpPr>
          <p:nvPr/>
        </p:nvSpPr>
        <p:spPr bwMode="auto">
          <a:xfrm>
            <a:off x="2200276" y="2996952"/>
            <a:ext cx="2720975" cy="381000"/>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lnSpc>
                <a:spcPct val="95000"/>
              </a:lnSpc>
              <a:spcBef>
                <a:spcPts val="825"/>
              </a:spcBef>
              <a:buClr>
                <a:srgbClr val="000000"/>
              </a:buClr>
              <a:buSzPct val="100000"/>
              <a:buFont typeface="Times New Roman" panose="02020603050405020304" pitchFamily="18" charset="0"/>
              <a:buChar char="•"/>
              <a:defRPr sz="33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marL="742950" indent="-285750">
              <a:lnSpc>
                <a:spcPct val="95000"/>
              </a:lnSpc>
              <a:spcBef>
                <a:spcPts val="725"/>
              </a:spcBef>
              <a:buClr>
                <a:srgbClr val="000000"/>
              </a:buClr>
              <a:buSzPct val="100000"/>
              <a:buFont typeface="Times New Roman" panose="02020603050405020304" pitchFamily="18" charset="0"/>
              <a:buChar char="–"/>
              <a:defRPr sz="29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marL="1143000" indent="-228600">
              <a:lnSpc>
                <a:spcPct val="95000"/>
              </a:lnSpc>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marL="1600200" indent="-228600">
              <a:lnSpc>
                <a:spcPct val="95000"/>
              </a:lnSpc>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marL="2057400" indent="-228600">
              <a:lnSpc>
                <a:spcPct val="95000"/>
              </a:lnSpc>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5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5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5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5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eaLnBrk="1" hangingPunct="1">
              <a:spcBef>
                <a:spcPct val="0"/>
              </a:spcBef>
              <a:buFont typeface="Times New Roman" panose="02020603050405020304" pitchFamily="18" charset="0"/>
              <a:buNone/>
            </a:pPr>
            <a:r>
              <a:rPr lang="fr-FR" sz="1800" b="1" dirty="0">
                <a:solidFill>
                  <a:srgbClr val="FF0000"/>
                </a:solidFill>
                <a:latin typeface="Arial" panose="020B0604020202020204" pitchFamily="34" charset="0"/>
              </a:rPr>
              <a:t>Cave connue  </a:t>
            </a:r>
            <a:r>
              <a:rPr lang="fr-FR" sz="2000" b="1" dirty="0">
                <a:solidFill>
                  <a:srgbClr val="FF0000"/>
                </a:solidFill>
                <a:latin typeface="Arial" panose="020B0604020202020204" pitchFamily="34" charset="0"/>
              </a:rPr>
              <a:t> ------</a:t>
            </a:r>
            <a:r>
              <a:rPr lang="fr-FR" sz="2000" b="1" dirty="0">
                <a:solidFill>
                  <a:srgbClr val="FF0000"/>
                </a:solidFill>
                <a:latin typeface="Arial" panose="020B0604020202020204" pitchFamily="34" charset="0"/>
                <a:cs typeface="Arial" panose="020B0604020202020204" pitchFamily="34" charset="0"/>
              </a:rPr>
              <a:t>&gt;</a:t>
            </a:r>
          </a:p>
        </p:txBody>
      </p:sp>
      <p:sp>
        <p:nvSpPr>
          <p:cNvPr id="5" name="Rectangle 4"/>
          <p:cNvSpPr/>
          <p:nvPr/>
        </p:nvSpPr>
        <p:spPr>
          <a:xfrm>
            <a:off x="4515738" y="1694473"/>
            <a:ext cx="5797152" cy="276999"/>
          </a:xfrm>
          <a:prstGeom prst="rect">
            <a:avLst/>
          </a:prstGeom>
        </p:spPr>
        <p:txBody>
          <a:bodyPr wrap="square">
            <a:spAutoFit/>
          </a:bodyPr>
          <a:lstStyle/>
          <a:p>
            <a:r>
              <a:rPr lang="fr-FR" sz="1200" dirty="0">
                <a:latin typeface="Arial" panose="020B0604020202020204" pitchFamily="34" charset="0"/>
              </a:rPr>
              <a:t>Carte d’anomalie gravimétrique résiduelle</a:t>
            </a:r>
          </a:p>
        </p:txBody>
      </p:sp>
      <p:sp>
        <p:nvSpPr>
          <p:cNvPr id="6" name="Titre 6"/>
          <p:cNvSpPr>
            <a:spLocks noGrp="1"/>
          </p:cNvSpPr>
          <p:nvPr>
            <p:ph type="title"/>
          </p:nvPr>
        </p:nvSpPr>
        <p:spPr>
          <a:xfrm>
            <a:off x="2438400" y="-3243"/>
            <a:ext cx="8229600" cy="949235"/>
          </a:xfrm>
        </p:spPr>
        <p:txBody>
          <a:bodyPr>
            <a:normAutofit/>
          </a:bodyPr>
          <a:lstStyle/>
          <a:p>
            <a:r>
              <a:rPr lang="fr-FR" dirty="0"/>
              <a:t>La méthode </a:t>
            </a:r>
            <a:r>
              <a:rPr lang="fr-FR" dirty="0" err="1"/>
              <a:t>microgravimétrique</a:t>
            </a:r>
            <a:endParaRPr lang="fr-FR" dirty="0"/>
          </a:p>
        </p:txBody>
      </p:sp>
    </p:spTree>
    <p:extLst>
      <p:ext uri="{BB962C8B-B14F-4D97-AF65-F5344CB8AC3E}">
        <p14:creationId xmlns:p14="http://schemas.microsoft.com/office/powerpoint/2010/main" val="422656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xmlns:p14="http://schemas.microsoft.com/office/powerpoint/2010/mai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07AAB3-961E-8544-AB4B-BF6CFF6720AC}"/>
              </a:ext>
            </a:extLst>
          </p:cNvPr>
          <p:cNvSpPr>
            <a:spLocks noGrp="1"/>
          </p:cNvSpPr>
          <p:nvPr>
            <p:ph type="title"/>
          </p:nvPr>
        </p:nvSpPr>
        <p:spPr/>
        <p:txBody>
          <a:bodyPr/>
          <a:lstStyle/>
          <a:p>
            <a:r>
              <a:rPr lang="fr-FR" dirty="0"/>
              <a:t>Plan proposé</a:t>
            </a:r>
          </a:p>
        </p:txBody>
      </p:sp>
      <p:sp>
        <p:nvSpPr>
          <p:cNvPr id="3" name="Espace réservé du contenu 2">
            <a:extLst>
              <a:ext uri="{FF2B5EF4-FFF2-40B4-BE49-F238E27FC236}">
                <a16:creationId xmlns:a16="http://schemas.microsoft.com/office/drawing/2014/main" id="{1C597E7B-31C7-5342-AEAF-38C6108A3CA4}"/>
              </a:ext>
            </a:extLst>
          </p:cNvPr>
          <p:cNvSpPr>
            <a:spLocks noGrp="1"/>
          </p:cNvSpPr>
          <p:nvPr>
            <p:ph idx="1"/>
          </p:nvPr>
        </p:nvSpPr>
        <p:spPr>
          <a:xfrm>
            <a:off x="838199" y="1825625"/>
            <a:ext cx="10948639" cy="4351338"/>
          </a:xfrm>
        </p:spPr>
        <p:txBody>
          <a:bodyPr>
            <a:normAutofit/>
          </a:bodyPr>
          <a:lstStyle/>
          <a:p>
            <a:r>
              <a:rPr lang="fr-FR" sz="4000" dirty="0"/>
              <a:t> Contexte : Risques, Inspection/Auscultation, Valeur Ajoutée</a:t>
            </a:r>
          </a:p>
          <a:p>
            <a:r>
              <a:rPr lang="fr-FR" sz="4000" dirty="0"/>
              <a:t> Auscultation Géotechnique </a:t>
            </a:r>
          </a:p>
          <a:p>
            <a:r>
              <a:rPr lang="fr-FR" sz="4000" dirty="0"/>
              <a:t> </a:t>
            </a:r>
            <a:r>
              <a:rPr lang="fr-FR" sz="4000" b="1" dirty="0"/>
              <a:t>Auscultation Structurelle</a:t>
            </a:r>
          </a:p>
          <a:p>
            <a:r>
              <a:rPr lang="fr-FR" sz="4000" dirty="0"/>
              <a:t> Conclusions et </a:t>
            </a:r>
            <a:r>
              <a:rPr lang="fr-FR" sz="4000" dirty="0" err="1"/>
              <a:t>echanges</a:t>
            </a:r>
            <a:endParaRPr lang="fr-FR" sz="4000" dirty="0"/>
          </a:p>
          <a:p>
            <a:pPr marL="0" indent="0">
              <a:buNone/>
            </a:pPr>
            <a:endParaRPr lang="fr-FR" sz="4000" dirty="0"/>
          </a:p>
        </p:txBody>
      </p:sp>
    </p:spTree>
    <p:extLst>
      <p:ext uri="{BB962C8B-B14F-4D97-AF65-F5344CB8AC3E}">
        <p14:creationId xmlns:p14="http://schemas.microsoft.com/office/powerpoint/2010/main" val="27198678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Auscultations non destructives</a:t>
            </a:r>
          </a:p>
        </p:txBody>
      </p:sp>
      <p:pic>
        <p:nvPicPr>
          <p:cNvPr id="4" name="Content Placeholder 3"/>
          <p:cNvPicPr>
            <a:picLocks noGrp="1" noChangeAspect="1"/>
          </p:cNvPicPr>
          <p:nvPr>
            <p:ph idx="1"/>
          </p:nvPr>
        </p:nvPicPr>
        <p:blipFill>
          <a:blip r:embed="rId2"/>
          <a:stretch>
            <a:fillRect/>
          </a:stretch>
        </p:blipFill>
        <p:spPr>
          <a:xfrm>
            <a:off x="7112414" y="1392072"/>
            <a:ext cx="2094158" cy="2109399"/>
          </a:xfrm>
          <a:prstGeom prst="rect">
            <a:avLst/>
          </a:prstGeom>
        </p:spPr>
      </p:pic>
      <p:sp>
        <p:nvSpPr>
          <p:cNvPr id="5" name="TextBox 4"/>
          <p:cNvSpPr txBox="1"/>
          <p:nvPr/>
        </p:nvSpPr>
        <p:spPr>
          <a:xfrm>
            <a:off x="7112414" y="3473798"/>
            <a:ext cx="2094158" cy="369332"/>
          </a:xfrm>
          <a:prstGeom prst="rect">
            <a:avLst/>
          </a:prstGeom>
          <a:noFill/>
        </p:spPr>
        <p:txBody>
          <a:bodyPr wrap="square" rtlCol="0">
            <a:spAutoFit/>
          </a:bodyPr>
          <a:lstStyle/>
          <a:p>
            <a:pPr algn="ctr">
              <a:defRPr/>
            </a:pPr>
            <a:r>
              <a:rPr lang="fr-FR" dirty="0">
                <a:solidFill>
                  <a:prstClr val="black"/>
                </a:solidFill>
                <a:latin typeface="Calibri"/>
              </a:rPr>
              <a:t>Fissuromètre</a:t>
            </a:r>
          </a:p>
        </p:txBody>
      </p:sp>
      <p:pic>
        <p:nvPicPr>
          <p:cNvPr id="6" name="Image 5"/>
          <p:cNvPicPr/>
          <p:nvPr/>
        </p:nvPicPr>
        <p:blipFill>
          <a:blip r:embed="rId3" cstate="print"/>
          <a:srcRect/>
          <a:stretch>
            <a:fillRect/>
          </a:stretch>
        </p:blipFill>
        <p:spPr bwMode="auto">
          <a:xfrm>
            <a:off x="3262325" y="1490847"/>
            <a:ext cx="1073202" cy="1449493"/>
          </a:xfrm>
          <a:prstGeom prst="rect">
            <a:avLst/>
          </a:prstGeom>
          <a:noFill/>
          <a:ln w="9525">
            <a:noFill/>
            <a:miter lim="800000"/>
            <a:headEnd/>
            <a:tailEnd/>
          </a:ln>
        </p:spPr>
      </p:pic>
      <p:sp>
        <p:nvSpPr>
          <p:cNvPr id="7" name="TextBox 6"/>
          <p:cNvSpPr txBox="1"/>
          <p:nvPr/>
        </p:nvSpPr>
        <p:spPr>
          <a:xfrm>
            <a:off x="3239467" y="2907656"/>
            <a:ext cx="1482845" cy="369332"/>
          </a:xfrm>
          <a:prstGeom prst="rect">
            <a:avLst/>
          </a:prstGeom>
          <a:noFill/>
        </p:spPr>
        <p:txBody>
          <a:bodyPr wrap="square" rtlCol="0">
            <a:spAutoFit/>
          </a:bodyPr>
          <a:lstStyle/>
          <a:p>
            <a:pPr>
              <a:defRPr/>
            </a:pPr>
            <a:r>
              <a:rPr lang="fr-FR" dirty="0">
                <a:solidFill>
                  <a:prstClr val="black"/>
                </a:solidFill>
                <a:latin typeface="Calibri"/>
              </a:rPr>
              <a:t>Humidimètre</a:t>
            </a:r>
          </a:p>
        </p:txBody>
      </p:sp>
      <p:pic>
        <p:nvPicPr>
          <p:cNvPr id="8" name="Image 5"/>
          <p:cNvPicPr/>
          <p:nvPr/>
        </p:nvPicPr>
        <p:blipFill>
          <a:blip r:embed="rId4"/>
          <a:srcRect/>
          <a:stretch>
            <a:fillRect/>
          </a:stretch>
        </p:blipFill>
        <p:spPr bwMode="auto">
          <a:xfrm rot="16200000">
            <a:off x="8851892" y="3169293"/>
            <a:ext cx="2425938" cy="518534"/>
          </a:xfrm>
          <a:prstGeom prst="rect">
            <a:avLst/>
          </a:prstGeom>
          <a:noFill/>
          <a:ln w="9525">
            <a:noFill/>
            <a:miter lim="800000"/>
            <a:headEnd/>
            <a:tailEnd/>
          </a:ln>
        </p:spPr>
      </p:pic>
      <p:sp>
        <p:nvSpPr>
          <p:cNvPr id="9" name="TextBox 8"/>
          <p:cNvSpPr txBox="1"/>
          <p:nvPr/>
        </p:nvSpPr>
        <p:spPr>
          <a:xfrm>
            <a:off x="9561941" y="4849190"/>
            <a:ext cx="1005840" cy="646331"/>
          </a:xfrm>
          <a:prstGeom prst="rect">
            <a:avLst/>
          </a:prstGeom>
          <a:noFill/>
        </p:spPr>
        <p:txBody>
          <a:bodyPr wrap="square" rtlCol="0">
            <a:spAutoFit/>
          </a:bodyPr>
          <a:lstStyle/>
          <a:p>
            <a:pPr>
              <a:defRPr/>
            </a:pPr>
            <a:r>
              <a:rPr lang="fr-FR" dirty="0">
                <a:solidFill>
                  <a:prstClr val="black"/>
                </a:solidFill>
                <a:latin typeface="Calibri"/>
              </a:rPr>
              <a:t>Scléromètre</a:t>
            </a:r>
          </a:p>
        </p:txBody>
      </p:sp>
      <p:pic>
        <p:nvPicPr>
          <p:cNvPr id="10" name="Image 7"/>
          <p:cNvPicPr>
            <a:picLocks noChangeAspect="1"/>
          </p:cNvPicPr>
          <p:nvPr/>
        </p:nvPicPr>
        <p:blipFill>
          <a:blip r:embed="rId5"/>
          <a:stretch>
            <a:fillRect/>
          </a:stretch>
        </p:blipFill>
        <p:spPr>
          <a:xfrm>
            <a:off x="5023074" y="1311708"/>
            <a:ext cx="1645093" cy="1390092"/>
          </a:xfrm>
          <a:prstGeom prst="rect">
            <a:avLst/>
          </a:prstGeom>
        </p:spPr>
      </p:pic>
      <p:sp>
        <p:nvSpPr>
          <p:cNvPr id="11" name="TextBox 10"/>
          <p:cNvSpPr txBox="1"/>
          <p:nvPr/>
        </p:nvSpPr>
        <p:spPr>
          <a:xfrm>
            <a:off x="5161770" y="2719551"/>
            <a:ext cx="1728521" cy="646331"/>
          </a:xfrm>
          <a:prstGeom prst="rect">
            <a:avLst/>
          </a:prstGeom>
          <a:noFill/>
        </p:spPr>
        <p:txBody>
          <a:bodyPr wrap="square" rtlCol="0">
            <a:spAutoFit/>
          </a:bodyPr>
          <a:lstStyle/>
          <a:p>
            <a:pPr algn="ctr">
              <a:defRPr/>
            </a:pPr>
            <a:r>
              <a:rPr lang="fr-FR" dirty="0">
                <a:solidFill>
                  <a:prstClr val="black"/>
                </a:solidFill>
                <a:latin typeface="Calibri"/>
              </a:rPr>
              <a:t>Potentiel de corrosion</a:t>
            </a:r>
          </a:p>
        </p:txBody>
      </p:sp>
      <p:pic>
        <p:nvPicPr>
          <p:cNvPr id="12"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84319" y="3603756"/>
            <a:ext cx="2164080" cy="19828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Box 12"/>
          <p:cNvSpPr txBox="1"/>
          <p:nvPr/>
        </p:nvSpPr>
        <p:spPr>
          <a:xfrm>
            <a:off x="3184321" y="5678872"/>
            <a:ext cx="2164079" cy="369332"/>
          </a:xfrm>
          <a:prstGeom prst="rect">
            <a:avLst/>
          </a:prstGeom>
          <a:noFill/>
        </p:spPr>
        <p:txBody>
          <a:bodyPr wrap="square" rtlCol="0">
            <a:spAutoFit/>
          </a:bodyPr>
          <a:lstStyle/>
          <a:p>
            <a:pPr algn="ctr">
              <a:defRPr/>
            </a:pPr>
            <a:r>
              <a:rPr lang="fr-FR" dirty="0" err="1">
                <a:solidFill>
                  <a:prstClr val="black"/>
                </a:solidFill>
                <a:latin typeface="Calibri"/>
              </a:rPr>
              <a:t>Géoradar</a:t>
            </a:r>
            <a:endParaRPr lang="fr-FR" dirty="0">
              <a:solidFill>
                <a:prstClr val="black"/>
              </a:solidFill>
              <a:latin typeface="Calibri"/>
            </a:endParaRPr>
          </a:p>
        </p:txBody>
      </p:sp>
      <p:pic>
        <p:nvPicPr>
          <p:cNvPr id="14" name="Image 7"/>
          <p:cNvPicPr/>
          <p:nvPr/>
        </p:nvPicPr>
        <p:blipFill>
          <a:blip r:embed="rId7"/>
          <a:srcRect/>
          <a:stretch>
            <a:fillRect/>
          </a:stretch>
        </p:blipFill>
        <p:spPr bwMode="auto">
          <a:xfrm>
            <a:off x="6438036" y="4115845"/>
            <a:ext cx="954441" cy="1789987"/>
          </a:xfrm>
          <a:prstGeom prst="rect">
            <a:avLst/>
          </a:prstGeom>
          <a:noFill/>
          <a:ln w="9525">
            <a:noFill/>
            <a:miter lim="800000"/>
            <a:headEnd/>
            <a:tailEnd/>
          </a:ln>
        </p:spPr>
      </p:pic>
      <p:pic>
        <p:nvPicPr>
          <p:cNvPr id="15" name="Image 5"/>
          <p:cNvPicPr>
            <a:picLocks noChangeAspect="1"/>
          </p:cNvPicPr>
          <p:nvPr/>
        </p:nvPicPr>
        <p:blipFill>
          <a:blip r:embed="rId8"/>
          <a:stretch>
            <a:fillRect/>
          </a:stretch>
        </p:blipFill>
        <p:spPr>
          <a:xfrm>
            <a:off x="7548125" y="4138864"/>
            <a:ext cx="1858168" cy="1827903"/>
          </a:xfrm>
          <a:prstGeom prst="rect">
            <a:avLst/>
          </a:prstGeom>
        </p:spPr>
      </p:pic>
      <p:sp>
        <p:nvSpPr>
          <p:cNvPr id="16" name="TextBox 15"/>
          <p:cNvSpPr txBox="1"/>
          <p:nvPr/>
        </p:nvSpPr>
        <p:spPr>
          <a:xfrm>
            <a:off x="6199887" y="6085844"/>
            <a:ext cx="2501885" cy="369332"/>
          </a:xfrm>
          <a:prstGeom prst="rect">
            <a:avLst/>
          </a:prstGeom>
          <a:noFill/>
        </p:spPr>
        <p:txBody>
          <a:bodyPr wrap="square" rtlCol="0">
            <a:spAutoFit/>
          </a:bodyPr>
          <a:lstStyle/>
          <a:p>
            <a:pPr algn="ctr">
              <a:defRPr/>
            </a:pPr>
            <a:r>
              <a:rPr lang="fr-FR" dirty="0">
                <a:solidFill>
                  <a:prstClr val="black"/>
                </a:solidFill>
                <a:latin typeface="Calibri"/>
              </a:rPr>
              <a:t>Caméra thermique</a:t>
            </a:r>
          </a:p>
        </p:txBody>
      </p:sp>
    </p:spTree>
    <p:extLst>
      <p:ext uri="{BB962C8B-B14F-4D97-AF65-F5344CB8AC3E}">
        <p14:creationId xmlns:p14="http://schemas.microsoft.com/office/powerpoint/2010/main" val="41193646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Espace réservé du contenu 5"/>
          <p:cNvGraphicFramePr>
            <a:graphicFrameLocks noGrp="1"/>
          </p:cNvGraphicFramePr>
          <p:nvPr>
            <p:ph idx="1"/>
            <p:extLst>
              <p:ext uri="{D42A27DB-BD31-4B8C-83A1-F6EECF244321}">
                <p14:modId xmlns:p14="http://schemas.microsoft.com/office/powerpoint/2010/main" val="588554482"/>
              </p:ext>
            </p:extLst>
          </p:nvPr>
        </p:nvGraphicFramePr>
        <p:xfrm>
          <a:off x="313900" y="1119117"/>
          <a:ext cx="11546003" cy="5028052"/>
        </p:xfrm>
        <a:graphic>
          <a:graphicData uri="http://schemas.openxmlformats.org/drawingml/2006/table">
            <a:tbl>
              <a:tblPr firstRow="1" bandRow="1">
                <a:tableStyleId>{7DF18680-E054-41AD-8BC1-D1AEF772440D}</a:tableStyleId>
              </a:tblPr>
              <a:tblGrid>
                <a:gridCol w="2402004">
                  <a:extLst>
                    <a:ext uri="{9D8B030D-6E8A-4147-A177-3AD203B41FA5}">
                      <a16:colId xmlns:a16="http://schemas.microsoft.com/office/drawing/2014/main" val="20000"/>
                    </a:ext>
                  </a:extLst>
                </a:gridCol>
                <a:gridCol w="2089188">
                  <a:extLst>
                    <a:ext uri="{9D8B030D-6E8A-4147-A177-3AD203B41FA5}">
                      <a16:colId xmlns:a16="http://schemas.microsoft.com/office/drawing/2014/main" val="20001"/>
                    </a:ext>
                  </a:extLst>
                </a:gridCol>
                <a:gridCol w="2635926">
                  <a:extLst>
                    <a:ext uri="{9D8B030D-6E8A-4147-A177-3AD203B41FA5}">
                      <a16:colId xmlns:a16="http://schemas.microsoft.com/office/drawing/2014/main" val="20002"/>
                    </a:ext>
                  </a:extLst>
                </a:gridCol>
                <a:gridCol w="2635926">
                  <a:extLst>
                    <a:ext uri="{9D8B030D-6E8A-4147-A177-3AD203B41FA5}">
                      <a16:colId xmlns:a16="http://schemas.microsoft.com/office/drawing/2014/main" val="20003"/>
                    </a:ext>
                  </a:extLst>
                </a:gridCol>
                <a:gridCol w="1782959">
                  <a:extLst>
                    <a:ext uri="{9D8B030D-6E8A-4147-A177-3AD203B41FA5}">
                      <a16:colId xmlns:a16="http://schemas.microsoft.com/office/drawing/2014/main" val="20004"/>
                    </a:ext>
                  </a:extLst>
                </a:gridCol>
              </a:tblGrid>
              <a:tr h="423776">
                <a:tc>
                  <a:txBody>
                    <a:bodyPr/>
                    <a:lstStyle/>
                    <a:p>
                      <a:endParaRPr lang="fr-FR" sz="1300" b="1" dirty="0">
                        <a:solidFill>
                          <a:schemeClr val="bg1"/>
                        </a:solidFill>
                      </a:endParaRPr>
                    </a:p>
                  </a:txBody>
                  <a:tcPr anchor="ctr">
                    <a:solidFill>
                      <a:schemeClr val="accent5"/>
                    </a:solidFill>
                  </a:tcPr>
                </a:tc>
                <a:tc>
                  <a:txBody>
                    <a:bodyPr/>
                    <a:lstStyle/>
                    <a:p>
                      <a:r>
                        <a:rPr lang="fr-FR" sz="1300" b="1" dirty="0" err="1"/>
                        <a:t>Diag</a:t>
                      </a:r>
                      <a:r>
                        <a:rPr lang="fr-FR" sz="1300" b="1" dirty="0"/>
                        <a:t> visuel </a:t>
                      </a:r>
                    </a:p>
                  </a:txBody>
                  <a:tcPr anchor="ctr"/>
                </a:tc>
                <a:tc>
                  <a:txBody>
                    <a:bodyPr/>
                    <a:lstStyle/>
                    <a:p>
                      <a:r>
                        <a:rPr lang="fr-FR" sz="1300" b="1" dirty="0"/>
                        <a:t>Essais </a:t>
                      </a:r>
                    </a:p>
                  </a:txBody>
                  <a:tcPr anchor="ctr"/>
                </a:tc>
                <a:tc>
                  <a:txBody>
                    <a:bodyPr/>
                    <a:lstStyle/>
                    <a:p>
                      <a:r>
                        <a:rPr lang="fr-FR" sz="1300" b="1" dirty="0"/>
                        <a:t>Auscultations</a:t>
                      </a:r>
                      <a:r>
                        <a:rPr lang="fr-FR" sz="1300" b="1" baseline="0" dirty="0"/>
                        <a:t> </a:t>
                      </a:r>
                      <a:endParaRPr lang="fr-FR" sz="1300" b="1" dirty="0"/>
                    </a:p>
                  </a:txBody>
                  <a:tcPr anchor="ctr"/>
                </a:tc>
                <a:tc>
                  <a:txBody>
                    <a:bodyPr/>
                    <a:lstStyle/>
                    <a:p>
                      <a:r>
                        <a:rPr lang="fr-FR" sz="1300" b="1" dirty="0"/>
                        <a:t>Surveillance </a:t>
                      </a:r>
                    </a:p>
                  </a:txBody>
                  <a:tcPr anchor="ctr"/>
                </a:tc>
                <a:extLst>
                  <a:ext uri="{0D108BD9-81ED-4DB2-BD59-A6C34878D82A}">
                    <a16:rowId xmlns:a16="http://schemas.microsoft.com/office/drawing/2014/main" val="10000"/>
                  </a:ext>
                </a:extLst>
              </a:tr>
              <a:tr h="783695">
                <a:tc>
                  <a:txBody>
                    <a:bodyPr/>
                    <a:lstStyle/>
                    <a:p>
                      <a:r>
                        <a:rPr lang="fr-FR" sz="1300" b="1" dirty="0">
                          <a:solidFill>
                            <a:schemeClr val="bg1"/>
                          </a:solidFill>
                        </a:rPr>
                        <a:t>Désordres/fissures</a:t>
                      </a:r>
                    </a:p>
                  </a:txBody>
                  <a:tcPr anchor="ctr">
                    <a:solidFill>
                      <a:schemeClr val="accent5"/>
                    </a:solidFill>
                  </a:tcPr>
                </a:tc>
                <a:tc>
                  <a:txBody>
                    <a:bodyPr/>
                    <a:lstStyle/>
                    <a:p>
                      <a:r>
                        <a:rPr lang="fr-FR" sz="1300" baseline="0" dirty="0"/>
                        <a:t>Nombre, localisation, orientation </a:t>
                      </a:r>
                    </a:p>
                    <a:p>
                      <a:endParaRPr lang="fr-FR" sz="1300" dirty="0"/>
                    </a:p>
                  </a:txBody>
                  <a:tcPr/>
                </a:tc>
                <a:tc>
                  <a:txBody>
                    <a:bodyPr/>
                    <a:lstStyle/>
                    <a:p>
                      <a:endParaRPr lang="fr-FR" sz="1300" dirty="0"/>
                    </a:p>
                  </a:txBody>
                  <a:tcPr/>
                </a:tc>
                <a:tc>
                  <a:txBody>
                    <a:bodyPr/>
                    <a:lstStyle/>
                    <a:p>
                      <a:r>
                        <a:rPr lang="fr-FR" sz="1300" dirty="0"/>
                        <a:t>Compagne de FERROSCAN </a:t>
                      </a:r>
                    </a:p>
                    <a:p>
                      <a:r>
                        <a:rPr lang="fr-FR" sz="1300" dirty="0"/>
                        <a:t>Modélisation</a:t>
                      </a:r>
                      <a:r>
                        <a:rPr lang="fr-FR" sz="1300" baseline="0" dirty="0"/>
                        <a:t>/calcul </a:t>
                      </a:r>
                      <a:endParaRPr lang="fr-FR" sz="13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300" dirty="0"/>
                        <a:t>Mesurer les déplacements</a:t>
                      </a:r>
                    </a:p>
                    <a:p>
                      <a:endParaRPr lang="fr-FR" sz="1300" dirty="0"/>
                    </a:p>
                  </a:txBody>
                  <a:tcPr/>
                </a:tc>
                <a:extLst>
                  <a:ext uri="{0D108BD9-81ED-4DB2-BD59-A6C34878D82A}">
                    <a16:rowId xmlns:a16="http://schemas.microsoft.com/office/drawing/2014/main" val="10001"/>
                  </a:ext>
                </a:extLst>
              </a:tr>
              <a:tr h="557295">
                <a:tc>
                  <a:txBody>
                    <a:bodyPr/>
                    <a:lstStyle/>
                    <a:p>
                      <a:r>
                        <a:rPr lang="fr-FR" sz="1300" b="1" dirty="0">
                          <a:solidFill>
                            <a:schemeClr val="bg1"/>
                          </a:solidFill>
                        </a:rPr>
                        <a:t>Tassement/</a:t>
                      </a:r>
                      <a:r>
                        <a:rPr lang="fr-FR" sz="1300" b="1" baseline="0" dirty="0">
                          <a:solidFill>
                            <a:schemeClr val="bg1"/>
                          </a:solidFill>
                        </a:rPr>
                        <a:t>affaissement </a:t>
                      </a:r>
                      <a:endParaRPr lang="fr-FR" sz="1300" b="1" dirty="0">
                        <a:solidFill>
                          <a:schemeClr val="bg1"/>
                        </a:solidFill>
                      </a:endParaRPr>
                    </a:p>
                  </a:txBody>
                  <a:tcPr anchor="ctr">
                    <a:solidFill>
                      <a:schemeClr val="accent5"/>
                    </a:solidFill>
                  </a:tcPr>
                </a:tc>
                <a:tc>
                  <a:txBody>
                    <a:bodyPr/>
                    <a:lstStyle/>
                    <a:p>
                      <a:endParaRPr lang="fr-FR" sz="1300" dirty="0"/>
                    </a:p>
                  </a:txBody>
                  <a:tcPr/>
                </a:tc>
                <a:tc>
                  <a:txBody>
                    <a:bodyPr/>
                    <a:lstStyle/>
                    <a:p>
                      <a:r>
                        <a:rPr lang="fr-FR" sz="1300" dirty="0"/>
                        <a:t>Essai à la plaque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300" dirty="0"/>
                        <a:t>Ouverture</a:t>
                      </a:r>
                      <a:r>
                        <a:rPr lang="fr-FR" sz="1300" baseline="0" dirty="0"/>
                        <a:t> de fouille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300" baseline="0" dirty="0"/>
                        <a:t>Cavité </a:t>
                      </a:r>
                      <a:r>
                        <a:rPr lang="fr-FR" sz="1300" baseline="0" dirty="0" err="1"/>
                        <a:t>Géoradar</a:t>
                      </a:r>
                      <a:endParaRPr lang="fr-FR" sz="1300" dirty="0"/>
                    </a:p>
                    <a:p>
                      <a:endParaRPr lang="fr-FR" sz="1300" dirty="0"/>
                    </a:p>
                  </a:txBody>
                  <a:tcPr/>
                </a:tc>
                <a:tc>
                  <a:txBody>
                    <a:bodyPr/>
                    <a:lstStyle/>
                    <a:p>
                      <a:r>
                        <a:rPr lang="fr-FR" sz="1300" dirty="0"/>
                        <a:t>Mesurer les déplacements &amp; inclinaisons</a:t>
                      </a:r>
                    </a:p>
                  </a:txBody>
                  <a:tcPr/>
                </a:tc>
                <a:extLst>
                  <a:ext uri="{0D108BD9-81ED-4DB2-BD59-A6C34878D82A}">
                    <a16:rowId xmlns:a16="http://schemas.microsoft.com/office/drawing/2014/main" val="10002"/>
                  </a:ext>
                </a:extLst>
              </a:tr>
              <a:tr h="557295">
                <a:tc>
                  <a:txBody>
                    <a:bodyPr/>
                    <a:lstStyle/>
                    <a:p>
                      <a:r>
                        <a:rPr lang="fr-FR" sz="1300" b="1" dirty="0">
                          <a:solidFill>
                            <a:schemeClr val="bg1"/>
                          </a:solidFill>
                        </a:rPr>
                        <a:t>Capacité portante </a:t>
                      </a:r>
                    </a:p>
                  </a:txBody>
                  <a:tcPr anchor="ctr">
                    <a:solidFill>
                      <a:schemeClr val="accent5"/>
                    </a:solidFill>
                  </a:tcPr>
                </a:tc>
                <a:tc>
                  <a:txBody>
                    <a:bodyPr/>
                    <a:lstStyle/>
                    <a:p>
                      <a:endParaRPr lang="fr-FR" sz="1300" dirty="0"/>
                    </a:p>
                  </a:txBody>
                  <a:tcPr/>
                </a:tc>
                <a:tc>
                  <a:txBody>
                    <a:bodyPr/>
                    <a:lstStyle/>
                    <a:p>
                      <a:r>
                        <a:rPr lang="fr-FR" sz="1300" dirty="0"/>
                        <a:t>Essais de compressions </a:t>
                      </a:r>
                    </a:p>
                    <a:p>
                      <a:r>
                        <a:rPr lang="fr-FR" sz="1300" dirty="0"/>
                        <a:t>Essais de traction </a:t>
                      </a:r>
                    </a:p>
                  </a:txBody>
                  <a:tcPr/>
                </a:tc>
                <a:tc>
                  <a:txBody>
                    <a:bodyPr/>
                    <a:lstStyle/>
                    <a:p>
                      <a:r>
                        <a:rPr lang="fr-FR" sz="1300" dirty="0"/>
                        <a:t>Compagne de FERROSCAN </a:t>
                      </a:r>
                    </a:p>
                    <a:p>
                      <a:r>
                        <a:rPr lang="fr-FR" sz="1300" dirty="0"/>
                        <a:t>Modélisation</a:t>
                      </a:r>
                      <a:r>
                        <a:rPr lang="fr-FR" sz="1300" baseline="0" dirty="0"/>
                        <a:t>/calcul </a:t>
                      </a:r>
                      <a:endParaRPr lang="fr-FR" sz="1300" dirty="0"/>
                    </a:p>
                  </a:txBody>
                  <a:tcPr/>
                </a:tc>
                <a:tc>
                  <a:txBody>
                    <a:bodyPr/>
                    <a:lstStyle/>
                    <a:p>
                      <a:r>
                        <a:rPr lang="fr-FR" sz="1300" dirty="0"/>
                        <a:t>Essais de Lift Off sur tirants d’ancrage</a:t>
                      </a:r>
                    </a:p>
                  </a:txBody>
                  <a:tcPr/>
                </a:tc>
                <a:extLst>
                  <a:ext uri="{0D108BD9-81ED-4DB2-BD59-A6C34878D82A}">
                    <a16:rowId xmlns:a16="http://schemas.microsoft.com/office/drawing/2014/main" val="10003"/>
                  </a:ext>
                </a:extLst>
              </a:tr>
              <a:tr h="783695">
                <a:tc>
                  <a:txBody>
                    <a:bodyPr/>
                    <a:lstStyle/>
                    <a:p>
                      <a:r>
                        <a:rPr lang="fr-FR" sz="1300" b="1" dirty="0">
                          <a:solidFill>
                            <a:schemeClr val="bg1"/>
                          </a:solidFill>
                        </a:rPr>
                        <a:t>Balcon/Garde corps</a:t>
                      </a:r>
                    </a:p>
                  </a:txBody>
                  <a:tcPr anchor="ctr">
                    <a:solidFill>
                      <a:schemeClr val="accent5"/>
                    </a:solidFill>
                  </a:tcPr>
                </a:tc>
                <a:tc>
                  <a:txBody>
                    <a:bodyPr/>
                    <a:lstStyle/>
                    <a:p>
                      <a:r>
                        <a:rPr lang="fr-FR" sz="1300" dirty="0"/>
                        <a:t>Conformité du garde corps </a:t>
                      </a:r>
                    </a:p>
                    <a:p>
                      <a:r>
                        <a:rPr lang="fr-FR" sz="1300" dirty="0"/>
                        <a:t>Etat</a:t>
                      </a:r>
                      <a:r>
                        <a:rPr lang="fr-FR" sz="1300" baseline="0" dirty="0"/>
                        <a:t> de conservation </a:t>
                      </a:r>
                      <a:endParaRPr lang="fr-FR" sz="1300" dirty="0"/>
                    </a:p>
                  </a:txBody>
                  <a:tcPr/>
                </a:tc>
                <a:tc>
                  <a:txBody>
                    <a:bodyPr/>
                    <a:lstStyle/>
                    <a:p>
                      <a:r>
                        <a:rPr lang="fr-FR" sz="1300" dirty="0"/>
                        <a:t>Essais au sac</a:t>
                      </a:r>
                    </a:p>
                    <a:p>
                      <a:r>
                        <a:rPr lang="fr-FR" sz="1300" dirty="0"/>
                        <a:t>Essais d’arrachement sur les chevilles</a:t>
                      </a:r>
                    </a:p>
                  </a:txBody>
                  <a:tcPr/>
                </a:tc>
                <a:tc>
                  <a:txBody>
                    <a:bodyPr/>
                    <a:lstStyle/>
                    <a:p>
                      <a:r>
                        <a:rPr lang="fr-FR" sz="1300" dirty="0"/>
                        <a:t>Mesure</a:t>
                      </a:r>
                      <a:r>
                        <a:rPr lang="fr-FR" sz="1300" baseline="0" dirty="0"/>
                        <a:t> de la corrosion </a:t>
                      </a:r>
                    </a:p>
                    <a:p>
                      <a:r>
                        <a:rPr lang="fr-FR" sz="1300" dirty="0"/>
                        <a:t>Compagne de FERROSCAN </a:t>
                      </a:r>
                    </a:p>
                    <a:p>
                      <a:r>
                        <a:rPr lang="fr-FR" sz="1300" dirty="0"/>
                        <a:t>Modélisation</a:t>
                      </a:r>
                      <a:r>
                        <a:rPr lang="fr-FR" sz="1300" baseline="0" dirty="0"/>
                        <a:t>/calcul </a:t>
                      </a:r>
                      <a:endParaRPr lang="fr-FR" sz="1300" dirty="0"/>
                    </a:p>
                  </a:txBody>
                  <a:tcPr/>
                </a:tc>
                <a:tc>
                  <a:txBody>
                    <a:bodyPr/>
                    <a:lstStyle/>
                    <a:p>
                      <a:endParaRPr lang="fr-FR" sz="1300" dirty="0"/>
                    </a:p>
                  </a:txBody>
                  <a:tcPr/>
                </a:tc>
                <a:extLst>
                  <a:ext uri="{0D108BD9-81ED-4DB2-BD59-A6C34878D82A}">
                    <a16:rowId xmlns:a16="http://schemas.microsoft.com/office/drawing/2014/main" val="10004"/>
                  </a:ext>
                </a:extLst>
              </a:tr>
              <a:tr h="783695">
                <a:tc>
                  <a:txBody>
                    <a:bodyPr/>
                    <a:lstStyle/>
                    <a:p>
                      <a:r>
                        <a:rPr lang="fr-FR" sz="1300" b="1" dirty="0">
                          <a:solidFill>
                            <a:schemeClr val="bg1"/>
                          </a:solidFill>
                        </a:rPr>
                        <a:t>Réhabilitation/Surélévation </a:t>
                      </a:r>
                    </a:p>
                  </a:txBody>
                  <a:tcPr anchor="ctr">
                    <a:solidFill>
                      <a:schemeClr val="accent5"/>
                    </a:solidFill>
                  </a:tcPr>
                </a:tc>
                <a:tc>
                  <a:txBody>
                    <a:bodyPr/>
                    <a:lstStyle/>
                    <a:p>
                      <a:endParaRPr lang="fr-FR" sz="1300" dirty="0"/>
                    </a:p>
                  </a:txBody>
                  <a:tcPr/>
                </a:tc>
                <a:tc>
                  <a:txBody>
                    <a:bodyPr/>
                    <a:lstStyle/>
                    <a:p>
                      <a:r>
                        <a:rPr lang="fr-FR" sz="1300" dirty="0"/>
                        <a:t>Essais de compressions </a:t>
                      </a:r>
                    </a:p>
                    <a:p>
                      <a:r>
                        <a:rPr lang="fr-FR" sz="1300" dirty="0"/>
                        <a:t>Essais de traction </a:t>
                      </a:r>
                    </a:p>
                    <a:p>
                      <a:endParaRPr lang="fr-FR" sz="1300" dirty="0"/>
                    </a:p>
                  </a:txBody>
                  <a:tcPr/>
                </a:tc>
                <a:tc>
                  <a:txBody>
                    <a:bodyPr/>
                    <a:lstStyle/>
                    <a:p>
                      <a:r>
                        <a:rPr lang="fr-FR" sz="1300" dirty="0"/>
                        <a:t>Compagne de FERROSCAN </a:t>
                      </a:r>
                    </a:p>
                    <a:p>
                      <a:r>
                        <a:rPr lang="fr-FR" sz="1300" dirty="0"/>
                        <a:t>Modélisation</a:t>
                      </a:r>
                      <a:r>
                        <a:rPr lang="fr-FR" sz="1300" baseline="0" dirty="0"/>
                        <a:t>/calcul </a:t>
                      </a:r>
                      <a:endParaRPr lang="fr-FR" sz="1300" dirty="0"/>
                    </a:p>
                  </a:txBody>
                  <a:tcPr/>
                </a:tc>
                <a:tc>
                  <a:txBody>
                    <a:bodyPr/>
                    <a:lstStyle/>
                    <a:p>
                      <a:endParaRPr lang="fr-FR" sz="1300" dirty="0"/>
                    </a:p>
                  </a:txBody>
                  <a:tcPr/>
                </a:tc>
                <a:extLst>
                  <a:ext uri="{0D108BD9-81ED-4DB2-BD59-A6C34878D82A}">
                    <a16:rowId xmlns:a16="http://schemas.microsoft.com/office/drawing/2014/main" val="10005"/>
                  </a:ext>
                </a:extLst>
              </a:tr>
              <a:tr h="1010096">
                <a:tc>
                  <a:txBody>
                    <a:bodyPr/>
                    <a:lstStyle/>
                    <a:p>
                      <a:r>
                        <a:rPr lang="fr-FR" sz="1300" b="1" dirty="0">
                          <a:solidFill>
                            <a:schemeClr val="bg1"/>
                          </a:solidFill>
                        </a:rPr>
                        <a:t>Ouvrages de second œuvre</a:t>
                      </a:r>
                    </a:p>
                  </a:txBody>
                  <a:tcPr anchor="ctr">
                    <a:solidFill>
                      <a:schemeClr val="accent5"/>
                    </a:solidFill>
                  </a:tcPr>
                </a:tc>
                <a:tc>
                  <a:txBody>
                    <a:bodyPr/>
                    <a:lstStyle/>
                    <a:p>
                      <a:r>
                        <a:rPr lang="fr-FR" sz="1300" dirty="0"/>
                        <a:t>Qualification de l’état de conservation </a:t>
                      </a:r>
                    </a:p>
                    <a:p>
                      <a:r>
                        <a:rPr lang="fr-FR" sz="1300" dirty="0"/>
                        <a:t>Avis préliminaire et ponctuel </a:t>
                      </a:r>
                    </a:p>
                  </a:txBody>
                  <a:tcPr/>
                </a:tc>
                <a:tc>
                  <a:txBody>
                    <a:bodyPr/>
                    <a:lstStyle/>
                    <a:p>
                      <a:r>
                        <a:rPr lang="fr-FR" sz="1300" dirty="0"/>
                        <a:t>Essai d'étanchéité de la toiture</a:t>
                      </a:r>
                      <a:r>
                        <a:rPr lang="fr-FR" sz="1300" baseline="0" dirty="0"/>
                        <a:t> / </a:t>
                      </a:r>
                      <a:r>
                        <a:rPr lang="fr-FR" sz="1300" dirty="0"/>
                        <a:t>menuiseries extérieures</a:t>
                      </a:r>
                    </a:p>
                    <a:p>
                      <a:r>
                        <a:rPr lang="fr-FR" sz="1300" dirty="0"/>
                        <a:t>Caméra thermique</a:t>
                      </a:r>
                      <a:r>
                        <a:rPr lang="fr-FR" sz="1300" baseline="0" dirty="0"/>
                        <a:t> </a:t>
                      </a:r>
                    </a:p>
                    <a:p>
                      <a:r>
                        <a:rPr lang="fr-FR" sz="1300" baseline="0" dirty="0"/>
                        <a:t>Essais d’arrachement </a:t>
                      </a:r>
                    </a:p>
                  </a:txBody>
                  <a:tcPr/>
                </a:tc>
                <a:tc>
                  <a:txBody>
                    <a:bodyPr/>
                    <a:lstStyle/>
                    <a:p>
                      <a:endParaRPr lang="fr-FR" sz="1300" dirty="0"/>
                    </a:p>
                  </a:txBody>
                  <a:tcPr/>
                </a:tc>
                <a:tc>
                  <a:txBody>
                    <a:bodyPr/>
                    <a:lstStyle/>
                    <a:p>
                      <a:endParaRPr lang="fr-FR" sz="1300" dirty="0"/>
                    </a:p>
                  </a:txBody>
                  <a:tcPr/>
                </a:tc>
                <a:extLst>
                  <a:ext uri="{0D108BD9-81ED-4DB2-BD59-A6C34878D82A}">
                    <a16:rowId xmlns:a16="http://schemas.microsoft.com/office/drawing/2014/main" val="10006"/>
                  </a:ext>
                </a:extLst>
              </a:tr>
            </a:tbl>
          </a:graphicData>
        </a:graphic>
      </p:graphicFrame>
      <p:sp>
        <p:nvSpPr>
          <p:cNvPr id="7" name="Titre 6">
            <a:extLst>
              <a:ext uri="{FF2B5EF4-FFF2-40B4-BE49-F238E27FC236}">
                <a16:creationId xmlns:a16="http://schemas.microsoft.com/office/drawing/2014/main" id="{ECED1AD8-68A5-8032-C5C7-B11E1ED70DF6}"/>
              </a:ext>
            </a:extLst>
          </p:cNvPr>
          <p:cNvSpPr>
            <a:spLocks noGrp="1"/>
          </p:cNvSpPr>
          <p:nvPr>
            <p:ph type="title"/>
          </p:nvPr>
        </p:nvSpPr>
        <p:spPr>
          <a:xfrm>
            <a:off x="449894" y="-98338"/>
            <a:ext cx="10515600" cy="1325563"/>
          </a:xfrm>
        </p:spPr>
        <p:txBody>
          <a:bodyPr/>
          <a:lstStyle/>
          <a:p>
            <a:r>
              <a:rPr lang="fr-FR" dirty="0"/>
              <a:t>Missions classiques pour Bâtiments</a:t>
            </a:r>
          </a:p>
        </p:txBody>
      </p:sp>
    </p:spTree>
    <p:extLst>
      <p:ext uri="{BB962C8B-B14F-4D97-AF65-F5344CB8AC3E}">
        <p14:creationId xmlns:p14="http://schemas.microsoft.com/office/powerpoint/2010/main" val="824902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063496" y="442182"/>
            <a:ext cx="8229600" cy="493872"/>
          </a:xfrm>
        </p:spPr>
        <p:txBody>
          <a:bodyPr>
            <a:normAutofit fontScale="90000"/>
          </a:bodyPr>
          <a:lstStyle/>
          <a:p>
            <a:r>
              <a:rPr lang="fr-FR" dirty="0"/>
              <a:t>Notions de risque en Génie Civil</a:t>
            </a:r>
          </a:p>
        </p:txBody>
      </p:sp>
      <p:sp>
        <p:nvSpPr>
          <p:cNvPr id="13" name="Text Box 3"/>
          <p:cNvSpPr txBox="1">
            <a:spLocks noChangeArrowheads="1"/>
          </p:cNvSpPr>
          <p:nvPr/>
        </p:nvSpPr>
        <p:spPr bwMode="auto">
          <a:xfrm>
            <a:off x="1876108" y="1120535"/>
            <a:ext cx="8401721" cy="1200328"/>
          </a:xfrm>
          <a:prstGeom prst="rect">
            <a:avLst/>
          </a:prstGeom>
          <a:noFill/>
          <a:ln w="9525">
            <a:noFill/>
            <a:miter lim="800000"/>
            <a:headEnd/>
            <a:tailEnd/>
          </a:ln>
        </p:spPr>
        <p:txBody>
          <a:bodyPr wrap="square">
            <a:prstTxWarp prst="textNoShape">
              <a:avLst/>
            </a:prstTxWarp>
            <a:spAutoFit/>
          </a:bodyPr>
          <a:lstStyle/>
          <a:p>
            <a:r>
              <a:rPr lang="fr-FR" sz="2400" dirty="0"/>
              <a:t>« La valeur d’un hasard est égale à son degré d’improbabilité »</a:t>
            </a:r>
          </a:p>
          <a:p>
            <a:r>
              <a:rPr lang="fr-FR" sz="2400" dirty="0"/>
              <a:t>Milan Kundera</a:t>
            </a:r>
          </a:p>
          <a:p>
            <a:endParaRPr lang="fr-FR" sz="2400" dirty="0"/>
          </a:p>
        </p:txBody>
      </p:sp>
      <p:sp>
        <p:nvSpPr>
          <p:cNvPr id="14" name="Slide Number Placeholder 3"/>
          <p:cNvSpPr txBox="1">
            <a:spLocks/>
          </p:cNvSpPr>
          <p:nvPr/>
        </p:nvSpPr>
        <p:spPr bwMode="auto">
          <a:xfrm>
            <a:off x="8421397" y="4242711"/>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fontAlgn="base">
              <a:spcBef>
                <a:spcPct val="0"/>
              </a:spcBef>
              <a:spcAft>
                <a:spcPct val="0"/>
              </a:spcAft>
              <a:defRPr/>
            </a:pPr>
            <a:endParaRPr lang="fr-FR" sz="1400" dirty="0">
              <a:latin typeface="Arial" pitchFamily="-112" charset="0"/>
            </a:endParaRPr>
          </a:p>
        </p:txBody>
      </p:sp>
      <p:sp>
        <p:nvSpPr>
          <p:cNvPr id="15" name="Line 8"/>
          <p:cNvSpPr>
            <a:spLocks noChangeShapeType="1"/>
          </p:cNvSpPr>
          <p:nvPr/>
        </p:nvSpPr>
        <p:spPr bwMode="auto">
          <a:xfrm flipV="1">
            <a:off x="3646197" y="2080536"/>
            <a:ext cx="0" cy="2362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fr-FR" b="1" dirty="0"/>
          </a:p>
        </p:txBody>
      </p:sp>
      <p:sp>
        <p:nvSpPr>
          <p:cNvPr id="16" name="Line 9"/>
          <p:cNvSpPr>
            <a:spLocks noChangeShapeType="1"/>
          </p:cNvSpPr>
          <p:nvPr/>
        </p:nvSpPr>
        <p:spPr bwMode="auto">
          <a:xfrm>
            <a:off x="3569997" y="4366536"/>
            <a:ext cx="48006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fr-FR" b="1" dirty="0"/>
          </a:p>
        </p:txBody>
      </p:sp>
      <p:sp>
        <p:nvSpPr>
          <p:cNvPr id="17" name="Freeform 10"/>
          <p:cNvSpPr>
            <a:spLocks/>
          </p:cNvSpPr>
          <p:nvPr/>
        </p:nvSpPr>
        <p:spPr bwMode="auto">
          <a:xfrm>
            <a:off x="4027197" y="2156736"/>
            <a:ext cx="4267200" cy="1828800"/>
          </a:xfrm>
          <a:custGeom>
            <a:avLst/>
            <a:gdLst>
              <a:gd name="T0" fmla="*/ 0 w 2688"/>
              <a:gd name="T1" fmla="*/ 0 h 1152"/>
              <a:gd name="T2" fmla="*/ 2147483647 w 2688"/>
              <a:gd name="T3" fmla="*/ 2147483647 h 1152"/>
              <a:gd name="T4" fmla="*/ 2147483647 w 2688"/>
              <a:gd name="T5" fmla="*/ 2147483647 h 1152"/>
              <a:gd name="T6" fmla="*/ 2147483647 w 2688"/>
              <a:gd name="T7" fmla="*/ 2147483647 h 1152"/>
              <a:gd name="T8" fmla="*/ 2147483647 w 2688"/>
              <a:gd name="T9" fmla="*/ 2147483647 h 1152"/>
              <a:gd name="T10" fmla="*/ 0 60000 65536"/>
              <a:gd name="T11" fmla="*/ 0 60000 65536"/>
              <a:gd name="T12" fmla="*/ 0 60000 65536"/>
              <a:gd name="T13" fmla="*/ 0 60000 65536"/>
              <a:gd name="T14" fmla="*/ 0 60000 65536"/>
              <a:gd name="T15" fmla="*/ 0 w 2688"/>
              <a:gd name="T16" fmla="*/ 0 h 1152"/>
              <a:gd name="T17" fmla="*/ 2688 w 2688"/>
              <a:gd name="T18" fmla="*/ 1152 h 1152"/>
            </a:gdLst>
            <a:ahLst/>
            <a:cxnLst>
              <a:cxn ang="T10">
                <a:pos x="T0" y="T1"/>
              </a:cxn>
              <a:cxn ang="T11">
                <a:pos x="T2" y="T3"/>
              </a:cxn>
              <a:cxn ang="T12">
                <a:pos x="T4" y="T5"/>
              </a:cxn>
              <a:cxn ang="T13">
                <a:pos x="T6" y="T7"/>
              </a:cxn>
              <a:cxn ang="T14">
                <a:pos x="T8" y="T9"/>
              </a:cxn>
            </a:cxnLst>
            <a:rect l="T15" t="T16" r="T17" b="T18"/>
            <a:pathLst>
              <a:path w="2688" h="1152">
                <a:moveTo>
                  <a:pt x="0" y="0"/>
                </a:moveTo>
                <a:cubicBezTo>
                  <a:pt x="44" y="188"/>
                  <a:pt x="88" y="376"/>
                  <a:pt x="240" y="528"/>
                </a:cubicBezTo>
                <a:cubicBezTo>
                  <a:pt x="392" y="680"/>
                  <a:pt x="616" y="816"/>
                  <a:pt x="912" y="912"/>
                </a:cubicBezTo>
                <a:cubicBezTo>
                  <a:pt x="1208" y="1008"/>
                  <a:pt x="1720" y="1064"/>
                  <a:pt x="2016" y="1104"/>
                </a:cubicBezTo>
                <a:cubicBezTo>
                  <a:pt x="2312" y="1144"/>
                  <a:pt x="2500" y="1148"/>
                  <a:pt x="2688" y="1152"/>
                </a:cubicBezTo>
              </a:path>
            </a:pathLst>
          </a:custGeom>
          <a:noFill/>
          <a:ln w="9525">
            <a:solidFill>
              <a:schemeClr val="tx1"/>
            </a:solidFill>
            <a:round/>
            <a:headEnd/>
            <a:tailEnd/>
          </a:ln>
        </p:spPr>
        <p:txBody>
          <a:bodyPr wrap="none" anchor="ctr">
            <a:prstTxWarp prst="textNoShape">
              <a:avLst/>
            </a:prstTxWarp>
          </a:bodyPr>
          <a:lstStyle/>
          <a:p>
            <a:endParaRPr lang="en-US" b="1" dirty="0"/>
          </a:p>
        </p:txBody>
      </p:sp>
      <p:sp>
        <p:nvSpPr>
          <p:cNvPr id="18" name="Rectangle 11"/>
          <p:cNvSpPr>
            <a:spLocks noChangeArrowheads="1"/>
          </p:cNvSpPr>
          <p:nvPr/>
        </p:nvSpPr>
        <p:spPr bwMode="auto">
          <a:xfrm>
            <a:off x="1876108" y="2080555"/>
            <a:ext cx="1897099" cy="1323439"/>
          </a:xfrm>
          <a:prstGeom prst="rect">
            <a:avLst/>
          </a:prstGeom>
          <a:noFill/>
          <a:ln w="9525">
            <a:noFill/>
            <a:miter lim="800000"/>
            <a:headEnd/>
            <a:tailEnd/>
          </a:ln>
        </p:spPr>
        <p:txBody>
          <a:bodyPr wrap="square">
            <a:prstTxWarp prst="textNoShape">
              <a:avLst/>
            </a:prstTxWarp>
            <a:spAutoFit/>
          </a:bodyPr>
          <a:lstStyle/>
          <a:p>
            <a:r>
              <a:rPr lang="en-US" sz="2000" dirty="0">
                <a:solidFill>
                  <a:schemeClr val="accent1"/>
                </a:solidFill>
              </a:rPr>
              <a:t>Probalité de la réalisation d’un </a:t>
            </a:r>
            <a:r>
              <a:rPr lang="en-US" sz="2000" dirty="0" err="1">
                <a:solidFill>
                  <a:schemeClr val="accent1"/>
                </a:solidFill>
              </a:rPr>
              <a:t>événement</a:t>
            </a:r>
            <a:r>
              <a:rPr lang="en-US" sz="2000" dirty="0">
                <a:solidFill>
                  <a:schemeClr val="accent1"/>
                </a:solidFill>
              </a:rPr>
              <a:t> redouté</a:t>
            </a:r>
          </a:p>
        </p:txBody>
      </p:sp>
      <p:sp>
        <p:nvSpPr>
          <p:cNvPr id="19" name="Rectangle 12"/>
          <p:cNvSpPr>
            <a:spLocks noChangeArrowheads="1"/>
          </p:cNvSpPr>
          <p:nvPr/>
        </p:nvSpPr>
        <p:spPr bwMode="auto">
          <a:xfrm>
            <a:off x="5093997" y="2537745"/>
            <a:ext cx="2514600" cy="523220"/>
          </a:xfrm>
          <a:prstGeom prst="rect">
            <a:avLst/>
          </a:prstGeom>
          <a:noFill/>
          <a:ln w="9525">
            <a:noFill/>
            <a:miter lim="800000"/>
            <a:headEnd/>
            <a:tailEnd/>
          </a:ln>
        </p:spPr>
        <p:txBody>
          <a:bodyPr>
            <a:prstTxWarp prst="textNoShape">
              <a:avLst/>
            </a:prstTxWarp>
            <a:spAutoFit/>
          </a:bodyPr>
          <a:lstStyle/>
          <a:p>
            <a:r>
              <a:rPr lang="en-US" sz="1400" b="1" dirty="0"/>
              <a:t>DOMAINE DU RISQUE INACCEPTABLE</a:t>
            </a:r>
          </a:p>
        </p:txBody>
      </p:sp>
      <p:sp>
        <p:nvSpPr>
          <p:cNvPr id="20" name="Rectangle 13"/>
          <p:cNvSpPr>
            <a:spLocks noChangeArrowheads="1"/>
          </p:cNvSpPr>
          <p:nvPr/>
        </p:nvSpPr>
        <p:spPr bwMode="auto">
          <a:xfrm>
            <a:off x="3798597" y="3483886"/>
            <a:ext cx="1752600" cy="523220"/>
          </a:xfrm>
          <a:prstGeom prst="rect">
            <a:avLst/>
          </a:prstGeom>
          <a:noFill/>
          <a:ln w="9525">
            <a:noFill/>
            <a:miter lim="800000"/>
            <a:headEnd/>
            <a:tailEnd/>
          </a:ln>
        </p:spPr>
        <p:txBody>
          <a:bodyPr>
            <a:prstTxWarp prst="textNoShape">
              <a:avLst/>
            </a:prstTxWarp>
            <a:spAutoFit/>
          </a:bodyPr>
          <a:lstStyle/>
          <a:p>
            <a:r>
              <a:rPr lang="en-US" sz="1400" b="1" dirty="0"/>
              <a:t>DOMAINE DU RISQUE ACCEPTABLE</a:t>
            </a:r>
          </a:p>
        </p:txBody>
      </p:sp>
      <p:sp>
        <p:nvSpPr>
          <p:cNvPr id="21" name="Rectangle 14"/>
          <p:cNvSpPr>
            <a:spLocks noChangeArrowheads="1"/>
          </p:cNvSpPr>
          <p:nvPr/>
        </p:nvSpPr>
        <p:spPr bwMode="auto">
          <a:xfrm>
            <a:off x="3912897" y="4442755"/>
            <a:ext cx="5562600" cy="307777"/>
          </a:xfrm>
          <a:prstGeom prst="rect">
            <a:avLst/>
          </a:prstGeom>
          <a:noFill/>
          <a:ln w="9525">
            <a:noFill/>
            <a:miter lim="800000"/>
            <a:headEnd/>
            <a:tailEnd/>
          </a:ln>
        </p:spPr>
        <p:txBody>
          <a:bodyPr wrap="square">
            <a:prstTxWarp prst="textNoShape">
              <a:avLst/>
            </a:prstTxWarp>
            <a:spAutoFit/>
          </a:bodyPr>
          <a:lstStyle/>
          <a:p>
            <a:r>
              <a:rPr lang="en-US" sz="1400" dirty="0">
                <a:solidFill>
                  <a:srgbClr val="FF0000"/>
                </a:solidFill>
              </a:rPr>
              <a:t>Mineure	 Significative       Critique       Catastrophique</a:t>
            </a:r>
          </a:p>
        </p:txBody>
      </p:sp>
      <p:sp>
        <p:nvSpPr>
          <p:cNvPr id="22" name="Rectangle 15"/>
          <p:cNvSpPr>
            <a:spLocks noChangeArrowheads="1"/>
          </p:cNvSpPr>
          <p:nvPr/>
        </p:nvSpPr>
        <p:spPr bwMode="auto">
          <a:xfrm>
            <a:off x="8421399" y="3659090"/>
            <a:ext cx="2451100" cy="1015663"/>
          </a:xfrm>
          <a:prstGeom prst="rect">
            <a:avLst/>
          </a:prstGeom>
          <a:noFill/>
          <a:ln w="9525">
            <a:noFill/>
            <a:miter lim="800000"/>
            <a:headEnd/>
            <a:tailEnd/>
          </a:ln>
        </p:spPr>
        <p:txBody>
          <a:bodyPr wrap="square">
            <a:prstTxWarp prst="textNoShape">
              <a:avLst/>
            </a:prstTxWarp>
            <a:spAutoFit/>
          </a:bodyPr>
          <a:lstStyle/>
          <a:p>
            <a:r>
              <a:rPr lang="en-US" sz="2000" dirty="0">
                <a:solidFill>
                  <a:srgbClr val="FF0000"/>
                </a:solidFill>
              </a:rPr>
              <a:t>Gravité des conséquences de </a:t>
            </a:r>
            <a:r>
              <a:rPr lang="en-US" sz="2000" dirty="0" err="1">
                <a:solidFill>
                  <a:srgbClr val="FF0000"/>
                </a:solidFill>
              </a:rPr>
              <a:t>l’événement</a:t>
            </a:r>
            <a:r>
              <a:rPr lang="en-US" sz="2000" dirty="0">
                <a:solidFill>
                  <a:srgbClr val="FF0000"/>
                </a:solidFill>
              </a:rPr>
              <a:t> redouté</a:t>
            </a:r>
          </a:p>
        </p:txBody>
      </p:sp>
      <p:sp>
        <p:nvSpPr>
          <p:cNvPr id="23" name="Rectangle 16"/>
          <p:cNvSpPr>
            <a:spLocks noChangeArrowheads="1"/>
          </p:cNvSpPr>
          <p:nvPr/>
        </p:nvSpPr>
        <p:spPr bwMode="auto">
          <a:xfrm>
            <a:off x="1944407" y="3909336"/>
            <a:ext cx="1521645" cy="369332"/>
          </a:xfrm>
          <a:prstGeom prst="rect">
            <a:avLst/>
          </a:prstGeom>
          <a:noFill/>
          <a:ln w="9525">
            <a:noFill/>
            <a:miter lim="800000"/>
            <a:headEnd/>
            <a:tailEnd/>
          </a:ln>
        </p:spPr>
        <p:txBody>
          <a:bodyPr wrap="none">
            <a:prstTxWarp prst="textNoShape">
              <a:avLst/>
            </a:prstTxWarp>
            <a:spAutoFit/>
          </a:bodyPr>
          <a:lstStyle/>
          <a:p>
            <a:r>
              <a:rPr lang="en-US" dirty="0"/>
              <a:t>(Farmer 1967)</a:t>
            </a:r>
          </a:p>
        </p:txBody>
      </p:sp>
      <p:sp>
        <p:nvSpPr>
          <p:cNvPr id="24" name="Rectangle 23"/>
          <p:cNvSpPr/>
          <p:nvPr/>
        </p:nvSpPr>
        <p:spPr>
          <a:xfrm>
            <a:off x="1876098" y="4889472"/>
            <a:ext cx="8610600" cy="1015663"/>
          </a:xfrm>
          <a:prstGeom prst="rect">
            <a:avLst/>
          </a:prstGeom>
        </p:spPr>
        <p:txBody>
          <a:bodyPr wrap="square">
            <a:spAutoFit/>
          </a:bodyPr>
          <a:lstStyle/>
          <a:p>
            <a:r>
              <a:rPr lang="fr-FR" sz="2000" dirty="0">
                <a:solidFill>
                  <a:schemeClr val="accent1">
                    <a:lumMod val="50000"/>
                  </a:schemeClr>
                </a:solidFill>
                <a:latin typeface="Arial" pitchFamily="-112" charset="0"/>
              </a:rPr>
              <a:t>Risque</a:t>
            </a:r>
            <a:r>
              <a:rPr lang="fr-FR" sz="2000" dirty="0">
                <a:solidFill>
                  <a:schemeClr val="tx2"/>
                </a:solidFill>
                <a:latin typeface="Arial" pitchFamily="-112" charset="0"/>
              </a:rPr>
              <a:t> = Probabilité x </a:t>
            </a:r>
            <a:r>
              <a:rPr lang="fr-FR" sz="2000" dirty="0">
                <a:solidFill>
                  <a:srgbClr val="FF0000"/>
                </a:solidFill>
                <a:latin typeface="Arial" pitchFamily="-112" charset="0"/>
              </a:rPr>
              <a:t>Gravité</a:t>
            </a:r>
          </a:p>
          <a:p>
            <a:r>
              <a:rPr lang="fr-FR" sz="2000" dirty="0">
                <a:solidFill>
                  <a:schemeClr val="tx2"/>
                </a:solidFill>
                <a:latin typeface="Arial" pitchFamily="-112" charset="0"/>
              </a:rPr>
              <a:t>Probabilité pendant une période (durée de vie d’un bâtiment ?)</a:t>
            </a:r>
          </a:p>
          <a:p>
            <a:r>
              <a:rPr lang="fr-FR" sz="2000" dirty="0">
                <a:solidFill>
                  <a:srgbClr val="FF0000"/>
                </a:solidFill>
                <a:latin typeface="Arial" pitchFamily="-112" charset="0"/>
              </a:rPr>
              <a:t>Gravité = vulnérabilité x valeur de l’élément en jeu</a:t>
            </a:r>
          </a:p>
        </p:txBody>
      </p:sp>
      <p:cxnSp>
        <p:nvCxnSpPr>
          <p:cNvPr id="3" name="Connecteur droit avec flèche 2"/>
          <p:cNvCxnSpPr/>
          <p:nvPr/>
        </p:nvCxnSpPr>
        <p:spPr>
          <a:xfrm flipH="1">
            <a:off x="7727696" y="2622460"/>
            <a:ext cx="990600" cy="1363077"/>
          </a:xfrm>
          <a:prstGeom prst="straightConnector1">
            <a:avLst/>
          </a:prstGeom>
          <a:ln w="127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 name="ZoneTexte 3"/>
          <p:cNvSpPr txBox="1"/>
          <p:nvPr/>
        </p:nvSpPr>
        <p:spPr>
          <a:xfrm>
            <a:off x="7812244" y="2222349"/>
            <a:ext cx="2676334" cy="400110"/>
          </a:xfrm>
          <a:prstGeom prst="rect">
            <a:avLst/>
          </a:prstGeom>
          <a:noFill/>
          <a:ln>
            <a:solidFill>
              <a:srgbClr val="FF0000"/>
            </a:solidFill>
          </a:ln>
        </p:spPr>
        <p:txBody>
          <a:bodyPr wrap="none" rtlCol="0">
            <a:spAutoFit/>
          </a:bodyPr>
          <a:lstStyle/>
          <a:p>
            <a:r>
              <a:rPr lang="fr-FR" sz="2000" dirty="0">
                <a:solidFill>
                  <a:srgbClr val="FF0000"/>
                </a:solidFill>
              </a:rPr>
              <a:t>Etat Limite Ultime (ELU)</a:t>
            </a:r>
          </a:p>
        </p:txBody>
      </p:sp>
      <p:cxnSp>
        <p:nvCxnSpPr>
          <p:cNvPr id="25" name="Connecteur droit avec flèche 24"/>
          <p:cNvCxnSpPr/>
          <p:nvPr/>
        </p:nvCxnSpPr>
        <p:spPr>
          <a:xfrm flipH="1">
            <a:off x="4286006" y="2120828"/>
            <a:ext cx="1554199" cy="636107"/>
          </a:xfrm>
          <a:prstGeom prst="straightConnector1">
            <a:avLst/>
          </a:prstGeom>
          <a:ln w="127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6" name="ZoneTexte 25"/>
          <p:cNvSpPr txBox="1"/>
          <p:nvPr/>
        </p:nvSpPr>
        <p:spPr>
          <a:xfrm>
            <a:off x="4934156" y="1720699"/>
            <a:ext cx="2994931" cy="400110"/>
          </a:xfrm>
          <a:prstGeom prst="rect">
            <a:avLst/>
          </a:prstGeom>
          <a:noFill/>
          <a:ln>
            <a:solidFill>
              <a:srgbClr val="FF6600"/>
            </a:solidFill>
          </a:ln>
        </p:spPr>
        <p:txBody>
          <a:bodyPr wrap="none" rtlCol="0">
            <a:spAutoFit/>
          </a:bodyPr>
          <a:lstStyle/>
          <a:p>
            <a:r>
              <a:rPr lang="fr-FR" sz="2000" dirty="0">
                <a:solidFill>
                  <a:srgbClr val="FF6600"/>
                </a:solidFill>
              </a:rPr>
              <a:t>Etat Limite de Service (ELS)</a:t>
            </a:r>
          </a:p>
        </p:txBody>
      </p:sp>
    </p:spTree>
    <p:extLst>
      <p:ext uri="{BB962C8B-B14F-4D97-AF65-F5344CB8AC3E}">
        <p14:creationId xmlns:p14="http://schemas.microsoft.com/office/powerpoint/2010/main" val="14563993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type="title"/>
          </p:nvPr>
        </p:nvSpPr>
        <p:spPr>
          <a:xfrm>
            <a:off x="1524000" y="700616"/>
            <a:ext cx="7010400" cy="946150"/>
          </a:xfrm>
        </p:spPr>
        <p:txBody>
          <a:bodyPr/>
          <a:lstStyle/>
          <a:p>
            <a:pPr eaLnBrk="1" hangingPunct="1"/>
            <a:r>
              <a:rPr lang="fr-FR" sz="2800" b="1" dirty="0">
                <a:latin typeface="Arial" charset="0"/>
                <a:ea typeface="ＭＳ Ｐゴシック" charset="0"/>
                <a:cs typeface="ＭＳ Ｐゴシック" charset="0"/>
              </a:rPr>
              <a:t>Détection front de carbonatation</a:t>
            </a:r>
            <a:endParaRPr lang="fr-FR" sz="2000" b="1" dirty="0">
              <a:latin typeface="Arial" charset="0"/>
              <a:ea typeface="ＭＳ Ｐゴシック" charset="0"/>
              <a:cs typeface="ＭＳ Ｐゴシック" charset="0"/>
            </a:endParaRPr>
          </a:p>
        </p:txBody>
      </p:sp>
      <p:sp>
        <p:nvSpPr>
          <p:cNvPr id="34819" name="Rectangle 7"/>
          <p:cNvSpPr>
            <a:spLocks noChangeArrowheads="1"/>
          </p:cNvSpPr>
          <p:nvPr/>
        </p:nvSpPr>
        <p:spPr bwMode="auto">
          <a:xfrm>
            <a:off x="1905000" y="2362210"/>
            <a:ext cx="83058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r>
              <a:rPr lang="fr-FR" dirty="0">
                <a:latin typeface="Arial" charset="0"/>
                <a:cs typeface="Times New Roman" charset="0"/>
              </a:rPr>
              <a:t>La phénolphtaléine vire au rose lorsque le pH est basique, inférieur à 9,2. La carbonatation se traduisant par une baisse de pH, un éclat de béton pratiqué sur une structure à examiner et aspergée de phénolphtaléine conservera sa couleur dans la zone carbonatée et virera au rose dans la zone basique.</a:t>
            </a:r>
          </a:p>
        </p:txBody>
      </p:sp>
      <p:sp>
        <p:nvSpPr>
          <p:cNvPr id="34820" name="Rectangle 8"/>
          <p:cNvSpPr>
            <a:spLocks noChangeArrowheads="1"/>
          </p:cNvSpPr>
          <p:nvPr/>
        </p:nvSpPr>
        <p:spPr bwMode="auto">
          <a:xfrm>
            <a:off x="1828800" y="1524000"/>
            <a:ext cx="7620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fr-FR">
                <a:solidFill>
                  <a:srgbClr val="FFFF00"/>
                </a:solidFill>
                <a:latin typeface="Arial" charset="0"/>
              </a:rPr>
              <a:t> </a:t>
            </a:r>
            <a:r>
              <a:rPr lang="fr-FR">
                <a:latin typeface="Arial" charset="0"/>
              </a:rPr>
              <a:t>structure BA et BP : profondeur de carbonatation</a:t>
            </a:r>
          </a:p>
        </p:txBody>
      </p:sp>
      <p:pic>
        <p:nvPicPr>
          <p:cNvPr id="34821" name="Picture 10" descr="C:\rex\société\Experts\docinitiale\carb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4267200"/>
            <a:ext cx="4040188" cy="1957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2" name="Text Box 11"/>
          <p:cNvSpPr txBox="1">
            <a:spLocks noChangeArrowheads="1"/>
          </p:cNvSpPr>
          <p:nvPr/>
        </p:nvSpPr>
        <p:spPr bwMode="auto">
          <a:xfrm>
            <a:off x="7391400" y="4419600"/>
            <a:ext cx="2590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fr-FR" sz="1600">
                <a:latin typeface="Arial" charset="0"/>
              </a:rPr>
              <a:t>Zone carbonatée</a:t>
            </a:r>
          </a:p>
        </p:txBody>
      </p:sp>
      <p:sp>
        <p:nvSpPr>
          <p:cNvPr id="34823" name="Line 12"/>
          <p:cNvSpPr>
            <a:spLocks noChangeShapeType="1"/>
          </p:cNvSpPr>
          <p:nvPr/>
        </p:nvSpPr>
        <p:spPr bwMode="auto">
          <a:xfrm flipH="1">
            <a:off x="5638800" y="4648200"/>
            <a:ext cx="1676400" cy="83820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fr-FR"/>
          </a:p>
        </p:txBody>
      </p:sp>
      <p:sp>
        <p:nvSpPr>
          <p:cNvPr id="34824" name="Espace réservé du numéro de diapositive 8"/>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304096D-B6A7-4045-BFF2-9CD8A20CCE5A}" type="slidenum">
              <a:rPr lang="fr-FR" sz="1400">
                <a:latin typeface="Arial" charset="0"/>
              </a:rPr>
              <a:pPr/>
              <a:t>60</a:t>
            </a:fld>
            <a:endParaRPr lang="fr-FR" sz="1400">
              <a:latin typeface="Arial" charset="0"/>
            </a:endParaRPr>
          </a:p>
        </p:txBody>
      </p:sp>
    </p:spTree>
    <p:extLst>
      <p:ext uri="{BB962C8B-B14F-4D97-AF65-F5344CB8AC3E}">
        <p14:creationId xmlns:p14="http://schemas.microsoft.com/office/powerpoint/2010/main" val="23521975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Essais non destructif</a:t>
            </a:r>
          </a:p>
        </p:txBody>
      </p:sp>
      <p:sp>
        <p:nvSpPr>
          <p:cNvPr id="5" name="Espace réservé du contenu 4"/>
          <p:cNvSpPr>
            <a:spLocks noGrp="1"/>
          </p:cNvSpPr>
          <p:nvPr>
            <p:ph idx="1"/>
          </p:nvPr>
        </p:nvSpPr>
        <p:spPr>
          <a:xfrm>
            <a:off x="1811380" y="1600207"/>
            <a:ext cx="8399420" cy="4525963"/>
          </a:xfrm>
        </p:spPr>
        <p:txBody>
          <a:bodyPr/>
          <a:lstStyle/>
          <a:p>
            <a:pPr>
              <a:buNone/>
            </a:pPr>
            <a:endParaRPr lang="fr-FR" b="1" dirty="0">
              <a:solidFill>
                <a:schemeClr val="tx2"/>
              </a:solidFill>
            </a:endParaRPr>
          </a:p>
          <a:p>
            <a:pPr>
              <a:buNone/>
            </a:pPr>
            <a:r>
              <a:rPr lang="fr-FR" b="1" u="sng" dirty="0">
                <a:solidFill>
                  <a:schemeClr val="tx1"/>
                </a:solidFill>
              </a:rPr>
              <a:t>Principe de mesure</a:t>
            </a:r>
          </a:p>
          <a:p>
            <a:pPr>
              <a:buNone/>
            </a:pPr>
            <a:endParaRPr lang="fr-FR" b="1" u="sng" dirty="0">
              <a:solidFill>
                <a:schemeClr val="tx1"/>
              </a:solidFill>
            </a:endParaRPr>
          </a:p>
          <a:p>
            <a:pPr algn="just">
              <a:buNone/>
            </a:pPr>
            <a:r>
              <a:rPr lang="fr-FR" sz="2000" dirty="0"/>
              <a:t>	Le principe consiste à faire passer du courant électrique entre deux pointes enfoncées dans le bois. L’eau étant  conductrice, plus le bois sera humide, plus le courant passera.</a:t>
            </a:r>
          </a:p>
          <a:p>
            <a:pPr algn="just">
              <a:buNone/>
            </a:pPr>
            <a:endParaRPr lang="fr-FR" sz="2000" dirty="0"/>
          </a:p>
          <a:p>
            <a:pPr algn="just">
              <a:buNone/>
            </a:pPr>
            <a:r>
              <a:rPr lang="fr-FR" sz="2000" dirty="0"/>
              <a:t>	(Même principe pour du béton)</a:t>
            </a:r>
          </a:p>
          <a:p>
            <a:pPr>
              <a:buNone/>
            </a:pPr>
            <a:endParaRPr lang="fr-FR" sz="2000" dirty="0"/>
          </a:p>
        </p:txBody>
      </p:sp>
      <p:pic>
        <p:nvPicPr>
          <p:cNvPr id="6" name="Image 5"/>
          <p:cNvPicPr/>
          <p:nvPr/>
        </p:nvPicPr>
        <p:blipFill>
          <a:blip r:embed="rId2" cstate="print"/>
          <a:srcRect/>
          <a:stretch>
            <a:fillRect/>
          </a:stretch>
        </p:blipFill>
        <p:spPr bwMode="auto">
          <a:xfrm>
            <a:off x="8105919" y="3883537"/>
            <a:ext cx="2047875" cy="2428875"/>
          </a:xfrm>
          <a:prstGeom prst="rect">
            <a:avLst/>
          </a:prstGeom>
          <a:noFill/>
          <a:ln w="9525">
            <a:noFill/>
            <a:miter lim="800000"/>
            <a:headEnd/>
            <a:tailEnd/>
          </a:ln>
        </p:spPr>
      </p:pic>
      <p:pic>
        <p:nvPicPr>
          <p:cNvPr id="7" name="Image 6"/>
          <p:cNvPicPr/>
          <p:nvPr/>
        </p:nvPicPr>
        <p:blipFill>
          <a:blip r:embed="rId3" cstate="print"/>
          <a:srcRect/>
          <a:stretch>
            <a:fillRect/>
          </a:stretch>
        </p:blipFill>
        <p:spPr bwMode="auto">
          <a:xfrm>
            <a:off x="8105928" y="1417657"/>
            <a:ext cx="2395825" cy="1695633"/>
          </a:xfrm>
          <a:prstGeom prst="rect">
            <a:avLst/>
          </a:prstGeom>
          <a:noFill/>
          <a:ln w="9525">
            <a:noFill/>
            <a:miter lim="800000"/>
            <a:headEnd/>
            <a:tailEnd/>
          </a:ln>
        </p:spPr>
      </p:pic>
      <p:sp>
        <p:nvSpPr>
          <p:cNvPr id="8" name="Espace réservé du contenu 4"/>
          <p:cNvSpPr txBox="1">
            <a:spLocks/>
          </p:cNvSpPr>
          <p:nvPr/>
        </p:nvSpPr>
        <p:spPr>
          <a:xfrm>
            <a:off x="1981210" y="1416996"/>
            <a:ext cx="4478867" cy="589604"/>
          </a:xfrm>
          <a:prstGeom prst="rect">
            <a:avLst/>
          </a:prstGeom>
        </p:spPr>
        <p:txBody>
          <a:bodyPr vert="horz" lIns="91440" tIns="45720" rIns="91440" bIns="45720" rtlCol="0">
            <a:normAutofit/>
          </a:bodyPr>
          <a:lstStyle/>
          <a:p>
            <a:pPr marL="342900" indent="-342900">
              <a:spcBef>
                <a:spcPct val="20000"/>
              </a:spcBef>
              <a:buFont typeface="Wingdings" pitchFamily="2" charset="2"/>
              <a:buChar char="q"/>
            </a:pPr>
            <a:r>
              <a:rPr lang="fr-FR" sz="2800" b="1" dirty="0">
                <a:solidFill>
                  <a:schemeClr val="tx2"/>
                </a:solidFill>
                <a:latin typeface="Lucida Sans" pitchFamily="34" charset="0"/>
              </a:rPr>
              <a:t>Humidimètre</a:t>
            </a:r>
          </a:p>
          <a:p>
            <a:pPr marL="342900" indent="-342900">
              <a:spcBef>
                <a:spcPct val="20000"/>
              </a:spcBef>
              <a:buFont typeface="Wingdings" pitchFamily="2" charset="2"/>
              <a:buChar char="q"/>
            </a:pPr>
            <a:endParaRPr lang="fr-FR" sz="2800" b="1" dirty="0">
              <a:solidFill>
                <a:schemeClr val="tx2"/>
              </a:solidFill>
            </a:endParaRPr>
          </a:p>
          <a:p>
            <a:pPr marL="342900" indent="-342900" defTabSz="457200">
              <a:spcBef>
                <a:spcPct val="20000"/>
              </a:spcBef>
              <a:defRPr/>
            </a:pPr>
            <a:endParaRPr lang="fr-FR" sz="2800" b="1" dirty="0">
              <a:solidFill>
                <a:schemeClr val="tx2">
                  <a:lumMod val="75000"/>
                </a:schemeClr>
              </a:solidFill>
              <a:latin typeface="Lucida Sans"/>
              <a:cs typeface="Lucida Sans"/>
            </a:endParaRPr>
          </a:p>
          <a:p>
            <a:pPr marL="342900" indent="-342900" algn="ctr" defTabSz="457200">
              <a:spcBef>
                <a:spcPct val="20000"/>
              </a:spcBef>
              <a:defRPr/>
            </a:pPr>
            <a:endParaRPr lang="fr-FR" sz="2800" dirty="0">
              <a:solidFill>
                <a:schemeClr val="tx1">
                  <a:lumMod val="65000"/>
                  <a:lumOff val="35000"/>
                </a:schemeClr>
              </a:solidFill>
              <a:latin typeface="Lucida Sans"/>
              <a:cs typeface="Lucida Sans"/>
            </a:endParaRPr>
          </a:p>
          <a:p>
            <a:pPr marL="342900" indent="-342900" algn="ctr" defTabSz="457200">
              <a:spcBef>
                <a:spcPct val="20000"/>
              </a:spcBef>
              <a:defRPr/>
            </a:pPr>
            <a:endParaRPr lang="fr-FR" sz="2800" b="1" dirty="0">
              <a:latin typeface="Lucida Sans"/>
              <a:cs typeface="Lucida Sans"/>
            </a:endParaRPr>
          </a:p>
          <a:p>
            <a:pPr marL="342900" indent="-342900" algn="ctr" defTabSz="457200">
              <a:spcBef>
                <a:spcPct val="20000"/>
              </a:spcBef>
              <a:defRPr/>
            </a:pPr>
            <a:endParaRPr lang="fr-FR" sz="2800" dirty="0">
              <a:solidFill>
                <a:schemeClr val="tx1">
                  <a:lumMod val="65000"/>
                  <a:lumOff val="35000"/>
                </a:schemeClr>
              </a:solidFill>
              <a:latin typeface="Lucida Sans"/>
              <a:cs typeface="Lucida Sans"/>
            </a:endParaRPr>
          </a:p>
        </p:txBody>
      </p:sp>
    </p:spTree>
    <p:extLst>
      <p:ext uri="{BB962C8B-B14F-4D97-AF65-F5344CB8AC3E}">
        <p14:creationId xmlns:p14="http://schemas.microsoft.com/office/powerpoint/2010/main" val="10048260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Essais non destructif</a:t>
            </a:r>
          </a:p>
        </p:txBody>
      </p:sp>
      <p:sp>
        <p:nvSpPr>
          <p:cNvPr id="5" name="Espace réservé du contenu 4"/>
          <p:cNvSpPr>
            <a:spLocks noGrp="1"/>
          </p:cNvSpPr>
          <p:nvPr>
            <p:ph idx="1"/>
          </p:nvPr>
        </p:nvSpPr>
        <p:spPr>
          <a:xfrm>
            <a:off x="1524000" y="2184400"/>
            <a:ext cx="6278446" cy="4183114"/>
          </a:xfrm>
        </p:spPr>
        <p:txBody>
          <a:bodyPr>
            <a:normAutofit/>
          </a:bodyPr>
          <a:lstStyle/>
          <a:p>
            <a:pPr algn="just"/>
            <a:r>
              <a:rPr lang="fr-FR" dirty="0">
                <a:solidFill>
                  <a:schemeClr val="tx1"/>
                </a:solidFill>
              </a:rPr>
              <a:t>Garantit une analyse rapide et approfondie de phénomènes non visibles à l’œil nu:</a:t>
            </a:r>
          </a:p>
          <a:p>
            <a:pPr lvl="1"/>
            <a:r>
              <a:rPr lang="fr-FR" dirty="0"/>
              <a:t>Ponts thermiques</a:t>
            </a:r>
          </a:p>
          <a:p>
            <a:pPr lvl="1"/>
            <a:r>
              <a:rPr lang="fr-FR" dirty="0"/>
              <a:t>Déperdition</a:t>
            </a:r>
          </a:p>
          <a:p>
            <a:pPr lvl="1"/>
            <a:r>
              <a:rPr lang="fr-FR" dirty="0"/>
              <a:t>Défaut d’isolation de réseaux de chaleur </a:t>
            </a:r>
          </a:p>
          <a:p>
            <a:pPr lvl="1"/>
            <a:r>
              <a:rPr lang="fr-FR" dirty="0"/>
              <a:t>Contrôle d’éléments électriques (usure, surcharge, déséquilibre de phase, mauvais serrage, mauvais sertissage, oxydation)</a:t>
            </a:r>
          </a:p>
          <a:p>
            <a:pPr lvl="1"/>
            <a:r>
              <a:rPr lang="fr-FR" dirty="0"/>
              <a:t>Détection de fuites</a:t>
            </a:r>
            <a:endParaRPr lang="fr-FR" sz="2000" dirty="0"/>
          </a:p>
          <a:p>
            <a:pPr algn="just">
              <a:buNone/>
            </a:pPr>
            <a:endParaRPr lang="fr-FR" sz="2000" dirty="0"/>
          </a:p>
          <a:p>
            <a:pPr algn="just">
              <a:buNone/>
            </a:pPr>
            <a:endParaRPr lang="fr-FR" sz="2000" dirty="0"/>
          </a:p>
          <a:p>
            <a:pPr algn="just">
              <a:buNone/>
            </a:pPr>
            <a:endParaRPr lang="fr-FR" sz="2000" dirty="0"/>
          </a:p>
        </p:txBody>
      </p:sp>
      <p:pic>
        <p:nvPicPr>
          <p:cNvPr id="8" name="Image 7"/>
          <p:cNvPicPr/>
          <p:nvPr/>
        </p:nvPicPr>
        <p:blipFill>
          <a:blip r:embed="rId2"/>
          <a:srcRect/>
          <a:stretch>
            <a:fillRect/>
          </a:stretch>
        </p:blipFill>
        <p:spPr bwMode="auto">
          <a:xfrm>
            <a:off x="8416073" y="1558304"/>
            <a:ext cx="1524000" cy="2374323"/>
          </a:xfrm>
          <a:prstGeom prst="rect">
            <a:avLst/>
          </a:prstGeom>
          <a:noFill/>
          <a:ln w="9525">
            <a:noFill/>
            <a:miter lim="800000"/>
            <a:headEnd/>
            <a:tailEnd/>
          </a:ln>
        </p:spPr>
      </p:pic>
      <p:sp>
        <p:nvSpPr>
          <p:cNvPr id="7" name="Espace réservé du contenu 4"/>
          <p:cNvSpPr txBox="1">
            <a:spLocks/>
          </p:cNvSpPr>
          <p:nvPr/>
        </p:nvSpPr>
        <p:spPr>
          <a:xfrm>
            <a:off x="1981210" y="1416996"/>
            <a:ext cx="4478867" cy="480728"/>
          </a:xfrm>
          <a:prstGeom prst="rect">
            <a:avLst/>
          </a:prstGeom>
        </p:spPr>
        <p:txBody>
          <a:bodyPr vert="horz" lIns="91440" tIns="45720" rIns="91440" bIns="45720" rtlCol="0">
            <a:normAutofit lnSpcReduction="10000"/>
          </a:bodyPr>
          <a:lstStyle/>
          <a:p>
            <a:pPr marL="342900" indent="-342900">
              <a:spcBef>
                <a:spcPct val="20000"/>
              </a:spcBef>
              <a:buFont typeface="Wingdings" pitchFamily="2" charset="2"/>
              <a:buChar char="q"/>
            </a:pPr>
            <a:r>
              <a:rPr lang="fr-FR" sz="2800" b="1" dirty="0">
                <a:solidFill>
                  <a:schemeClr val="tx2"/>
                </a:solidFill>
                <a:latin typeface="Lucida Sans" pitchFamily="34" charset="0"/>
              </a:rPr>
              <a:t>Camera thermique</a:t>
            </a:r>
            <a:endParaRPr lang="fr-FR" sz="2800" dirty="0">
              <a:solidFill>
                <a:schemeClr val="tx1">
                  <a:lumMod val="65000"/>
                  <a:lumOff val="35000"/>
                </a:schemeClr>
              </a:solidFill>
              <a:latin typeface="Lucida Sans"/>
              <a:cs typeface="Lucida Sans"/>
            </a:endParaRPr>
          </a:p>
        </p:txBody>
      </p:sp>
      <p:pic>
        <p:nvPicPr>
          <p:cNvPr id="6" name="Image 5"/>
          <p:cNvPicPr>
            <a:picLocks noChangeAspect="1"/>
          </p:cNvPicPr>
          <p:nvPr/>
        </p:nvPicPr>
        <p:blipFill>
          <a:blip r:embed="rId3"/>
          <a:stretch>
            <a:fillRect/>
          </a:stretch>
        </p:blipFill>
        <p:spPr>
          <a:xfrm>
            <a:off x="7601478" y="4105080"/>
            <a:ext cx="3066525" cy="2262434"/>
          </a:xfrm>
          <a:prstGeom prst="rect">
            <a:avLst/>
          </a:prstGeom>
        </p:spPr>
      </p:pic>
    </p:spTree>
    <p:extLst>
      <p:ext uri="{BB962C8B-B14F-4D97-AF65-F5344CB8AC3E}">
        <p14:creationId xmlns:p14="http://schemas.microsoft.com/office/powerpoint/2010/main" val="1586029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Essais non destructif</a:t>
            </a:r>
          </a:p>
        </p:txBody>
      </p:sp>
      <p:sp>
        <p:nvSpPr>
          <p:cNvPr id="5" name="Espace réservé du contenu 4"/>
          <p:cNvSpPr>
            <a:spLocks noGrp="1"/>
          </p:cNvSpPr>
          <p:nvPr>
            <p:ph idx="1"/>
          </p:nvPr>
        </p:nvSpPr>
        <p:spPr>
          <a:xfrm>
            <a:off x="1981201" y="2045561"/>
            <a:ext cx="7150100" cy="1820101"/>
          </a:xfrm>
        </p:spPr>
        <p:txBody>
          <a:bodyPr>
            <a:normAutofit/>
          </a:bodyPr>
          <a:lstStyle/>
          <a:p>
            <a:pPr marL="285750" indent="-285750" algn="just">
              <a:lnSpc>
                <a:spcPct val="115000"/>
              </a:lnSpc>
              <a:spcAft>
                <a:spcPts val="1000"/>
              </a:spcAft>
              <a:buFont typeface="Wingdings" panose="05000000000000000000" pitchFamily="2" charset="2"/>
              <a:buChar char="§"/>
            </a:pPr>
            <a:r>
              <a:rPr lang="fr-FR" sz="2000" dirty="0">
                <a:latin typeface="Lucida Sans" pitchFamily="34" charset="0"/>
                <a:ea typeface="Times New Roman" panose="02020603050405020304" pitchFamily="18" charset="0"/>
                <a:cs typeface="Times New Roman" panose="02020603050405020304" pitchFamily="18" charset="0"/>
              </a:rPr>
              <a:t>L’analyse sclérométrique est une méthode non destructive qui permet de cartographier la qualité et l’homogénéité du béton sur un ouvrage. Les résultats des mesures sont dépouillés par une méthode statistique.</a:t>
            </a:r>
          </a:p>
        </p:txBody>
      </p:sp>
      <p:pic>
        <p:nvPicPr>
          <p:cNvPr id="6" name="Image 5"/>
          <p:cNvPicPr/>
          <p:nvPr/>
        </p:nvPicPr>
        <p:blipFill>
          <a:blip r:embed="rId2"/>
          <a:srcRect/>
          <a:stretch>
            <a:fillRect/>
          </a:stretch>
        </p:blipFill>
        <p:spPr bwMode="auto">
          <a:xfrm rot="16200000">
            <a:off x="8389287" y="2151761"/>
            <a:ext cx="3281064" cy="922177"/>
          </a:xfrm>
          <a:prstGeom prst="rect">
            <a:avLst/>
          </a:prstGeom>
          <a:noFill/>
          <a:ln w="9525">
            <a:noFill/>
            <a:miter lim="800000"/>
            <a:headEnd/>
            <a:tailEnd/>
          </a:ln>
        </p:spPr>
      </p:pic>
      <p:sp>
        <p:nvSpPr>
          <p:cNvPr id="7" name="Rectangle 6"/>
          <p:cNvSpPr/>
          <p:nvPr/>
        </p:nvSpPr>
        <p:spPr>
          <a:xfrm>
            <a:off x="2116677" y="1380650"/>
            <a:ext cx="2988733" cy="523220"/>
          </a:xfrm>
          <a:prstGeom prst="rect">
            <a:avLst/>
          </a:prstGeom>
        </p:spPr>
        <p:txBody>
          <a:bodyPr wrap="square">
            <a:spAutoFit/>
          </a:bodyPr>
          <a:lstStyle/>
          <a:p>
            <a:pPr>
              <a:buFont typeface="Wingdings" pitchFamily="2" charset="2"/>
              <a:buChar char="q"/>
            </a:pPr>
            <a:r>
              <a:rPr lang="fr-FR" sz="2800" b="1" dirty="0">
                <a:solidFill>
                  <a:schemeClr val="tx2"/>
                </a:solidFill>
                <a:latin typeface="Lucida Sans" pitchFamily="34" charset="0"/>
              </a:rPr>
              <a:t>Scléromètre</a:t>
            </a:r>
          </a:p>
        </p:txBody>
      </p:sp>
      <p:pic>
        <p:nvPicPr>
          <p:cNvPr id="8" name="Image 7"/>
          <p:cNvPicPr>
            <a:picLocks noChangeAspect="1"/>
          </p:cNvPicPr>
          <p:nvPr/>
        </p:nvPicPr>
        <p:blipFill>
          <a:blip r:embed="rId3"/>
          <a:stretch>
            <a:fillRect/>
          </a:stretch>
        </p:blipFill>
        <p:spPr>
          <a:xfrm>
            <a:off x="1806027" y="3865662"/>
            <a:ext cx="2741239" cy="2053283"/>
          </a:xfrm>
          <a:prstGeom prst="rect">
            <a:avLst/>
          </a:prstGeom>
        </p:spPr>
      </p:pic>
      <p:pic>
        <p:nvPicPr>
          <p:cNvPr id="9"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82702" y="3961326"/>
            <a:ext cx="4786029" cy="19576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Espace réservé du contenu 4"/>
          <p:cNvSpPr txBox="1">
            <a:spLocks/>
          </p:cNvSpPr>
          <p:nvPr/>
        </p:nvSpPr>
        <p:spPr>
          <a:xfrm>
            <a:off x="2480743" y="6164647"/>
            <a:ext cx="1066799" cy="405505"/>
          </a:xfrm>
          <a:prstGeom prst="rect">
            <a:avLst/>
          </a:prstGeom>
        </p:spPr>
        <p:txBody>
          <a:bodyPr vert="horz" lIns="91440" tIns="45720" rIns="91440" bIns="45720" rtlCol="0">
            <a:normAutofit fontScale="25000" lnSpcReduction="20000"/>
          </a:bodyPr>
          <a:lstStyle/>
          <a:p>
            <a:pPr marL="342900" indent="-342900" defTabSz="457200">
              <a:spcBef>
                <a:spcPct val="20000"/>
              </a:spcBef>
              <a:defRPr/>
            </a:pPr>
            <a:r>
              <a:rPr lang="fr-FR" sz="6400" dirty="0">
                <a:latin typeface="Lucida Sans"/>
                <a:cs typeface="Lucida Sans"/>
              </a:rPr>
              <a:t>Abaque</a:t>
            </a:r>
          </a:p>
          <a:p>
            <a:pPr marL="342900" indent="-342900" defTabSz="457200">
              <a:spcBef>
                <a:spcPct val="20000"/>
              </a:spcBef>
              <a:defRPr/>
            </a:pPr>
            <a:endParaRPr lang="fr-FR" sz="2800" dirty="0">
              <a:solidFill>
                <a:schemeClr val="tx1">
                  <a:lumMod val="65000"/>
                  <a:lumOff val="35000"/>
                </a:schemeClr>
              </a:solidFill>
              <a:latin typeface="Lucida Sans"/>
              <a:cs typeface="Lucida Sans"/>
            </a:endParaRPr>
          </a:p>
          <a:p>
            <a:pPr marL="342900" indent="-342900" defTabSz="457200">
              <a:spcBef>
                <a:spcPct val="20000"/>
              </a:spcBef>
              <a:defRPr/>
            </a:pPr>
            <a:endParaRPr lang="fr-FR" sz="2800" dirty="0">
              <a:solidFill>
                <a:schemeClr val="tx1">
                  <a:lumMod val="65000"/>
                  <a:lumOff val="35000"/>
                </a:schemeClr>
              </a:solidFill>
              <a:latin typeface="Lucida Sans"/>
              <a:cs typeface="Lucida Sans"/>
            </a:endParaRPr>
          </a:p>
          <a:p>
            <a:pPr marL="342900" indent="-342900" defTabSz="457200">
              <a:spcBef>
                <a:spcPct val="20000"/>
              </a:spcBef>
              <a:defRPr/>
            </a:pPr>
            <a:endParaRPr lang="fr-FR" sz="2800" dirty="0">
              <a:solidFill>
                <a:schemeClr val="tx1">
                  <a:lumMod val="65000"/>
                  <a:lumOff val="35000"/>
                </a:schemeClr>
              </a:solidFill>
              <a:latin typeface="Lucida Sans"/>
              <a:cs typeface="Lucida Sans"/>
            </a:endParaRPr>
          </a:p>
          <a:p>
            <a:pPr marL="342900" indent="-342900" defTabSz="457200">
              <a:spcBef>
                <a:spcPct val="20000"/>
              </a:spcBef>
              <a:defRPr/>
            </a:pPr>
            <a:endParaRPr lang="fr-FR" sz="2800" dirty="0">
              <a:solidFill>
                <a:schemeClr val="tx1">
                  <a:lumMod val="65000"/>
                  <a:lumOff val="35000"/>
                </a:schemeClr>
              </a:solidFill>
              <a:latin typeface="Lucida Sans"/>
              <a:cs typeface="Lucida Sans"/>
            </a:endParaRPr>
          </a:p>
          <a:p>
            <a:pPr marL="342900" indent="-342900" defTabSz="457200">
              <a:spcBef>
                <a:spcPct val="20000"/>
              </a:spcBef>
              <a:defRPr/>
            </a:pPr>
            <a:endParaRPr lang="fr-FR" sz="2800" dirty="0">
              <a:solidFill>
                <a:schemeClr val="tx1">
                  <a:lumMod val="65000"/>
                  <a:lumOff val="35000"/>
                </a:schemeClr>
              </a:solidFill>
              <a:latin typeface="Lucida Sans"/>
              <a:cs typeface="Lucida Sans"/>
            </a:endParaRPr>
          </a:p>
          <a:p>
            <a:pPr marL="342900" indent="-342900" defTabSz="457200">
              <a:spcBef>
                <a:spcPct val="20000"/>
              </a:spcBef>
              <a:defRPr/>
            </a:pPr>
            <a:r>
              <a:rPr lang="fr-FR" sz="2800" dirty="0">
                <a:solidFill>
                  <a:schemeClr val="tx1">
                    <a:lumMod val="65000"/>
                    <a:lumOff val="35000"/>
                  </a:schemeClr>
                </a:solidFill>
                <a:latin typeface="Lucida Sans"/>
                <a:cs typeface="Lucida Sans"/>
              </a:rPr>
              <a:t>   </a:t>
            </a:r>
            <a:r>
              <a:rPr lang="fr-FR" sz="2000" dirty="0">
                <a:latin typeface="Lucida Sans"/>
                <a:cs typeface="Lucida Sans"/>
              </a:rPr>
              <a:t>         </a:t>
            </a:r>
          </a:p>
        </p:txBody>
      </p:sp>
    </p:spTree>
    <p:extLst>
      <p:ext uri="{BB962C8B-B14F-4D97-AF65-F5344CB8AC3E}">
        <p14:creationId xmlns:p14="http://schemas.microsoft.com/office/powerpoint/2010/main" val="42715900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a:t>Essais non destructif</a:t>
            </a:r>
          </a:p>
        </p:txBody>
      </p:sp>
      <p:sp>
        <p:nvSpPr>
          <p:cNvPr id="6" name="ZoneTexte 5"/>
          <p:cNvSpPr txBox="1"/>
          <p:nvPr/>
        </p:nvSpPr>
        <p:spPr>
          <a:xfrm>
            <a:off x="2142574" y="1467962"/>
            <a:ext cx="5164169" cy="800219"/>
          </a:xfrm>
          <a:prstGeom prst="rect">
            <a:avLst/>
          </a:prstGeom>
          <a:noFill/>
        </p:spPr>
        <p:txBody>
          <a:bodyPr wrap="square" rtlCol="0">
            <a:spAutoFit/>
          </a:bodyPr>
          <a:lstStyle/>
          <a:p>
            <a:pPr marL="342900" indent="-342900">
              <a:buFont typeface="Wingdings" panose="05000000000000000000" pitchFamily="2" charset="2"/>
              <a:buChar char="q"/>
            </a:pPr>
            <a:r>
              <a:rPr lang="fr-FR" sz="2800" b="1" dirty="0">
                <a:solidFill>
                  <a:schemeClr val="tx2"/>
                </a:solidFill>
                <a:latin typeface="Lucida Sans" pitchFamily="34" charset="0"/>
              </a:rPr>
              <a:t>Potentiel de corrosion</a:t>
            </a:r>
            <a:r>
              <a:rPr lang="fr-FR" sz="2800" dirty="0">
                <a:solidFill>
                  <a:schemeClr val="tx2"/>
                </a:solidFill>
                <a:latin typeface="Lucida Sans" pitchFamily="34" charset="0"/>
              </a:rPr>
              <a:t> </a:t>
            </a:r>
          </a:p>
          <a:p>
            <a:endParaRPr lang="fr-FR" dirty="0"/>
          </a:p>
        </p:txBody>
      </p:sp>
      <p:sp>
        <p:nvSpPr>
          <p:cNvPr id="9" name="ZoneTexte 8"/>
          <p:cNvSpPr txBox="1"/>
          <p:nvPr/>
        </p:nvSpPr>
        <p:spPr>
          <a:xfrm>
            <a:off x="1524000" y="2166489"/>
            <a:ext cx="5576046" cy="769441"/>
          </a:xfrm>
          <a:prstGeom prst="rect">
            <a:avLst/>
          </a:prstGeom>
          <a:noFill/>
        </p:spPr>
        <p:txBody>
          <a:bodyPr wrap="square" rtlCol="0">
            <a:spAutoFit/>
          </a:bodyPr>
          <a:lstStyle/>
          <a:p>
            <a:pPr lvl="2">
              <a:buFont typeface="Wingdings" panose="05000000000000000000" pitchFamily="2" charset="2"/>
              <a:buChar char="q"/>
            </a:pPr>
            <a:endParaRPr lang="fr-FR" sz="2600" dirty="0"/>
          </a:p>
          <a:p>
            <a:pPr lvl="2"/>
            <a:endParaRPr lang="fr-FR" dirty="0"/>
          </a:p>
        </p:txBody>
      </p:sp>
      <p:pic>
        <p:nvPicPr>
          <p:cNvPr id="7" name="Image 6"/>
          <p:cNvPicPr>
            <a:picLocks noChangeAspect="1"/>
          </p:cNvPicPr>
          <p:nvPr/>
        </p:nvPicPr>
        <p:blipFill>
          <a:blip r:embed="rId2"/>
          <a:stretch>
            <a:fillRect/>
          </a:stretch>
        </p:blipFill>
        <p:spPr>
          <a:xfrm>
            <a:off x="5423657" y="3291739"/>
            <a:ext cx="2722991" cy="2248948"/>
          </a:xfrm>
          <a:prstGeom prst="rect">
            <a:avLst/>
          </a:prstGeom>
        </p:spPr>
      </p:pic>
      <p:pic>
        <p:nvPicPr>
          <p:cNvPr id="8" name="Image 7"/>
          <p:cNvPicPr>
            <a:picLocks noChangeAspect="1"/>
          </p:cNvPicPr>
          <p:nvPr/>
        </p:nvPicPr>
        <p:blipFill>
          <a:blip r:embed="rId3"/>
          <a:stretch>
            <a:fillRect/>
          </a:stretch>
        </p:blipFill>
        <p:spPr>
          <a:xfrm>
            <a:off x="8324860" y="3720027"/>
            <a:ext cx="2193457" cy="1390092"/>
          </a:xfrm>
          <a:prstGeom prst="rect">
            <a:avLst/>
          </a:prstGeom>
        </p:spPr>
      </p:pic>
      <p:graphicFrame>
        <p:nvGraphicFramePr>
          <p:cNvPr id="15" name="Tableau 14"/>
          <p:cNvGraphicFramePr>
            <a:graphicFrameLocks noGrp="1"/>
          </p:cNvGraphicFramePr>
          <p:nvPr/>
        </p:nvGraphicFramePr>
        <p:xfrm>
          <a:off x="5880960" y="2164786"/>
          <a:ext cx="4531360" cy="727140"/>
        </p:xfrm>
        <a:graphic>
          <a:graphicData uri="http://schemas.openxmlformats.org/drawingml/2006/table">
            <a:tbl>
              <a:tblPr firstRow="1" firstCol="1" bandRow="1"/>
              <a:tblGrid>
                <a:gridCol w="2265680">
                  <a:extLst>
                    <a:ext uri="{9D8B030D-6E8A-4147-A177-3AD203B41FA5}">
                      <a16:colId xmlns:a16="http://schemas.microsoft.com/office/drawing/2014/main" val="20000"/>
                    </a:ext>
                  </a:extLst>
                </a:gridCol>
                <a:gridCol w="2265680">
                  <a:extLst>
                    <a:ext uri="{9D8B030D-6E8A-4147-A177-3AD203B41FA5}">
                      <a16:colId xmlns:a16="http://schemas.microsoft.com/office/drawing/2014/main" val="20001"/>
                    </a:ext>
                  </a:extLst>
                </a:gridCol>
              </a:tblGrid>
              <a:tr h="0">
                <a:tc>
                  <a:txBody>
                    <a:bodyPr/>
                    <a:lstStyle/>
                    <a:p>
                      <a:pPr algn="ctr">
                        <a:lnSpc>
                          <a:spcPct val="115000"/>
                        </a:lnSpc>
                        <a:spcAft>
                          <a:spcPts val="1000"/>
                        </a:spcAft>
                        <a:tabLst>
                          <a:tab pos="1162050" algn="l"/>
                        </a:tabLst>
                      </a:pPr>
                      <a:r>
                        <a:rPr lang="fr-FR" sz="1100" b="1" dirty="0">
                          <a:effectLst/>
                          <a:latin typeface="Calibri" panose="020F0502020204030204" pitchFamily="34" charset="0"/>
                          <a:ea typeface="Times New Roman" panose="02020603050405020304" pitchFamily="18" charset="0"/>
                          <a:cs typeface="Times New Roman" panose="02020603050405020304" pitchFamily="18" charset="0"/>
                        </a:rPr>
                        <a:t>Mesure en mV</a:t>
                      </a:r>
                      <a:endParaRPr lang="fr-FR"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tabLst>
                          <a:tab pos="1162050" algn="l"/>
                        </a:tabLst>
                      </a:pPr>
                      <a:r>
                        <a:rPr lang="fr-FR" sz="1100" b="1" dirty="0">
                          <a:effectLst/>
                          <a:latin typeface="Calibri" panose="020F0502020204030204" pitchFamily="34" charset="0"/>
                          <a:ea typeface="Times New Roman" panose="02020603050405020304" pitchFamily="18" charset="0"/>
                          <a:cs typeface="Times New Roman" panose="02020603050405020304" pitchFamily="18" charset="0"/>
                        </a:rPr>
                        <a:t>Probabilité de corrosion</a:t>
                      </a:r>
                      <a:endParaRPr lang="fr-FR"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73990">
                <a:tc>
                  <a:txBody>
                    <a:bodyPr/>
                    <a:lstStyle/>
                    <a:p>
                      <a:pPr algn="ctr">
                        <a:lnSpc>
                          <a:spcPct val="115000"/>
                        </a:lnSpc>
                        <a:spcAft>
                          <a:spcPts val="1000"/>
                        </a:spcAft>
                        <a:tabLst>
                          <a:tab pos="1162050" algn="l"/>
                        </a:tabLst>
                      </a:pPr>
                      <a:r>
                        <a:rPr lang="fr-FR" sz="1100" b="1" dirty="0">
                          <a:effectLst/>
                          <a:latin typeface="Calibri" panose="020F0502020204030204" pitchFamily="34" charset="0"/>
                          <a:ea typeface="Times New Roman" panose="02020603050405020304" pitchFamily="18" charset="0"/>
                          <a:cs typeface="Times New Roman" panose="02020603050405020304" pitchFamily="18" charset="0"/>
                        </a:rPr>
                        <a:t>Inférieur de -200</a:t>
                      </a:r>
                      <a:endParaRPr lang="fr-FR"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tabLst>
                          <a:tab pos="1162050" algn="l"/>
                        </a:tabLst>
                      </a:pPr>
                      <a:r>
                        <a:rPr lang="fr-FR" sz="1100" b="1" dirty="0">
                          <a:effectLst/>
                          <a:latin typeface="Calibri" panose="020F0502020204030204" pitchFamily="34" charset="0"/>
                          <a:ea typeface="Times New Roman" panose="02020603050405020304" pitchFamily="18" charset="0"/>
                          <a:cs typeface="Times New Roman" panose="02020603050405020304" pitchFamily="18" charset="0"/>
                        </a:rPr>
                        <a:t>10%</a:t>
                      </a:r>
                      <a:endParaRPr lang="fr-FR"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5100">
                <a:tc>
                  <a:txBody>
                    <a:bodyPr/>
                    <a:lstStyle/>
                    <a:p>
                      <a:pPr algn="ctr">
                        <a:lnSpc>
                          <a:spcPct val="115000"/>
                        </a:lnSpc>
                        <a:spcAft>
                          <a:spcPts val="1000"/>
                        </a:spcAft>
                        <a:tabLst>
                          <a:tab pos="1162050" algn="l"/>
                        </a:tabLst>
                      </a:pPr>
                      <a:r>
                        <a:rPr lang="fr-FR" sz="1100" b="1" dirty="0">
                          <a:effectLst/>
                          <a:latin typeface="Calibri" panose="020F0502020204030204" pitchFamily="34" charset="0"/>
                          <a:ea typeface="Times New Roman" panose="02020603050405020304" pitchFamily="18" charset="0"/>
                          <a:cs typeface="Times New Roman" panose="02020603050405020304" pitchFamily="18" charset="0"/>
                        </a:rPr>
                        <a:t>Entre -200 et -350</a:t>
                      </a:r>
                      <a:endParaRPr lang="fr-FR"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tabLst>
                          <a:tab pos="1162050" algn="l"/>
                        </a:tabLst>
                      </a:pPr>
                      <a:r>
                        <a:rPr lang="fr-FR" sz="1100" b="1" dirty="0">
                          <a:effectLst/>
                          <a:latin typeface="Calibri" panose="020F0502020204030204" pitchFamily="34" charset="0"/>
                          <a:ea typeface="Times New Roman" panose="02020603050405020304" pitchFamily="18" charset="0"/>
                          <a:cs typeface="Times New Roman" panose="02020603050405020304" pitchFamily="18" charset="0"/>
                        </a:rPr>
                        <a:t>50%</a:t>
                      </a:r>
                      <a:endParaRPr lang="fr-FR"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2880">
                <a:tc>
                  <a:txBody>
                    <a:bodyPr/>
                    <a:lstStyle/>
                    <a:p>
                      <a:pPr algn="ctr">
                        <a:lnSpc>
                          <a:spcPct val="115000"/>
                        </a:lnSpc>
                        <a:spcAft>
                          <a:spcPts val="1000"/>
                        </a:spcAft>
                        <a:tabLst>
                          <a:tab pos="1162050" algn="l"/>
                        </a:tabLst>
                      </a:pPr>
                      <a:r>
                        <a:rPr lang="fr-FR" sz="1100" b="1" dirty="0">
                          <a:effectLst/>
                          <a:latin typeface="Calibri" panose="020F0502020204030204" pitchFamily="34" charset="0"/>
                          <a:ea typeface="Times New Roman" panose="02020603050405020304" pitchFamily="18" charset="0"/>
                          <a:cs typeface="Times New Roman" panose="02020603050405020304" pitchFamily="18" charset="0"/>
                        </a:rPr>
                        <a:t>Entre -350 et -500</a:t>
                      </a:r>
                      <a:endParaRPr lang="fr-FR"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tabLst>
                          <a:tab pos="1162050" algn="l"/>
                        </a:tabLst>
                      </a:pPr>
                      <a:r>
                        <a:rPr lang="fr-FR" sz="1100" b="1" dirty="0">
                          <a:effectLst/>
                          <a:latin typeface="Calibri" panose="020F0502020204030204" pitchFamily="34" charset="0"/>
                          <a:ea typeface="Times New Roman" panose="02020603050405020304" pitchFamily="18" charset="0"/>
                          <a:cs typeface="Times New Roman" panose="02020603050405020304" pitchFamily="18" charset="0"/>
                        </a:rPr>
                        <a:t>50% à 90%</a:t>
                      </a:r>
                      <a:endParaRPr lang="fr-FR"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8" name="Rectangle 17"/>
          <p:cNvSpPr/>
          <p:nvPr/>
        </p:nvSpPr>
        <p:spPr>
          <a:xfrm>
            <a:off x="2088775" y="2219611"/>
            <a:ext cx="3334872" cy="3208828"/>
          </a:xfrm>
          <a:prstGeom prst="rect">
            <a:avLst/>
          </a:prstGeom>
        </p:spPr>
        <p:txBody>
          <a:bodyPr wrap="square">
            <a:spAutoFit/>
          </a:bodyPr>
          <a:lstStyle/>
          <a:p>
            <a:pPr marL="285750" indent="-285750" algn="just">
              <a:lnSpc>
                <a:spcPct val="115000"/>
              </a:lnSpc>
              <a:spcAft>
                <a:spcPts val="1000"/>
              </a:spcAft>
              <a:buFont typeface="Wingdings" charset="2"/>
              <a:buChar char="§"/>
            </a:pPr>
            <a:r>
              <a:rPr lang="fr-FR" dirty="0">
                <a:latin typeface="Lucida Sans" pitchFamily="34" charset="0"/>
                <a:ea typeface="Times New Roman" panose="02020603050405020304" pitchFamily="18" charset="0"/>
                <a:cs typeface="Times New Roman" panose="02020603050405020304" pitchFamily="18" charset="0"/>
              </a:rPr>
              <a:t>L’objectif de cette mesure non destructive est de vérifier la probabilité de corrosion des armatures.</a:t>
            </a:r>
          </a:p>
          <a:p>
            <a:pPr marL="285750" indent="-285750" algn="just">
              <a:lnSpc>
                <a:spcPct val="115000"/>
              </a:lnSpc>
              <a:spcAft>
                <a:spcPts val="1000"/>
              </a:spcAft>
              <a:buFont typeface="Wingdings" panose="05000000000000000000" pitchFamily="2" charset="2"/>
              <a:buChar char="q"/>
            </a:pPr>
            <a:endParaRPr lang="fr-FR" dirty="0">
              <a:latin typeface="Lucida Sans" pitchFamily="34" charset="0"/>
              <a:ea typeface="Times New Roman" panose="02020603050405020304" pitchFamily="18" charset="0"/>
              <a:cs typeface="Times New Roman" panose="02020603050405020304" pitchFamily="18" charset="0"/>
            </a:endParaRPr>
          </a:p>
          <a:p>
            <a:pPr marL="285750" indent="-285750" algn="just">
              <a:lnSpc>
                <a:spcPct val="115000"/>
              </a:lnSpc>
              <a:spcAft>
                <a:spcPts val="1000"/>
              </a:spcAft>
              <a:buFont typeface="Arial"/>
              <a:buChar char="•"/>
            </a:pPr>
            <a:r>
              <a:rPr lang="fr-FR" dirty="0">
                <a:latin typeface="Lucida Sans" pitchFamily="34" charset="0"/>
                <a:ea typeface="Times New Roman" panose="02020603050405020304" pitchFamily="18" charset="0"/>
                <a:cs typeface="Times New Roman" panose="02020603050405020304" pitchFamily="18" charset="0"/>
              </a:rPr>
              <a:t>La norme </a:t>
            </a:r>
            <a:r>
              <a:rPr lang="fr-FR" b="1" dirty="0">
                <a:latin typeface="Lucida Sans" pitchFamily="34" charset="0"/>
                <a:ea typeface="Times New Roman" panose="02020603050405020304" pitchFamily="18" charset="0"/>
                <a:cs typeface="Times New Roman" panose="02020603050405020304" pitchFamily="18" charset="0"/>
              </a:rPr>
              <a:t>ASTM C867-91</a:t>
            </a:r>
            <a:r>
              <a:rPr lang="fr-FR" dirty="0">
                <a:latin typeface="Lucida Sans" pitchFamily="34" charset="0"/>
                <a:ea typeface="Times New Roman" panose="02020603050405020304" pitchFamily="18" charset="0"/>
                <a:cs typeface="Times New Roman" panose="02020603050405020304" pitchFamily="18" charset="0"/>
              </a:rPr>
              <a:t> précise l’interprétation de la mesure.</a:t>
            </a:r>
          </a:p>
        </p:txBody>
      </p:sp>
    </p:spTree>
    <p:extLst>
      <p:ext uri="{BB962C8B-B14F-4D97-AF65-F5344CB8AC3E}">
        <p14:creationId xmlns:p14="http://schemas.microsoft.com/office/powerpoint/2010/main" val="4743351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609619"/>
            <a:ext cx="4953000" cy="337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5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3946544"/>
            <a:ext cx="6248400" cy="291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57"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10" y="838200"/>
            <a:ext cx="3349625" cy="280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8" name="Text Box 16"/>
          <p:cNvSpPr txBox="1">
            <a:spLocks noChangeArrowheads="1"/>
          </p:cNvSpPr>
          <p:nvPr/>
        </p:nvSpPr>
        <p:spPr bwMode="auto">
          <a:xfrm>
            <a:off x="7467600" y="3733819"/>
            <a:ext cx="3733800" cy="359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fr-FR" sz="2000" b="1" dirty="0" err="1">
                <a:latin typeface="Times New Roman" charset="0"/>
              </a:rPr>
              <a:t>Ec</a:t>
            </a:r>
            <a:r>
              <a:rPr lang="fr-FR" sz="2000" b="1" dirty="0">
                <a:latin typeface="Times New Roman" charset="0"/>
              </a:rPr>
              <a:t> (Cu/CuSO4) &gt; -0.2V</a:t>
            </a:r>
          </a:p>
          <a:p>
            <a:pPr>
              <a:spcBef>
                <a:spcPct val="50000"/>
              </a:spcBef>
            </a:pPr>
            <a:r>
              <a:rPr lang="fr-FR" sz="2000" b="1" dirty="0">
                <a:latin typeface="Times New Roman" charset="0"/>
              </a:rPr>
              <a:t>risque faible (10%)</a:t>
            </a:r>
          </a:p>
          <a:p>
            <a:pPr>
              <a:spcBef>
                <a:spcPct val="50000"/>
              </a:spcBef>
            </a:pPr>
            <a:r>
              <a:rPr lang="fr-FR" sz="2000" b="1" dirty="0">
                <a:latin typeface="Times New Roman" charset="0"/>
              </a:rPr>
              <a:t>-0.35 V &gt;</a:t>
            </a:r>
            <a:r>
              <a:rPr lang="fr-FR" sz="2000" b="1" dirty="0" err="1">
                <a:latin typeface="Times New Roman" charset="0"/>
              </a:rPr>
              <a:t>Ec</a:t>
            </a:r>
            <a:r>
              <a:rPr lang="fr-FR" sz="2000" b="1" dirty="0">
                <a:latin typeface="Times New Roman" charset="0"/>
              </a:rPr>
              <a:t> &gt; -0.2V</a:t>
            </a:r>
          </a:p>
          <a:p>
            <a:pPr>
              <a:spcBef>
                <a:spcPct val="50000"/>
              </a:spcBef>
            </a:pPr>
            <a:r>
              <a:rPr lang="fr-FR" sz="2000" b="1" dirty="0">
                <a:latin typeface="Times New Roman" charset="0"/>
              </a:rPr>
              <a:t>risque moyen (50%)</a:t>
            </a:r>
          </a:p>
          <a:p>
            <a:pPr>
              <a:spcBef>
                <a:spcPct val="50000"/>
              </a:spcBef>
            </a:pPr>
            <a:r>
              <a:rPr lang="fr-FR" sz="2000" b="1" dirty="0" err="1">
                <a:latin typeface="Times New Roman" charset="0"/>
              </a:rPr>
              <a:t>Ec</a:t>
            </a:r>
            <a:r>
              <a:rPr lang="fr-FR" sz="2000" b="1" dirty="0">
                <a:latin typeface="Times New Roman" charset="0"/>
              </a:rPr>
              <a:t> &lt; -0.35V</a:t>
            </a:r>
          </a:p>
          <a:p>
            <a:pPr>
              <a:spcBef>
                <a:spcPct val="50000"/>
              </a:spcBef>
            </a:pPr>
            <a:r>
              <a:rPr lang="fr-FR" sz="2000" b="1" dirty="0">
                <a:latin typeface="Times New Roman" charset="0"/>
              </a:rPr>
              <a:t>risque fort (&gt;50%)</a:t>
            </a:r>
          </a:p>
          <a:p>
            <a:pPr>
              <a:spcBef>
                <a:spcPct val="50000"/>
              </a:spcBef>
            </a:pPr>
            <a:r>
              <a:rPr lang="fr-FR" sz="2000" b="1" dirty="0">
                <a:latin typeface="Times New Roman" charset="0"/>
              </a:rPr>
              <a:t>(Norme ASTM C-876-91)</a:t>
            </a:r>
          </a:p>
          <a:p>
            <a:pPr>
              <a:spcBef>
                <a:spcPct val="50000"/>
              </a:spcBef>
            </a:pPr>
            <a:endParaRPr lang="fr-FR" sz="2000" b="1" dirty="0">
              <a:latin typeface="Times New Roman" charset="0"/>
            </a:endParaRPr>
          </a:p>
        </p:txBody>
      </p:sp>
      <p:sp>
        <p:nvSpPr>
          <p:cNvPr id="49159" name="Slide Number Placeholder 6"/>
          <p:cNvSpPr>
            <a:spLocks noGrp="1"/>
          </p:cNvSpPr>
          <p:nvPr>
            <p:ph type="sldNum" sz="quarter" idx="4294967295"/>
          </p:nvPr>
        </p:nvSpPr>
        <p:spPr>
          <a:xfrm>
            <a:off x="8305800" y="6324600"/>
            <a:ext cx="1905000" cy="4572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7208D48-147D-9644-839C-BACA5CDF52D5}" type="slidenum">
              <a:rPr lang="fr-FR" sz="1400">
                <a:latin typeface="Arial" charset="0"/>
              </a:rPr>
              <a:pPr/>
              <a:t>65</a:t>
            </a:fld>
            <a:endParaRPr lang="fr-FR" sz="1400">
              <a:latin typeface="Arial" charset="0"/>
            </a:endParaRPr>
          </a:p>
        </p:txBody>
      </p:sp>
    </p:spTree>
    <p:extLst>
      <p:ext uri="{BB962C8B-B14F-4D97-AF65-F5344CB8AC3E}">
        <p14:creationId xmlns:p14="http://schemas.microsoft.com/office/powerpoint/2010/main" val="40940141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title"/>
          </p:nvPr>
        </p:nvSpPr>
        <p:spPr>
          <a:xfrm>
            <a:off x="2683934" y="654050"/>
            <a:ext cx="7010400" cy="946150"/>
          </a:xfrm>
        </p:spPr>
        <p:txBody>
          <a:bodyPr/>
          <a:lstStyle/>
          <a:p>
            <a:pPr eaLnBrk="1" hangingPunct="1"/>
            <a:r>
              <a:rPr lang="fr-FR" sz="2800" b="1" dirty="0">
                <a:latin typeface="Arial" charset="0"/>
                <a:ea typeface="ＭＳ Ｐゴシック" charset="0"/>
                <a:cs typeface="ＭＳ Ｐゴシック" charset="0"/>
              </a:rPr>
              <a:t>Détection d’armatures et cavités</a:t>
            </a:r>
            <a:endParaRPr lang="fr-FR" sz="2000" b="1" dirty="0">
              <a:latin typeface="Arial" charset="0"/>
              <a:ea typeface="ＭＳ Ｐゴシック" charset="0"/>
              <a:cs typeface="ＭＳ Ｐゴシック" charset="0"/>
            </a:endParaRPr>
          </a:p>
        </p:txBody>
      </p:sp>
      <p:sp>
        <p:nvSpPr>
          <p:cNvPr id="26627" name="Rectangle 4"/>
          <p:cNvSpPr>
            <a:spLocks noChangeArrowheads="1"/>
          </p:cNvSpPr>
          <p:nvPr/>
        </p:nvSpPr>
        <p:spPr bwMode="auto">
          <a:xfrm>
            <a:off x="1981200" y="2739538"/>
            <a:ext cx="80772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algn="just"/>
            <a:r>
              <a:rPr lang="fr-FR" dirty="0">
                <a:latin typeface="Arial" charset="0"/>
              </a:rPr>
              <a:t>Détection de ferraillage par méthodes électromagnétiques :</a:t>
            </a:r>
            <a:r>
              <a:rPr lang="fr-FR" dirty="0">
                <a:solidFill>
                  <a:srgbClr val="FFFF00"/>
                </a:solidFill>
                <a:latin typeface="Arial" charset="0"/>
              </a:rPr>
              <a:t> </a:t>
            </a:r>
            <a:r>
              <a:rPr lang="fr-FR" dirty="0">
                <a:latin typeface="Arial" charset="0"/>
                <a:cs typeface="Times New Roman" charset="0"/>
              </a:rPr>
              <a:t>application du </a:t>
            </a:r>
            <a:r>
              <a:rPr lang="fr-FR" dirty="0" err="1">
                <a:latin typeface="Arial" charset="0"/>
                <a:cs typeface="Times New Roman" charset="0"/>
              </a:rPr>
              <a:t>géoradar</a:t>
            </a:r>
            <a:r>
              <a:rPr lang="fr-FR" dirty="0">
                <a:latin typeface="Arial" charset="0"/>
                <a:cs typeface="Times New Roman" charset="0"/>
              </a:rPr>
              <a:t> au génie civil: une antenne émet un onde électromagnétique à haute fréquence (minimum: 1GHz)</a:t>
            </a:r>
          </a:p>
        </p:txBody>
      </p:sp>
      <p:sp>
        <p:nvSpPr>
          <p:cNvPr id="26628" name="Rectangle 5"/>
          <p:cNvSpPr>
            <a:spLocks noChangeArrowheads="1"/>
          </p:cNvSpPr>
          <p:nvPr/>
        </p:nvSpPr>
        <p:spPr bwMode="auto">
          <a:xfrm>
            <a:off x="1905000" y="2209801"/>
            <a:ext cx="10970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fr-FR" sz="2000">
                <a:solidFill>
                  <a:srgbClr val="FF0000"/>
                </a:solidFill>
                <a:latin typeface="Arial" charset="0"/>
              </a:rPr>
              <a:t>Moyen :</a:t>
            </a:r>
          </a:p>
        </p:txBody>
      </p:sp>
      <p:sp>
        <p:nvSpPr>
          <p:cNvPr id="26629" name="Rectangle 11"/>
          <p:cNvSpPr>
            <a:spLocks noChangeArrowheads="1"/>
          </p:cNvSpPr>
          <p:nvPr/>
        </p:nvSpPr>
        <p:spPr bwMode="auto">
          <a:xfrm>
            <a:off x="1828800" y="1600200"/>
            <a:ext cx="60198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fr-FR" dirty="0">
                <a:solidFill>
                  <a:srgbClr val="FFFF00"/>
                </a:solidFill>
                <a:latin typeface="Arial" charset="0"/>
              </a:rPr>
              <a:t> </a:t>
            </a:r>
            <a:r>
              <a:rPr lang="fr-FR" dirty="0">
                <a:latin typeface="Arial" charset="0"/>
              </a:rPr>
              <a:t>structure BA et BP : ferraillage</a:t>
            </a:r>
          </a:p>
        </p:txBody>
      </p:sp>
      <p:pic>
        <p:nvPicPr>
          <p:cNvPr id="26630"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1" y="3429019"/>
            <a:ext cx="4643438" cy="319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31" name="Rectangle 14"/>
          <p:cNvSpPr>
            <a:spLocks noChangeArrowheads="1"/>
          </p:cNvSpPr>
          <p:nvPr/>
        </p:nvSpPr>
        <p:spPr bwMode="auto">
          <a:xfrm>
            <a:off x="1981200" y="3581410"/>
            <a:ext cx="36576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r>
              <a:rPr lang="fr-FR">
                <a:latin typeface="Arial" charset="0"/>
                <a:cs typeface="Times New Roman" charset="0"/>
              </a:rPr>
              <a:t>qui se propage dans le béton et est réfléchie par l</a:t>
            </a:r>
            <a:r>
              <a:rPr lang="ja-JP" altLang="fr-FR">
                <a:latin typeface="Arial" charset="0"/>
                <a:cs typeface="Times New Roman" charset="0"/>
              </a:rPr>
              <a:t>’</a:t>
            </a:r>
            <a:r>
              <a:rPr lang="fr-FR">
                <a:latin typeface="Arial" charset="0"/>
                <a:cs typeface="Times New Roman" charset="0"/>
              </a:rPr>
              <a:t>acier. Le déplacement de l</a:t>
            </a:r>
            <a:r>
              <a:rPr lang="ja-JP" altLang="fr-FR">
                <a:latin typeface="Arial" charset="0"/>
                <a:cs typeface="Times New Roman" charset="0"/>
              </a:rPr>
              <a:t>’</a:t>
            </a:r>
            <a:r>
              <a:rPr lang="fr-FR">
                <a:latin typeface="Arial" charset="0"/>
                <a:cs typeface="Times New Roman" charset="0"/>
              </a:rPr>
              <a:t>antenne en surface de parement à vitesse constante permet d</a:t>
            </a:r>
            <a:r>
              <a:rPr lang="ja-JP" altLang="fr-FR">
                <a:latin typeface="Arial" charset="0"/>
                <a:cs typeface="Times New Roman" charset="0"/>
              </a:rPr>
              <a:t>’</a:t>
            </a:r>
            <a:r>
              <a:rPr lang="fr-FR">
                <a:latin typeface="Arial" charset="0"/>
                <a:cs typeface="Times New Roman" charset="0"/>
              </a:rPr>
              <a:t>obtenir une «coupe-temps» présentant des hyperboles coïncidant avec la position des aciers</a:t>
            </a:r>
          </a:p>
        </p:txBody>
      </p:sp>
      <p:sp>
        <p:nvSpPr>
          <p:cNvPr id="26632" name="Espace réservé du numéro de diapositive 7"/>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C9B1AE5-A36A-084C-A91C-254C2A53B446}" type="slidenum">
              <a:rPr lang="fr-FR" sz="1400">
                <a:latin typeface="Arial" charset="0"/>
              </a:rPr>
              <a:pPr/>
              <a:t>66</a:t>
            </a:fld>
            <a:endParaRPr lang="fr-FR" sz="1400">
              <a:latin typeface="Arial" charset="0"/>
            </a:endParaRPr>
          </a:p>
        </p:txBody>
      </p:sp>
    </p:spTree>
    <p:extLst>
      <p:ext uri="{BB962C8B-B14F-4D97-AF65-F5344CB8AC3E}">
        <p14:creationId xmlns:p14="http://schemas.microsoft.com/office/powerpoint/2010/main" val="32587355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9"/>
          <p:cNvSpPr>
            <a:spLocks noChangeArrowheads="1"/>
          </p:cNvSpPr>
          <p:nvPr/>
        </p:nvSpPr>
        <p:spPr bwMode="auto">
          <a:xfrm>
            <a:off x="1981200" y="4495819"/>
            <a:ext cx="8153400" cy="146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r>
              <a:rPr lang="fr-FR">
                <a:latin typeface="Arial" charset="0"/>
                <a:cs typeface="Times New Roman" charset="0"/>
              </a:rPr>
              <a:t>Ce type d</a:t>
            </a:r>
            <a:r>
              <a:rPr lang="ja-JP" altLang="fr-FR">
                <a:latin typeface="Arial" charset="0"/>
                <a:cs typeface="Times New Roman" charset="0"/>
              </a:rPr>
              <a:t>’</a:t>
            </a:r>
            <a:r>
              <a:rPr lang="fr-FR">
                <a:latin typeface="Arial" charset="0"/>
                <a:cs typeface="Times New Roman" charset="0"/>
              </a:rPr>
              <a:t>essai, rapide quant à sa mise en œuvre, nécessite une bonne expérience pour son exploitation</a:t>
            </a:r>
          </a:p>
          <a:p>
            <a:pPr algn="just"/>
            <a:endParaRPr lang="fr-FR">
              <a:latin typeface="Arial" charset="0"/>
              <a:cs typeface="Times New Roman" charset="0"/>
            </a:endParaRPr>
          </a:p>
          <a:p>
            <a:pPr algn="just"/>
            <a:r>
              <a:rPr lang="fr-FR">
                <a:latin typeface="Arial" charset="0"/>
                <a:cs typeface="Times New Roman" charset="0"/>
              </a:rPr>
              <a:t>La présence de plusieurs lits d</a:t>
            </a:r>
            <a:r>
              <a:rPr lang="ja-JP" altLang="fr-FR">
                <a:latin typeface="Arial" charset="0"/>
                <a:cs typeface="Times New Roman" charset="0"/>
              </a:rPr>
              <a:t>’</a:t>
            </a:r>
            <a:r>
              <a:rPr lang="fr-FR">
                <a:latin typeface="Arial" charset="0"/>
                <a:cs typeface="Times New Roman" charset="0"/>
              </a:rPr>
              <a:t>armatures conduit à des perturbations pouvant occulter la signature recherchée</a:t>
            </a:r>
          </a:p>
        </p:txBody>
      </p:sp>
      <p:pic>
        <p:nvPicPr>
          <p:cNvPr id="27652" name="Picture 10" descr="C:\ESTP\radar_fichiers\gr8-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828819"/>
            <a:ext cx="7010400" cy="228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3" name="Espace réservé du numéro de diapositive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A5B14C0-8131-D742-A218-2562E6002BCB}" type="slidenum">
              <a:rPr lang="fr-FR" sz="1400">
                <a:latin typeface="Arial" charset="0"/>
              </a:rPr>
              <a:pPr/>
              <a:t>67</a:t>
            </a:fld>
            <a:endParaRPr lang="fr-FR" sz="1400">
              <a:latin typeface="Arial" charset="0"/>
            </a:endParaRPr>
          </a:p>
        </p:txBody>
      </p:sp>
    </p:spTree>
    <p:extLst>
      <p:ext uri="{BB962C8B-B14F-4D97-AF65-F5344CB8AC3E}">
        <p14:creationId xmlns:p14="http://schemas.microsoft.com/office/powerpoint/2010/main" val="41982973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a:t>La démarche du diagnostic</a:t>
            </a:r>
          </a:p>
        </p:txBody>
      </p:sp>
      <p:pic>
        <p:nvPicPr>
          <p:cNvPr id="7" name="Image 6"/>
          <p:cNvPicPr>
            <a:picLocks noChangeAspect="1"/>
          </p:cNvPicPr>
          <p:nvPr/>
        </p:nvPicPr>
        <p:blipFill>
          <a:blip r:embed="rId2"/>
          <a:stretch>
            <a:fillRect/>
          </a:stretch>
        </p:blipFill>
        <p:spPr>
          <a:xfrm>
            <a:off x="3543213" y="2535382"/>
            <a:ext cx="6172200" cy="1973738"/>
          </a:xfrm>
          <a:prstGeom prst="rect">
            <a:avLst/>
          </a:prstGeom>
        </p:spPr>
      </p:pic>
    </p:spTree>
    <p:extLst>
      <p:ext uri="{BB962C8B-B14F-4D97-AF65-F5344CB8AC3E}">
        <p14:creationId xmlns:p14="http://schemas.microsoft.com/office/powerpoint/2010/main" val="10817893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a:t>Les analyses en laboratoire</a:t>
            </a:r>
          </a:p>
        </p:txBody>
      </p:sp>
      <p:sp>
        <p:nvSpPr>
          <p:cNvPr id="6" name="Espace réservé du contenu 5"/>
          <p:cNvSpPr>
            <a:spLocks noGrp="1"/>
          </p:cNvSpPr>
          <p:nvPr>
            <p:ph idx="1"/>
          </p:nvPr>
        </p:nvSpPr>
        <p:spPr/>
        <p:txBody>
          <a:bodyPr>
            <a:normAutofit fontScale="55000" lnSpcReduction="20000"/>
          </a:bodyPr>
          <a:lstStyle/>
          <a:p>
            <a:r>
              <a:rPr lang="fr-FR" sz="5800" u="sng" dirty="0"/>
              <a:t>Objectifs</a:t>
            </a:r>
            <a:endParaRPr lang="fr-FR" u="sng" dirty="0"/>
          </a:p>
          <a:p>
            <a:pPr lvl="1"/>
            <a:r>
              <a:rPr lang="fr-FR" sz="4400" dirty="0"/>
              <a:t>Caractéristiques mécaniques du béton (compression, traction, module, flexion) </a:t>
            </a:r>
          </a:p>
          <a:p>
            <a:pPr lvl="1"/>
            <a:r>
              <a:rPr lang="fr-FR" sz="4400" dirty="0"/>
              <a:t>Caractéristiques mécaniques des aciers (traction, soudabilité…) </a:t>
            </a:r>
          </a:p>
          <a:p>
            <a:pPr lvl="1"/>
            <a:r>
              <a:rPr lang="fr-FR" sz="4400" dirty="0"/>
              <a:t>Caractéristiques physiques du béton (porosité, densité, perméabilité) </a:t>
            </a:r>
          </a:p>
          <a:p>
            <a:pPr lvl="1"/>
            <a:r>
              <a:rPr lang="fr-FR" sz="4400" dirty="0"/>
              <a:t>Caractéristiques chimiques du béton (nature du ciment et des additions éventuelles, poids de ciment et/ou de liant, taux d’hydratation, rapport E/C ou E/L, réserve alcaline) </a:t>
            </a:r>
          </a:p>
          <a:p>
            <a:pPr lvl="1"/>
            <a:r>
              <a:rPr lang="fr-FR" sz="4400" dirty="0"/>
              <a:t>Indicateurs de durabilité (perméabilité aux gaz, coefficient de diffusion des chlorures…) </a:t>
            </a:r>
          </a:p>
          <a:p>
            <a:pPr lvl="1"/>
            <a:r>
              <a:rPr lang="fr-FR" sz="4400" dirty="0"/>
              <a:t>Recherches de polluants (carbonatation, chlorures, sulfates, …) et/ou de profondeur de décalcification par des fluides acides (vis-à-vis du béton) </a:t>
            </a:r>
          </a:p>
          <a:p>
            <a:pPr lvl="1"/>
            <a:r>
              <a:rPr lang="fr-FR" sz="4400" dirty="0"/>
              <a:t>Recherches de pathologie (alcali-réaction, attaque sulfatique externe, réaction sulfatique interne, gel-dégel, …) </a:t>
            </a:r>
          </a:p>
          <a:p>
            <a:pPr lvl="1"/>
            <a:r>
              <a:rPr lang="fr-FR" sz="4400" dirty="0"/>
              <a:t>Recherche de déficit d’hydratation en peau et fissuration de retrait </a:t>
            </a:r>
          </a:p>
        </p:txBody>
      </p:sp>
    </p:spTree>
    <p:extLst>
      <p:ext uri="{BB962C8B-B14F-4D97-AF65-F5344CB8AC3E}">
        <p14:creationId xmlns:p14="http://schemas.microsoft.com/office/powerpoint/2010/main" val="1792012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ChangeArrowheads="1"/>
          </p:cNvSpPr>
          <p:nvPr/>
        </p:nvSpPr>
        <p:spPr bwMode="auto">
          <a:xfrm>
            <a:off x="1811868" y="457916"/>
            <a:ext cx="885613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spcBef>
                <a:spcPct val="50000"/>
              </a:spcBef>
            </a:pPr>
            <a:r>
              <a:rPr lang="fr-FR" sz="2400" dirty="0">
                <a:solidFill>
                  <a:schemeClr val="tx2"/>
                </a:solidFill>
                <a:latin typeface="Lucida Sans"/>
                <a:cs typeface="Lucida Sans"/>
              </a:rPr>
              <a:t>Probabilité de ruine dans les Codes de Calcul (</a:t>
            </a:r>
            <a:r>
              <a:rPr lang="fr-FR" sz="2400" dirty="0" err="1">
                <a:solidFill>
                  <a:schemeClr val="tx2"/>
                </a:solidFill>
                <a:latin typeface="Lucida Sans"/>
                <a:cs typeface="Lucida Sans"/>
              </a:rPr>
              <a:t>Eurocode</a:t>
            </a:r>
            <a:r>
              <a:rPr lang="fr-FR" sz="2400" dirty="0">
                <a:solidFill>
                  <a:schemeClr val="tx2"/>
                </a:solidFill>
                <a:latin typeface="Lucida Sans"/>
                <a:cs typeface="Lucida Sans"/>
              </a:rPr>
              <a:t>) ?</a:t>
            </a:r>
          </a:p>
        </p:txBody>
      </p:sp>
      <p:sp>
        <p:nvSpPr>
          <p:cNvPr id="2052" name="Text Box 3"/>
          <p:cNvSpPr txBox="1">
            <a:spLocks noChangeArrowheads="1"/>
          </p:cNvSpPr>
          <p:nvPr/>
        </p:nvSpPr>
        <p:spPr bwMode="auto">
          <a:xfrm>
            <a:off x="1902583" y="915720"/>
            <a:ext cx="82296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fr-FR" sz="1800" dirty="0">
              <a:latin typeface="Lucida Sans"/>
              <a:cs typeface="Lucida Sans"/>
            </a:endParaRPr>
          </a:p>
          <a:p>
            <a:r>
              <a:rPr lang="fr-FR" sz="1800" dirty="0">
                <a:latin typeface="Lucida Sans"/>
                <a:cs typeface="Lucida Sans"/>
              </a:rPr>
              <a:t>Probabilité de ruine= pf(S&gt;R) = pf(-</a:t>
            </a:r>
            <a:r>
              <a:rPr lang="fr-FR" sz="1800" dirty="0">
                <a:latin typeface="Lucida Sans"/>
                <a:cs typeface="Lucida Sans"/>
                <a:sym typeface="Symbol" charset="0"/>
              </a:rPr>
              <a:t>)</a:t>
            </a:r>
            <a:endParaRPr lang="fr-FR" sz="1800" dirty="0">
              <a:latin typeface="Lucida Sans"/>
              <a:cs typeface="Lucida Sans"/>
            </a:endParaRPr>
          </a:p>
          <a:p>
            <a:endParaRPr lang="fr-FR" sz="1800" dirty="0">
              <a:latin typeface="Lucida Sans"/>
              <a:cs typeface="Lucida Sans"/>
            </a:endParaRPr>
          </a:p>
        </p:txBody>
      </p:sp>
      <p:graphicFrame>
        <p:nvGraphicFramePr>
          <p:cNvPr id="2050" name="Object 2"/>
          <p:cNvGraphicFramePr>
            <a:graphicFrameLocks noChangeAspect="1"/>
          </p:cNvGraphicFramePr>
          <p:nvPr/>
        </p:nvGraphicFramePr>
        <p:xfrm>
          <a:off x="2210886" y="3411360"/>
          <a:ext cx="7709468" cy="2683177"/>
        </p:xfrm>
        <a:graphic>
          <a:graphicData uri="http://schemas.openxmlformats.org/presentationml/2006/ole">
            <mc:AlternateContent xmlns:mc="http://schemas.openxmlformats.org/markup-compatibility/2006">
              <mc:Choice xmlns:v="urn:schemas-microsoft-com:vml" Requires="v">
                <p:oleObj name="Document" r:id="rId3" imgW="5900928" imgH="2054352" progId="Word.Document.8">
                  <p:embed/>
                </p:oleObj>
              </mc:Choice>
              <mc:Fallback>
                <p:oleObj name="Document" r:id="rId3" imgW="5900928" imgH="2054352" progId="Word.Document.8">
                  <p:embed/>
                  <p:pic>
                    <p:nvPicPr>
                      <p:cNvPr id="205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0886" y="3411360"/>
                        <a:ext cx="7709468" cy="2683177"/>
                      </a:xfrm>
                      <a:prstGeom prst="rect">
                        <a:avLst/>
                      </a:prstGeom>
                      <a:noFill/>
                      <a:ln>
                        <a:noFill/>
                      </a:ln>
                      <a:effectLst/>
                    </p:spPr>
                  </p:pic>
                </p:oleObj>
              </mc:Fallback>
            </mc:AlternateContent>
          </a:graphicData>
        </a:graphic>
      </p:graphicFrame>
      <p:pic>
        <p:nvPicPr>
          <p:cNvPr id="4" name="Image 3"/>
          <p:cNvPicPr>
            <a:picLocks noChangeAspect="1"/>
          </p:cNvPicPr>
          <p:nvPr/>
        </p:nvPicPr>
        <p:blipFill>
          <a:blip r:embed="rId5"/>
          <a:stretch>
            <a:fillRect/>
          </a:stretch>
        </p:blipFill>
        <p:spPr>
          <a:xfrm>
            <a:off x="6239936" y="1064631"/>
            <a:ext cx="4368801" cy="2228467"/>
          </a:xfrm>
          <a:prstGeom prst="rect">
            <a:avLst/>
          </a:prstGeom>
        </p:spPr>
      </p:pic>
      <p:sp>
        <p:nvSpPr>
          <p:cNvPr id="2" name="ZoneTexte 1"/>
          <p:cNvSpPr txBox="1"/>
          <p:nvPr/>
        </p:nvSpPr>
        <p:spPr>
          <a:xfrm>
            <a:off x="1902584" y="1610379"/>
            <a:ext cx="4051300" cy="1323439"/>
          </a:xfrm>
          <a:prstGeom prst="rect">
            <a:avLst/>
          </a:prstGeom>
          <a:noFill/>
        </p:spPr>
        <p:txBody>
          <a:bodyPr wrap="square" rtlCol="0">
            <a:spAutoFit/>
          </a:bodyPr>
          <a:lstStyle/>
          <a:p>
            <a:r>
              <a:rPr lang="fr-FR" sz="2000" dirty="0"/>
              <a:t>La donnée de la probabilité de ruine permet de calculer les coefficients de sécurité (</a:t>
            </a:r>
            <a:r>
              <a:rPr lang="fr-FR" sz="2000" dirty="0" err="1"/>
              <a:t>majorateur</a:t>
            </a:r>
            <a:r>
              <a:rPr lang="fr-FR" sz="2000" dirty="0"/>
              <a:t> sur S, </a:t>
            </a:r>
            <a:r>
              <a:rPr lang="fr-FR" sz="2000" dirty="0" err="1"/>
              <a:t>minorateur</a:t>
            </a:r>
            <a:r>
              <a:rPr lang="fr-FR" sz="2000" dirty="0"/>
              <a:t> sur R)</a:t>
            </a:r>
          </a:p>
        </p:txBody>
      </p:sp>
      <p:sp>
        <p:nvSpPr>
          <p:cNvPr id="5" name="Ellipse 4"/>
          <p:cNvSpPr/>
          <p:nvPr/>
        </p:nvSpPr>
        <p:spPr>
          <a:xfrm>
            <a:off x="7810502" y="5471160"/>
            <a:ext cx="838200" cy="457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llipse 8"/>
          <p:cNvSpPr/>
          <p:nvPr/>
        </p:nvSpPr>
        <p:spPr>
          <a:xfrm>
            <a:off x="4013202" y="4734560"/>
            <a:ext cx="838200" cy="457200"/>
          </a:xfrm>
          <a:prstGeom prst="ellipse">
            <a:avLst/>
          </a:prstGeom>
          <a:no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3923335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a:t>Les analyses en laboratoire</a:t>
            </a:r>
          </a:p>
        </p:txBody>
      </p:sp>
      <p:sp>
        <p:nvSpPr>
          <p:cNvPr id="6" name="Espace réservé du contenu 5"/>
          <p:cNvSpPr>
            <a:spLocks noGrp="1"/>
          </p:cNvSpPr>
          <p:nvPr>
            <p:ph idx="1"/>
          </p:nvPr>
        </p:nvSpPr>
        <p:spPr/>
        <p:txBody>
          <a:bodyPr>
            <a:normAutofit/>
          </a:bodyPr>
          <a:lstStyle/>
          <a:p>
            <a:r>
              <a:rPr lang="fr-FR" u="sng" dirty="0"/>
              <a:t>Problématiques</a:t>
            </a:r>
          </a:p>
          <a:p>
            <a:pPr lvl="1"/>
            <a:r>
              <a:rPr lang="fr-FR" sz="2700" dirty="0"/>
              <a:t>Nature des échantillons en fonction des essais à réaliser (carotte, éclat, poudre…) </a:t>
            </a:r>
          </a:p>
          <a:p>
            <a:pPr lvl="1"/>
            <a:r>
              <a:rPr lang="fr-FR" sz="2700" dirty="0"/>
              <a:t>Dimension des échantillons </a:t>
            </a:r>
          </a:p>
          <a:p>
            <a:pPr lvl="1"/>
            <a:r>
              <a:rPr lang="fr-FR" sz="2700" dirty="0"/>
              <a:t>Problématique de la représentativité de l’échantillonnage </a:t>
            </a:r>
          </a:p>
          <a:p>
            <a:pPr lvl="1"/>
            <a:r>
              <a:rPr lang="fr-FR" sz="2700" dirty="0"/>
              <a:t>Fiabilité de l’échantillonnage (on ne va prélever que du béton cohésif)</a:t>
            </a:r>
          </a:p>
          <a:p>
            <a:pPr lvl="1"/>
            <a:r>
              <a:rPr lang="fr-FR" sz="2700" dirty="0"/>
              <a:t> Recherche de pathologies en peau ou à cœur ? </a:t>
            </a:r>
          </a:p>
          <a:p>
            <a:pPr marL="457200" lvl="1" indent="0">
              <a:buNone/>
            </a:pPr>
            <a:endParaRPr lang="fr-FR" sz="4300" dirty="0"/>
          </a:p>
        </p:txBody>
      </p:sp>
    </p:spTree>
    <p:extLst>
      <p:ext uri="{BB962C8B-B14F-4D97-AF65-F5344CB8AC3E}">
        <p14:creationId xmlns:p14="http://schemas.microsoft.com/office/powerpoint/2010/main" val="29444715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a:t>Les analyses en laboratoire</a:t>
            </a:r>
          </a:p>
        </p:txBody>
      </p:sp>
      <p:pic>
        <p:nvPicPr>
          <p:cNvPr id="9" name="Image 8"/>
          <p:cNvPicPr>
            <a:picLocks noChangeAspect="1"/>
          </p:cNvPicPr>
          <p:nvPr/>
        </p:nvPicPr>
        <p:blipFill>
          <a:blip r:embed="rId2"/>
          <a:stretch>
            <a:fillRect/>
          </a:stretch>
        </p:blipFill>
        <p:spPr>
          <a:xfrm>
            <a:off x="8917065" y="1463347"/>
            <a:ext cx="1078619" cy="2411002"/>
          </a:xfrm>
          <a:prstGeom prst="rect">
            <a:avLst/>
          </a:prstGeom>
        </p:spPr>
      </p:pic>
      <p:pic>
        <p:nvPicPr>
          <p:cNvPr id="10" name="Image 9"/>
          <p:cNvPicPr>
            <a:picLocks noChangeAspect="1"/>
          </p:cNvPicPr>
          <p:nvPr/>
        </p:nvPicPr>
        <p:blipFill>
          <a:blip r:embed="rId3"/>
          <a:stretch>
            <a:fillRect/>
          </a:stretch>
        </p:blipFill>
        <p:spPr>
          <a:xfrm>
            <a:off x="6336540" y="3949243"/>
            <a:ext cx="3191271" cy="2347294"/>
          </a:xfrm>
          <a:prstGeom prst="rect">
            <a:avLst/>
          </a:prstGeom>
        </p:spPr>
      </p:pic>
      <p:sp>
        <p:nvSpPr>
          <p:cNvPr id="11" name="ZoneTexte 10"/>
          <p:cNvSpPr txBox="1"/>
          <p:nvPr/>
        </p:nvSpPr>
        <p:spPr>
          <a:xfrm>
            <a:off x="6437971" y="6223998"/>
            <a:ext cx="3280845" cy="523220"/>
          </a:xfrm>
          <a:prstGeom prst="rect">
            <a:avLst/>
          </a:prstGeom>
          <a:noFill/>
        </p:spPr>
        <p:txBody>
          <a:bodyPr wrap="square" rtlCol="0">
            <a:spAutoFit/>
          </a:bodyPr>
          <a:lstStyle/>
          <a:p>
            <a:pPr algn="ctr">
              <a:defRPr/>
            </a:pPr>
            <a:r>
              <a:rPr lang="fr-FR" sz="1400" i="1" dirty="0">
                <a:solidFill>
                  <a:prstClr val="black"/>
                </a:solidFill>
                <a:latin typeface="Calibri"/>
              </a:rPr>
              <a:t>Examen au microscope électronique à balayage</a:t>
            </a:r>
          </a:p>
        </p:txBody>
      </p:sp>
      <p:pic>
        <p:nvPicPr>
          <p:cNvPr id="7" name="Picture 2" descr="RÃ©sultat de recherche d'images pour &quot;ATG ATD&quot;">
            <a:extLst>
              <a:ext uri="{FF2B5EF4-FFF2-40B4-BE49-F238E27FC236}">
                <a16:creationId xmlns:a16="http://schemas.microsoft.com/office/drawing/2014/main" id="{3593D886-1E0D-4C46-8DF1-868F3092E0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4734" y="1312713"/>
            <a:ext cx="1681258" cy="2241677"/>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8803493A-D18A-4BA1-A320-279A5C237FE4}"/>
              </a:ext>
            </a:extLst>
          </p:cNvPr>
          <p:cNvPicPr/>
          <p:nvPr/>
        </p:nvPicPr>
        <p:blipFill rotWithShape="1">
          <a:blip r:embed="rId5"/>
          <a:srcRect l="36368" t="43388" r="34472" b="22194"/>
          <a:stretch/>
        </p:blipFill>
        <p:spPr bwMode="auto">
          <a:xfrm>
            <a:off x="5045870" y="1524701"/>
            <a:ext cx="2744137" cy="2084284"/>
          </a:xfrm>
          <a:prstGeom prst="rect">
            <a:avLst/>
          </a:prstGeom>
          <a:ln>
            <a:noFill/>
          </a:ln>
          <a:extLst>
            <a:ext uri="{53640926-AAD7-44d8-BBD7-CCE9431645EC}">
              <a14:shadowObscured xmlns="" xmlns:a14="http://schemas.microsoft.com/office/drawing/2010/main"/>
            </a:ext>
          </a:extLst>
        </p:spPr>
      </p:pic>
      <p:sp>
        <p:nvSpPr>
          <p:cNvPr id="13" name="ZoneTexte 12">
            <a:extLst>
              <a:ext uri="{FF2B5EF4-FFF2-40B4-BE49-F238E27FC236}">
                <a16:creationId xmlns:a16="http://schemas.microsoft.com/office/drawing/2014/main" id="{7D8BD735-8D44-452D-A2FD-B5FA3A2B6082}"/>
              </a:ext>
            </a:extLst>
          </p:cNvPr>
          <p:cNvSpPr txBox="1"/>
          <p:nvPr/>
        </p:nvSpPr>
        <p:spPr>
          <a:xfrm>
            <a:off x="2933894" y="3487714"/>
            <a:ext cx="2213216" cy="523220"/>
          </a:xfrm>
          <a:prstGeom prst="rect">
            <a:avLst/>
          </a:prstGeom>
          <a:noFill/>
        </p:spPr>
        <p:txBody>
          <a:bodyPr wrap="square" rtlCol="0">
            <a:spAutoFit/>
          </a:bodyPr>
          <a:lstStyle/>
          <a:p>
            <a:pPr algn="ctr">
              <a:defRPr/>
            </a:pPr>
            <a:r>
              <a:rPr lang="fr-FR" sz="1400" dirty="0">
                <a:solidFill>
                  <a:prstClr val="black"/>
                </a:solidFill>
                <a:latin typeface="Calibri"/>
              </a:rPr>
              <a:t>Analyse thermogravimétrique</a:t>
            </a:r>
          </a:p>
        </p:txBody>
      </p:sp>
      <p:sp>
        <p:nvSpPr>
          <p:cNvPr id="14" name="ZoneTexte 13">
            <a:extLst>
              <a:ext uri="{FF2B5EF4-FFF2-40B4-BE49-F238E27FC236}">
                <a16:creationId xmlns:a16="http://schemas.microsoft.com/office/drawing/2014/main" id="{CF5899DA-1818-414A-8AF4-EB54DAC1BEA7}"/>
              </a:ext>
            </a:extLst>
          </p:cNvPr>
          <p:cNvSpPr txBox="1"/>
          <p:nvPr/>
        </p:nvSpPr>
        <p:spPr>
          <a:xfrm>
            <a:off x="5045870" y="3581127"/>
            <a:ext cx="2744137" cy="307777"/>
          </a:xfrm>
          <a:prstGeom prst="rect">
            <a:avLst/>
          </a:prstGeom>
          <a:noFill/>
        </p:spPr>
        <p:txBody>
          <a:bodyPr wrap="square" rtlCol="0">
            <a:spAutoFit/>
          </a:bodyPr>
          <a:lstStyle/>
          <a:p>
            <a:pPr algn="ctr">
              <a:defRPr/>
            </a:pPr>
            <a:r>
              <a:rPr lang="fr-FR" sz="1400" dirty="0">
                <a:solidFill>
                  <a:prstClr val="black"/>
                </a:solidFill>
                <a:latin typeface="Calibri"/>
              </a:rPr>
              <a:t>Porosité à l’eau</a:t>
            </a:r>
          </a:p>
        </p:txBody>
      </p:sp>
      <p:pic>
        <p:nvPicPr>
          <p:cNvPr id="15" name="Image 14">
            <a:extLst>
              <a:ext uri="{FF2B5EF4-FFF2-40B4-BE49-F238E27FC236}">
                <a16:creationId xmlns:a16="http://schemas.microsoft.com/office/drawing/2014/main" id="{A2C21CC0-3997-4CEB-A36C-C0BF383081A3}"/>
              </a:ext>
            </a:extLst>
          </p:cNvPr>
          <p:cNvPicPr>
            <a:picLocks noChangeAspect="1"/>
          </p:cNvPicPr>
          <p:nvPr/>
        </p:nvPicPr>
        <p:blipFill>
          <a:blip r:embed="rId6"/>
          <a:stretch>
            <a:fillRect/>
          </a:stretch>
        </p:blipFill>
        <p:spPr>
          <a:xfrm>
            <a:off x="3166988" y="3956965"/>
            <a:ext cx="1747029" cy="2300930"/>
          </a:xfrm>
          <a:prstGeom prst="rect">
            <a:avLst/>
          </a:prstGeom>
        </p:spPr>
      </p:pic>
      <p:sp>
        <p:nvSpPr>
          <p:cNvPr id="16" name="ZoneTexte 15">
            <a:extLst>
              <a:ext uri="{FF2B5EF4-FFF2-40B4-BE49-F238E27FC236}">
                <a16:creationId xmlns:a16="http://schemas.microsoft.com/office/drawing/2014/main" id="{B4C348F0-0769-491E-A6E9-6969D6A99AB2}"/>
              </a:ext>
            </a:extLst>
          </p:cNvPr>
          <p:cNvSpPr txBox="1"/>
          <p:nvPr/>
        </p:nvSpPr>
        <p:spPr>
          <a:xfrm>
            <a:off x="2838754" y="6142651"/>
            <a:ext cx="2213216" cy="307777"/>
          </a:xfrm>
          <a:prstGeom prst="rect">
            <a:avLst/>
          </a:prstGeom>
          <a:noFill/>
        </p:spPr>
        <p:txBody>
          <a:bodyPr wrap="square" rtlCol="0">
            <a:spAutoFit/>
          </a:bodyPr>
          <a:lstStyle/>
          <a:p>
            <a:pPr algn="ctr">
              <a:defRPr/>
            </a:pPr>
            <a:r>
              <a:rPr lang="fr-FR" sz="1400" dirty="0" err="1">
                <a:solidFill>
                  <a:prstClr val="black"/>
                </a:solidFill>
                <a:latin typeface="Calibri"/>
              </a:rPr>
              <a:t>Titrateur</a:t>
            </a:r>
            <a:r>
              <a:rPr lang="fr-FR" sz="1400" dirty="0">
                <a:solidFill>
                  <a:prstClr val="black"/>
                </a:solidFill>
                <a:latin typeface="Calibri"/>
              </a:rPr>
              <a:t> potentiométrique</a:t>
            </a:r>
          </a:p>
        </p:txBody>
      </p:sp>
    </p:spTree>
    <p:extLst>
      <p:ext uri="{BB962C8B-B14F-4D97-AF65-F5344CB8AC3E}">
        <p14:creationId xmlns:p14="http://schemas.microsoft.com/office/powerpoint/2010/main" val="698300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a:bodyPr>
          <a:lstStyle/>
          <a:p>
            <a:r>
              <a:rPr lang="fr-FR" dirty="0"/>
              <a:t>Suivi par instrumentation</a:t>
            </a:r>
          </a:p>
        </p:txBody>
      </p:sp>
      <p:sp>
        <p:nvSpPr>
          <p:cNvPr id="6" name="Espace réservé du contenu 5"/>
          <p:cNvSpPr>
            <a:spLocks noGrp="1"/>
          </p:cNvSpPr>
          <p:nvPr>
            <p:ph idx="1"/>
          </p:nvPr>
        </p:nvSpPr>
        <p:spPr/>
        <p:txBody>
          <a:bodyPr>
            <a:normAutofit fontScale="92500" lnSpcReduction="20000"/>
          </a:bodyPr>
          <a:lstStyle/>
          <a:p>
            <a:pPr marL="0" indent="0" algn="r">
              <a:buNone/>
            </a:pPr>
            <a:r>
              <a:rPr lang="fr-FR" sz="2900" i="1" dirty="0"/>
              <a:t>« La fissure est-elle stable ? »</a:t>
            </a:r>
          </a:p>
          <a:p>
            <a:pPr marL="0" indent="0" algn="r">
              <a:buNone/>
            </a:pPr>
            <a:r>
              <a:rPr lang="fr-FR" sz="2900" i="1" dirty="0"/>
              <a:t>« La structure se déforme-t-elle encore ? »</a:t>
            </a:r>
          </a:p>
          <a:p>
            <a:r>
              <a:rPr lang="fr-FR" sz="2900" u="sng" dirty="0"/>
              <a:t>Objectifs </a:t>
            </a:r>
            <a:r>
              <a:rPr lang="fr-FR" sz="2900" dirty="0"/>
              <a:t>:</a:t>
            </a:r>
          </a:p>
          <a:p>
            <a:pPr lvl="1"/>
            <a:r>
              <a:rPr lang="fr-FR" dirty="0"/>
              <a:t>Suivi préventif ultérieur</a:t>
            </a:r>
          </a:p>
          <a:p>
            <a:pPr lvl="1"/>
            <a:r>
              <a:rPr lang="fr-FR" dirty="0"/>
              <a:t>Acquisition de données sur le comportement réel de la structure (déformations, effets des gradients thermiques…)</a:t>
            </a:r>
          </a:p>
          <a:p>
            <a:pPr lvl="1"/>
            <a:r>
              <a:rPr lang="fr-FR" dirty="0"/>
              <a:t>Contrôle des paramètres structuraux et environnementaux</a:t>
            </a:r>
          </a:p>
          <a:p>
            <a:pPr lvl="1"/>
            <a:r>
              <a:rPr lang="fr-FR" dirty="0"/>
              <a:t>Évaluation du comportement vis-à-vis :</a:t>
            </a:r>
          </a:p>
          <a:p>
            <a:pPr lvl="2"/>
            <a:r>
              <a:rPr lang="fr-FR" dirty="0"/>
              <a:t>des sollicitations environnementales</a:t>
            </a:r>
          </a:p>
          <a:p>
            <a:pPr lvl="2"/>
            <a:r>
              <a:rPr lang="fr-FR" dirty="0"/>
              <a:t>des sollicitations en service</a:t>
            </a:r>
          </a:p>
          <a:p>
            <a:pPr lvl="2"/>
            <a:r>
              <a:rPr lang="fr-FR" dirty="0"/>
              <a:t>des sollicitations exceptionnelles</a:t>
            </a:r>
          </a:p>
          <a:p>
            <a:pPr lvl="1"/>
            <a:r>
              <a:rPr lang="fr-FR" dirty="0"/>
              <a:t>Détection en amont d’anomalies de comportement</a:t>
            </a:r>
          </a:p>
          <a:p>
            <a:pPr lvl="1"/>
            <a:r>
              <a:rPr lang="fr-FR" dirty="0"/>
              <a:t>Suivi de la cinétique d’évolution des défauts</a:t>
            </a:r>
          </a:p>
          <a:p>
            <a:pPr lvl="1"/>
            <a:r>
              <a:rPr lang="fr-FR" dirty="0"/>
              <a:t>Mise en place de dispositifs interactifs avec alarmes / alertes et actions sur l’exploitation</a:t>
            </a:r>
          </a:p>
          <a:p>
            <a:pPr lvl="1"/>
            <a:r>
              <a:rPr lang="fr-FR" dirty="0"/>
              <a:t>Etudes de faisabilité en vue de la prolongation de la durée de vie</a:t>
            </a:r>
          </a:p>
        </p:txBody>
      </p:sp>
    </p:spTree>
    <p:extLst>
      <p:ext uri="{BB962C8B-B14F-4D97-AF65-F5344CB8AC3E}">
        <p14:creationId xmlns:p14="http://schemas.microsoft.com/office/powerpoint/2010/main" val="13307140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a:bodyPr>
          <a:lstStyle/>
          <a:p>
            <a:r>
              <a:rPr lang="fr-FR" dirty="0"/>
              <a:t>Suivi par instrumentation</a:t>
            </a:r>
          </a:p>
        </p:txBody>
      </p:sp>
      <p:sp>
        <p:nvSpPr>
          <p:cNvPr id="6" name="Espace réservé du contenu 5"/>
          <p:cNvSpPr>
            <a:spLocks noGrp="1"/>
          </p:cNvSpPr>
          <p:nvPr>
            <p:ph idx="1"/>
          </p:nvPr>
        </p:nvSpPr>
        <p:spPr/>
        <p:txBody>
          <a:bodyPr>
            <a:normAutofit fontScale="92500" lnSpcReduction="10000"/>
          </a:bodyPr>
          <a:lstStyle/>
          <a:p>
            <a:pPr algn="just"/>
            <a:r>
              <a:rPr lang="fr-FR" sz="2900" u="sng" dirty="0"/>
              <a:t>Identification de la destination</a:t>
            </a:r>
            <a:r>
              <a:rPr lang="fr-FR" sz="2900" dirty="0"/>
              <a:t> :</a:t>
            </a:r>
          </a:p>
          <a:p>
            <a:pPr lvl="1" algn="just"/>
            <a:r>
              <a:rPr lang="fr-FR" dirty="0"/>
              <a:t>Suivi en construction</a:t>
            </a:r>
          </a:p>
          <a:p>
            <a:pPr lvl="1" algn="just"/>
            <a:r>
              <a:rPr lang="fr-FR" dirty="0"/>
              <a:t>Suivi en service sur ouvrages neufs</a:t>
            </a:r>
          </a:p>
          <a:p>
            <a:pPr lvl="1" algn="just"/>
            <a:r>
              <a:rPr lang="fr-FR" dirty="0"/>
              <a:t>Mise sous surveillance suite à détection d’anomalies</a:t>
            </a:r>
          </a:p>
          <a:p>
            <a:pPr lvl="1" algn="just"/>
            <a:r>
              <a:rPr lang="fr-FR" dirty="0"/>
              <a:t>Mise sous surveillance dans le cadre de « référé préventif » ou « recours en garantie »</a:t>
            </a:r>
          </a:p>
          <a:p>
            <a:pPr lvl="1" algn="just"/>
            <a:r>
              <a:rPr lang="fr-FR" dirty="0"/>
              <a:t>Diagnostic</a:t>
            </a:r>
          </a:p>
          <a:p>
            <a:pPr lvl="1" algn="just"/>
            <a:endParaRPr lang="fr-FR" dirty="0"/>
          </a:p>
          <a:p>
            <a:pPr algn="just"/>
            <a:r>
              <a:rPr lang="fr-FR" sz="2900" u="sng" dirty="0"/>
              <a:t>Identification des paramètres à évaluer</a:t>
            </a:r>
            <a:r>
              <a:rPr lang="fr-FR" sz="2900" dirty="0"/>
              <a:t> :</a:t>
            </a:r>
          </a:p>
          <a:p>
            <a:pPr lvl="1" algn="just"/>
            <a:r>
              <a:rPr lang="fr-FR" sz="2500" dirty="0"/>
              <a:t>Environnement</a:t>
            </a:r>
          </a:p>
          <a:p>
            <a:pPr lvl="1" algn="just"/>
            <a:r>
              <a:rPr lang="fr-FR" dirty="0"/>
              <a:t>Sollicitations : ponctuelles, variables, permanentes</a:t>
            </a:r>
          </a:p>
          <a:p>
            <a:pPr lvl="1" algn="just"/>
            <a:r>
              <a:rPr lang="fr-FR" dirty="0"/>
              <a:t>Phases critiques en construction</a:t>
            </a:r>
          </a:p>
          <a:p>
            <a:pPr lvl="1" algn="just"/>
            <a:r>
              <a:rPr lang="fr-FR" dirty="0"/>
              <a:t>Identification des zones sensibles</a:t>
            </a:r>
          </a:p>
          <a:p>
            <a:pPr lvl="1" algn="just"/>
            <a:r>
              <a:rPr lang="fr-FR" dirty="0"/>
              <a:t>Réponses de l’ouvrage : instantanées, différées, locales, globales</a:t>
            </a:r>
          </a:p>
          <a:p>
            <a:pPr lvl="1" algn="just"/>
            <a:endParaRPr lang="fr-FR" sz="3600" dirty="0"/>
          </a:p>
        </p:txBody>
      </p:sp>
    </p:spTree>
    <p:extLst>
      <p:ext uri="{BB962C8B-B14F-4D97-AF65-F5344CB8AC3E}">
        <p14:creationId xmlns:p14="http://schemas.microsoft.com/office/powerpoint/2010/main" val="32578465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BAA747-B915-4010-A11F-7B324136BD0F}"/>
              </a:ext>
            </a:extLst>
          </p:cNvPr>
          <p:cNvSpPr>
            <a:spLocks noGrp="1"/>
          </p:cNvSpPr>
          <p:nvPr>
            <p:ph type="title"/>
          </p:nvPr>
        </p:nvSpPr>
        <p:spPr/>
        <p:txBody>
          <a:bodyPr/>
          <a:lstStyle/>
          <a:p>
            <a:r>
              <a:rPr lang="fr-FR" dirty="0"/>
              <a:t>Suivi par instrumentation</a:t>
            </a:r>
          </a:p>
        </p:txBody>
      </p:sp>
      <p:sp>
        <p:nvSpPr>
          <p:cNvPr id="4" name="Espace réservé du contenu 5">
            <a:extLst>
              <a:ext uri="{FF2B5EF4-FFF2-40B4-BE49-F238E27FC236}">
                <a16:creationId xmlns:a16="http://schemas.microsoft.com/office/drawing/2014/main" id="{F044FA1D-1FF3-4481-841A-8FBCDEEFE685}"/>
              </a:ext>
            </a:extLst>
          </p:cNvPr>
          <p:cNvSpPr txBox="1">
            <a:spLocks/>
          </p:cNvSpPr>
          <p:nvPr/>
        </p:nvSpPr>
        <p:spPr>
          <a:xfrm>
            <a:off x="2966302" y="1340125"/>
            <a:ext cx="7244499" cy="485647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Wingdings" charset="2"/>
              <a:buChar char="§"/>
              <a:defRPr sz="2800" kern="1200">
                <a:solidFill>
                  <a:srgbClr val="003399"/>
                </a:solidFill>
                <a:latin typeface="+mn-lt"/>
                <a:ea typeface="+mn-ea"/>
                <a:cs typeface="+mn-cs"/>
              </a:defRPr>
            </a:lvl1pPr>
            <a:lvl2pPr marL="742950" indent="-285750" algn="l" defTabSz="457200" rtl="0" eaLnBrk="1" latinLnBrk="0" hangingPunct="1">
              <a:spcBef>
                <a:spcPct val="20000"/>
              </a:spcBef>
              <a:buFont typeface="Wingdings" charset="2"/>
              <a:buChar char="§"/>
              <a:defRPr sz="24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3399"/>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595959"/>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5959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fr-FR" sz="2000" u="sng" dirty="0">
                <a:latin typeface="Calibri"/>
              </a:rPr>
              <a:t>Capteurs et architecture</a:t>
            </a:r>
            <a:r>
              <a:rPr lang="fr-FR" sz="2000" dirty="0">
                <a:latin typeface="Calibri"/>
              </a:rPr>
              <a:t> :</a:t>
            </a:r>
          </a:p>
          <a:p>
            <a:pPr lvl="1">
              <a:defRPr/>
            </a:pPr>
            <a:r>
              <a:rPr lang="fr-FR" sz="1700" dirty="0">
                <a:solidFill>
                  <a:prstClr val="black">
                    <a:lumMod val="65000"/>
                    <a:lumOff val="35000"/>
                  </a:prstClr>
                </a:solidFill>
                <a:latin typeface="Calibri"/>
              </a:rPr>
              <a:t>Robustesse</a:t>
            </a:r>
          </a:p>
          <a:p>
            <a:pPr lvl="1">
              <a:defRPr/>
            </a:pPr>
            <a:r>
              <a:rPr lang="fr-FR" sz="1700" dirty="0">
                <a:solidFill>
                  <a:prstClr val="black">
                    <a:lumMod val="65000"/>
                    <a:lumOff val="35000"/>
                  </a:prstClr>
                </a:solidFill>
                <a:latin typeface="Calibri"/>
              </a:rPr>
              <a:t>Redondance</a:t>
            </a:r>
          </a:p>
          <a:p>
            <a:pPr lvl="1">
              <a:defRPr/>
            </a:pPr>
            <a:r>
              <a:rPr lang="fr-FR" sz="1700" dirty="0">
                <a:solidFill>
                  <a:prstClr val="black">
                    <a:lumMod val="65000"/>
                    <a:lumOff val="35000"/>
                  </a:prstClr>
                </a:solidFill>
                <a:latin typeface="Calibri"/>
              </a:rPr>
              <a:t>Minimiser l’analogique</a:t>
            </a:r>
          </a:p>
          <a:p>
            <a:pPr lvl="1">
              <a:defRPr/>
            </a:pPr>
            <a:r>
              <a:rPr lang="fr-FR" sz="1700" dirty="0">
                <a:solidFill>
                  <a:prstClr val="black">
                    <a:lumMod val="65000"/>
                    <a:lumOff val="35000"/>
                  </a:prstClr>
                </a:solidFill>
                <a:latin typeface="Calibri"/>
              </a:rPr>
              <a:t>Optimiser l’autonomie</a:t>
            </a:r>
          </a:p>
          <a:p>
            <a:pPr lvl="1">
              <a:defRPr/>
            </a:pPr>
            <a:endParaRPr lang="fr-FR" sz="1700" dirty="0">
              <a:solidFill>
                <a:prstClr val="black">
                  <a:lumMod val="65000"/>
                  <a:lumOff val="35000"/>
                </a:prstClr>
              </a:solidFill>
              <a:latin typeface="Calibri"/>
            </a:endParaRPr>
          </a:p>
          <a:p>
            <a:pPr>
              <a:defRPr/>
            </a:pPr>
            <a:r>
              <a:rPr lang="fr-FR" sz="2000" u="sng" dirty="0">
                <a:latin typeface="Calibri"/>
              </a:rPr>
              <a:t>Traitement et utilisation des données</a:t>
            </a:r>
            <a:r>
              <a:rPr lang="fr-FR" sz="2000" dirty="0">
                <a:latin typeface="Calibri"/>
              </a:rPr>
              <a:t> :</a:t>
            </a:r>
          </a:p>
          <a:p>
            <a:pPr lvl="1">
              <a:defRPr/>
            </a:pPr>
            <a:r>
              <a:rPr lang="fr-FR" sz="1700" dirty="0">
                <a:solidFill>
                  <a:prstClr val="black">
                    <a:lumMod val="65000"/>
                    <a:lumOff val="35000"/>
                  </a:prstClr>
                </a:solidFill>
                <a:latin typeface="Calibri"/>
              </a:rPr>
              <a:t>Mesures statiques</a:t>
            </a:r>
          </a:p>
          <a:p>
            <a:pPr lvl="1">
              <a:defRPr/>
            </a:pPr>
            <a:r>
              <a:rPr lang="fr-FR" sz="1700" dirty="0">
                <a:solidFill>
                  <a:prstClr val="black">
                    <a:lumMod val="65000"/>
                    <a:lumOff val="35000"/>
                  </a:prstClr>
                </a:solidFill>
                <a:latin typeface="Calibri"/>
              </a:rPr>
              <a:t>Mesures dynamiques</a:t>
            </a:r>
          </a:p>
          <a:p>
            <a:pPr lvl="1">
              <a:defRPr/>
            </a:pPr>
            <a:r>
              <a:rPr lang="fr-FR" sz="1700" dirty="0">
                <a:solidFill>
                  <a:prstClr val="black">
                    <a:lumMod val="65000"/>
                    <a:lumOff val="35000"/>
                  </a:prstClr>
                </a:solidFill>
                <a:latin typeface="Calibri"/>
              </a:rPr>
              <a:t>Transmission en temps réel</a:t>
            </a:r>
          </a:p>
          <a:p>
            <a:pPr lvl="1">
              <a:defRPr/>
            </a:pPr>
            <a:r>
              <a:rPr lang="fr-FR" sz="1700" dirty="0">
                <a:solidFill>
                  <a:prstClr val="black">
                    <a:lumMod val="65000"/>
                    <a:lumOff val="35000"/>
                  </a:prstClr>
                </a:solidFill>
                <a:latin typeface="Calibri"/>
              </a:rPr>
              <a:t>Enregistrement et stockage</a:t>
            </a:r>
          </a:p>
          <a:p>
            <a:pPr lvl="1">
              <a:defRPr/>
            </a:pPr>
            <a:r>
              <a:rPr lang="fr-FR" sz="1700" dirty="0">
                <a:solidFill>
                  <a:prstClr val="black">
                    <a:lumMod val="65000"/>
                    <a:lumOff val="35000"/>
                  </a:prstClr>
                </a:solidFill>
                <a:latin typeface="Calibri"/>
              </a:rPr>
              <a:t>Détection d’anomalies de fonctionnement</a:t>
            </a:r>
          </a:p>
          <a:p>
            <a:pPr lvl="1">
              <a:defRPr/>
            </a:pPr>
            <a:r>
              <a:rPr lang="fr-FR" sz="1700" dirty="0">
                <a:solidFill>
                  <a:prstClr val="black">
                    <a:lumMod val="65000"/>
                    <a:lumOff val="35000"/>
                  </a:prstClr>
                </a:solidFill>
                <a:latin typeface="Calibri"/>
              </a:rPr>
              <a:t>Couplage avec l’exploitation des structures</a:t>
            </a:r>
          </a:p>
          <a:p>
            <a:pPr lvl="1">
              <a:defRPr/>
            </a:pPr>
            <a:endParaRPr lang="fr-FR" sz="1700" dirty="0">
              <a:solidFill>
                <a:prstClr val="black">
                  <a:lumMod val="65000"/>
                  <a:lumOff val="35000"/>
                </a:prstClr>
              </a:solidFill>
              <a:latin typeface="Calibri"/>
            </a:endParaRPr>
          </a:p>
        </p:txBody>
      </p:sp>
    </p:spTree>
    <p:extLst>
      <p:ext uri="{BB962C8B-B14F-4D97-AF65-F5344CB8AC3E}">
        <p14:creationId xmlns:p14="http://schemas.microsoft.com/office/powerpoint/2010/main" val="30290075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F0230C-2188-4F4D-A385-CE766370B961}"/>
              </a:ext>
            </a:extLst>
          </p:cNvPr>
          <p:cNvSpPr>
            <a:spLocks noGrp="1"/>
          </p:cNvSpPr>
          <p:nvPr>
            <p:ph type="title"/>
          </p:nvPr>
        </p:nvSpPr>
        <p:spPr/>
        <p:txBody>
          <a:bodyPr>
            <a:normAutofit/>
          </a:bodyPr>
          <a:lstStyle/>
          <a:p>
            <a:r>
              <a:rPr lang="fr-FR" sz="2800" dirty="0"/>
              <a:t>Suivi par instrumentation: Exemple de la jauge </a:t>
            </a:r>
            <a:r>
              <a:rPr lang="fr-FR" sz="2800" dirty="0" err="1"/>
              <a:t>Saugnac</a:t>
            </a:r>
            <a:endParaRPr lang="fr-FR" sz="2800" dirty="0"/>
          </a:p>
        </p:txBody>
      </p:sp>
      <p:sp>
        <p:nvSpPr>
          <p:cNvPr id="3" name="Espace réservé du contenu 2">
            <a:extLst>
              <a:ext uri="{FF2B5EF4-FFF2-40B4-BE49-F238E27FC236}">
                <a16:creationId xmlns:a16="http://schemas.microsoft.com/office/drawing/2014/main" id="{C9E6C666-ED0F-4B2C-A054-4E0B09DA66D7}"/>
              </a:ext>
            </a:extLst>
          </p:cNvPr>
          <p:cNvSpPr>
            <a:spLocks noGrp="1"/>
          </p:cNvSpPr>
          <p:nvPr>
            <p:ph idx="1"/>
          </p:nvPr>
        </p:nvSpPr>
        <p:spPr/>
        <p:txBody>
          <a:bodyPr/>
          <a:lstStyle/>
          <a:p>
            <a:r>
              <a:rPr lang="fr-FR" dirty="0"/>
              <a:t>Surveille les fissures</a:t>
            </a:r>
          </a:p>
          <a:p>
            <a:r>
              <a:rPr lang="fr-FR" dirty="0"/>
              <a:t>Participe à la gestion du désordre en mesurant son évolution</a:t>
            </a:r>
          </a:p>
          <a:p>
            <a:pPr lvl="1"/>
            <a:r>
              <a:rPr lang="fr-FR" dirty="0"/>
              <a:t>Possibilité d’adapter le type de jauge à poser au phénomène à observer (fissures, glissement, inclinaison)</a:t>
            </a:r>
          </a:p>
        </p:txBody>
      </p:sp>
      <p:pic>
        <p:nvPicPr>
          <p:cNvPr id="4098" name="Picture 2" descr="RÃ©sultat de recherche d'images pour &quot;jauge saugnac&quot;">
            <a:extLst>
              <a:ext uri="{FF2B5EF4-FFF2-40B4-BE49-F238E27FC236}">
                <a16:creationId xmlns:a16="http://schemas.microsoft.com/office/drawing/2014/main" id="{ADF5674A-67C1-4132-AE53-E0132A6C36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9407" y="3429000"/>
            <a:ext cx="3579019" cy="211455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759F66EB-7B0E-4AB5-BBFF-F60E4C3E74CB}"/>
              </a:ext>
            </a:extLst>
          </p:cNvPr>
          <p:cNvSpPr txBox="1"/>
          <p:nvPr/>
        </p:nvSpPr>
        <p:spPr>
          <a:xfrm>
            <a:off x="4769407" y="5543550"/>
            <a:ext cx="3579019" cy="369332"/>
          </a:xfrm>
          <a:prstGeom prst="rect">
            <a:avLst/>
          </a:prstGeom>
          <a:noFill/>
        </p:spPr>
        <p:txBody>
          <a:bodyPr wrap="square" rtlCol="0">
            <a:spAutoFit/>
          </a:bodyPr>
          <a:lstStyle/>
          <a:p>
            <a:pPr algn="ctr"/>
            <a:r>
              <a:rPr lang="fr-FR" i="1" dirty="0"/>
              <a:t>Mesure l’évolution des fissures</a:t>
            </a:r>
          </a:p>
        </p:txBody>
      </p:sp>
    </p:spTree>
    <p:extLst>
      <p:ext uri="{BB962C8B-B14F-4D97-AF65-F5344CB8AC3E}">
        <p14:creationId xmlns:p14="http://schemas.microsoft.com/office/powerpoint/2010/main" val="42510355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p:txBody>
          <a:bodyPr/>
          <a:lstStyle/>
          <a:p>
            <a:pPr algn="just">
              <a:buNone/>
            </a:pPr>
            <a:endParaRPr lang="fr-FR" b="1" dirty="0">
              <a:solidFill>
                <a:schemeClr val="tx2"/>
              </a:solidFill>
            </a:endParaRPr>
          </a:p>
          <a:p>
            <a:pPr algn="just">
              <a:buNone/>
            </a:pPr>
            <a:r>
              <a:rPr lang="fr-FR" sz="2000" b="1" dirty="0">
                <a:solidFill>
                  <a:schemeClr val="tx2"/>
                </a:solidFill>
              </a:rPr>
              <a:t>	</a:t>
            </a:r>
            <a:r>
              <a:rPr lang="fr-FR" sz="2000" dirty="0"/>
              <a:t>Un </a:t>
            </a:r>
            <a:r>
              <a:rPr lang="fr-FR" sz="2000" b="1" dirty="0"/>
              <a:t>fissuromètre</a:t>
            </a:r>
            <a:r>
              <a:rPr lang="fr-FR" sz="2000" dirty="0"/>
              <a:t> est un instrument de mesure permettant la surveillance de l'activité des fissures</a:t>
            </a:r>
            <a:endParaRPr lang="fr-FR" dirty="0"/>
          </a:p>
        </p:txBody>
      </p:sp>
      <p:pic>
        <p:nvPicPr>
          <p:cNvPr id="7" name="Image 6"/>
          <p:cNvPicPr/>
          <p:nvPr/>
        </p:nvPicPr>
        <p:blipFill>
          <a:blip r:embed="rId2" cstate="print">
            <a:extLst>
              <a:ext uri="{28A0092B-C50C-407E-A947-70E740481C1C}">
                <a14:useLocalDpi xmlns:a14="http://schemas.microsoft.com/office/drawing/2010/main"/>
              </a:ext>
            </a:extLst>
          </a:blip>
          <a:srcRect/>
          <a:stretch>
            <a:fillRect/>
          </a:stretch>
        </p:blipFill>
        <p:spPr bwMode="auto">
          <a:xfrm>
            <a:off x="2161077" y="2976046"/>
            <a:ext cx="2268400" cy="1333500"/>
          </a:xfrm>
          <a:prstGeom prst="rect">
            <a:avLst/>
          </a:prstGeom>
          <a:noFill/>
          <a:ln w="9525">
            <a:noFill/>
            <a:miter lim="800000"/>
            <a:headEnd/>
            <a:tailEnd/>
          </a:ln>
        </p:spPr>
      </p:pic>
      <p:pic>
        <p:nvPicPr>
          <p:cNvPr id="8" name="Image 7"/>
          <p:cNvPicPr/>
          <p:nvPr/>
        </p:nvPicPr>
        <p:blipFill>
          <a:blip r:embed="rId3"/>
          <a:srcRect/>
          <a:stretch>
            <a:fillRect/>
          </a:stretch>
        </p:blipFill>
        <p:spPr bwMode="auto">
          <a:xfrm>
            <a:off x="7511468" y="2837942"/>
            <a:ext cx="2593188" cy="1609725"/>
          </a:xfrm>
          <a:prstGeom prst="rect">
            <a:avLst/>
          </a:prstGeom>
          <a:noFill/>
          <a:ln w="9525">
            <a:noFill/>
            <a:miter lim="800000"/>
            <a:headEnd/>
            <a:tailEnd/>
          </a:ln>
        </p:spPr>
      </p:pic>
      <p:pic>
        <p:nvPicPr>
          <p:cNvPr id="10" name="Picture 16" descr="fessurimetro 1">
            <a:hlinkClick r:id="rId4" action="ppaction://hlinkfi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720" y="4168258"/>
            <a:ext cx="2746508" cy="2061092"/>
          </a:xfrm>
          <a:prstGeom prst="rect">
            <a:avLst/>
          </a:prstGeom>
          <a:noFill/>
          <a:ln w="25400">
            <a:solidFill>
              <a:srgbClr val="FFFF99"/>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180480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526473" y="838200"/>
            <a:ext cx="9573491" cy="4766469"/>
          </a:xfrm>
        </p:spPr>
        <p:txBody>
          <a:bodyPr/>
          <a:lstStyle/>
          <a:p>
            <a:pPr algn="just">
              <a:buNone/>
            </a:pPr>
            <a:endParaRPr lang="fr-FR" b="1" dirty="0">
              <a:solidFill>
                <a:schemeClr val="tx2"/>
              </a:solidFill>
            </a:endParaRPr>
          </a:p>
          <a:p>
            <a:pPr algn="just">
              <a:buNone/>
            </a:pPr>
            <a:r>
              <a:rPr lang="fr-FR" sz="2000" b="1" dirty="0">
                <a:solidFill>
                  <a:schemeClr val="tx2"/>
                </a:solidFill>
              </a:rPr>
              <a:t>	</a:t>
            </a:r>
            <a:r>
              <a:rPr lang="fr-FR" sz="2000" dirty="0"/>
              <a:t>Un </a:t>
            </a:r>
            <a:r>
              <a:rPr lang="fr-FR" sz="2000" b="1" dirty="0"/>
              <a:t>fissuromètre</a:t>
            </a:r>
            <a:r>
              <a:rPr lang="fr-FR" sz="2000" dirty="0"/>
              <a:t> </a:t>
            </a:r>
            <a:r>
              <a:rPr lang="fr-FR" sz="2000" b="1" dirty="0"/>
              <a:t>automatique</a:t>
            </a:r>
            <a:r>
              <a:rPr lang="fr-FR" sz="2000" dirty="0"/>
              <a:t> est un instrument de mesure permettant la surveillance de l'activité des fissures</a:t>
            </a:r>
            <a:endParaRPr lang="fr-FR" dirty="0"/>
          </a:p>
        </p:txBody>
      </p:sp>
      <p:pic>
        <p:nvPicPr>
          <p:cNvPr id="11" name="Picture 23" descr="Résultat de recherche d'images pour &quot;fissurometre barrage&quot;&quot;">
            <a:extLst>
              <a:ext uri="{FF2B5EF4-FFF2-40B4-BE49-F238E27FC236}">
                <a16:creationId xmlns:a16="http://schemas.microsoft.com/office/drawing/2014/main" id="{10A0E9FB-E9C5-4A49-AF45-D5E08B1E722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469820" y="3260659"/>
            <a:ext cx="3854432" cy="2817185"/>
          </a:xfrm>
          <a:prstGeom prst="rect">
            <a:avLst/>
          </a:prstGeom>
          <a:noFill/>
          <a:extLst>
            <a:ext uri="{909E8E84-426E-40DD-AFC4-6F175D3DCCD1}">
              <a14:hiddenFill xmlns:a14="http://schemas.microsoft.com/office/drawing/2010/main">
                <a:solidFill>
                  <a:srgbClr val="FFFFFF"/>
                </a:solidFill>
              </a14:hiddenFill>
            </a:ext>
          </a:extLst>
        </p:spPr>
      </p:pic>
      <p:pic>
        <p:nvPicPr>
          <p:cNvPr id="6" name="Espace réservé du contenu 15">
            <a:extLst>
              <a:ext uri="{FF2B5EF4-FFF2-40B4-BE49-F238E27FC236}">
                <a16:creationId xmlns:a16="http://schemas.microsoft.com/office/drawing/2014/main" id="{E6CD800B-31F7-BE42-A5E0-6EE5EC6C64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67748" y="2253166"/>
            <a:ext cx="4068468" cy="4022725"/>
          </a:xfrm>
          <a:prstGeom prst="rect">
            <a:avLst/>
          </a:prstGeom>
        </p:spPr>
      </p:pic>
    </p:spTree>
    <p:extLst>
      <p:ext uri="{BB962C8B-B14F-4D97-AF65-F5344CB8AC3E}">
        <p14:creationId xmlns:p14="http://schemas.microsoft.com/office/powerpoint/2010/main" val="26729310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F7C004-1BB1-4A33-9902-F23021FA58E6}"/>
              </a:ext>
            </a:extLst>
          </p:cNvPr>
          <p:cNvSpPr>
            <a:spLocks noGrp="1"/>
          </p:cNvSpPr>
          <p:nvPr>
            <p:ph type="title"/>
          </p:nvPr>
        </p:nvSpPr>
        <p:spPr/>
        <p:txBody>
          <a:bodyPr/>
          <a:lstStyle/>
          <a:p>
            <a:r>
              <a:rPr lang="fr-FR" dirty="0"/>
              <a:t>Auscultation des fissures: </a:t>
            </a:r>
            <a:r>
              <a:rPr lang="fr-FR" dirty="0" err="1"/>
              <a:t>CrackLog</a:t>
            </a:r>
            <a:endParaRPr lang="fr-FR" dirty="0"/>
          </a:p>
        </p:txBody>
      </p:sp>
      <p:pic>
        <p:nvPicPr>
          <p:cNvPr id="16" name="Espace réservé du contenu 15">
            <a:extLst>
              <a:ext uri="{FF2B5EF4-FFF2-40B4-BE49-F238E27FC236}">
                <a16:creationId xmlns:a16="http://schemas.microsoft.com/office/drawing/2014/main" id="{3F0F20F1-377E-4778-9CE9-129983F64E2C}"/>
              </a:ext>
            </a:extLst>
          </p:cNvPr>
          <p:cNvPicPr>
            <a:picLocks noGrp="1" noChangeAspect="1"/>
          </p:cNvPicPr>
          <p:nvPr>
            <p:ph sz="half" idx="2"/>
          </p:nvPr>
        </p:nvPicPr>
        <p:blipFill>
          <a:blip r:embed="rId2" cstate="print">
            <a:extLst>
              <a:ext uri="{28A0092B-C50C-407E-A947-70E740481C1C}">
                <a14:useLocalDpi xmlns:a14="http://schemas.microsoft.com/office/drawing/2010/main"/>
              </a:ext>
            </a:extLst>
          </a:blip>
          <a:stretch>
            <a:fillRect/>
          </a:stretch>
        </p:blipFill>
        <p:spPr>
          <a:xfrm>
            <a:off x="6652566" y="1846263"/>
            <a:ext cx="4068468" cy="4022725"/>
          </a:xfrm>
        </p:spPr>
      </p:pic>
      <p:sp>
        <p:nvSpPr>
          <p:cNvPr id="14" name="Espace réservé du contenu 13">
            <a:extLst>
              <a:ext uri="{FF2B5EF4-FFF2-40B4-BE49-F238E27FC236}">
                <a16:creationId xmlns:a16="http://schemas.microsoft.com/office/drawing/2014/main" id="{16F37769-A37A-4AD3-85A5-18AA97F9175C}"/>
              </a:ext>
            </a:extLst>
          </p:cNvPr>
          <p:cNvSpPr>
            <a:spLocks noGrp="1"/>
          </p:cNvSpPr>
          <p:nvPr>
            <p:ph sz="half" idx="1"/>
          </p:nvPr>
        </p:nvSpPr>
        <p:spPr/>
        <p:txBody>
          <a:bodyPr>
            <a:normAutofit fontScale="92500" lnSpcReduction="10000"/>
          </a:bodyPr>
          <a:lstStyle/>
          <a:p>
            <a:r>
              <a:rPr lang="fr-FR" dirty="0"/>
              <a:t>Surveillance de fissures pour le monitoring des bâtiments, des ponts et des barrages</a:t>
            </a:r>
          </a:p>
          <a:p>
            <a:r>
              <a:rPr lang="fr-FR" dirty="0"/>
              <a:t>Basé sur la technologie potentiométrique </a:t>
            </a:r>
          </a:p>
          <a:p>
            <a:r>
              <a:rPr lang="fr-FR" dirty="0"/>
              <a:t>Mesure de température intégrée afin de corriger les effets thermiques</a:t>
            </a:r>
          </a:p>
          <a:p>
            <a:r>
              <a:rPr lang="fr-FR" dirty="0"/>
              <a:t>Le </a:t>
            </a:r>
            <a:r>
              <a:rPr lang="fr-FR" dirty="0" err="1"/>
              <a:t>Cracklog</a:t>
            </a:r>
            <a:r>
              <a:rPr lang="fr-FR" dirty="0"/>
              <a:t> permet également de mesurer la déformation d’une poutre en flexion après l’application d’une charge </a:t>
            </a:r>
          </a:p>
        </p:txBody>
      </p:sp>
    </p:spTree>
    <p:extLst>
      <p:ext uri="{BB962C8B-B14F-4D97-AF65-F5344CB8AC3E}">
        <p14:creationId xmlns:p14="http://schemas.microsoft.com/office/powerpoint/2010/main" val="30293374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F7C004-1BB1-4A33-9902-F23021FA58E6}"/>
              </a:ext>
            </a:extLst>
          </p:cNvPr>
          <p:cNvSpPr>
            <a:spLocks noGrp="1"/>
          </p:cNvSpPr>
          <p:nvPr>
            <p:ph type="title"/>
          </p:nvPr>
        </p:nvSpPr>
        <p:spPr>
          <a:xfrm>
            <a:off x="429490" y="298018"/>
            <a:ext cx="10515599" cy="932688"/>
          </a:xfrm>
        </p:spPr>
        <p:txBody>
          <a:bodyPr vert="horz" lIns="91440" tIns="45720" rIns="91440" bIns="45720" rtlCol="0" anchor="b">
            <a:normAutofit fontScale="90000"/>
          </a:bodyPr>
          <a:lstStyle/>
          <a:p>
            <a:r>
              <a:rPr lang="en-US" sz="5400" kern="1200" dirty="0">
                <a:solidFill>
                  <a:schemeClr val="tx1"/>
                </a:solidFill>
                <a:latin typeface="+mj-lt"/>
                <a:ea typeface="+mj-ea"/>
                <a:cs typeface="+mj-cs"/>
              </a:rPr>
              <a:t>Auscultation des fissures: </a:t>
            </a:r>
            <a:r>
              <a:rPr lang="en-US" sz="5400" kern="1200" dirty="0" err="1">
                <a:solidFill>
                  <a:schemeClr val="tx1"/>
                </a:solidFill>
                <a:latin typeface="+mj-lt"/>
                <a:ea typeface="+mj-ea"/>
                <a:cs typeface="+mj-cs"/>
              </a:rPr>
              <a:t>Interprétation</a:t>
            </a:r>
            <a:endParaRPr lang="en-US" sz="5400" kern="1200" dirty="0">
              <a:solidFill>
                <a:schemeClr val="tx1"/>
              </a:solidFill>
              <a:latin typeface="+mj-lt"/>
              <a:ea typeface="+mj-ea"/>
              <a:cs typeface="+mj-cs"/>
            </a:endParaRPr>
          </a:p>
        </p:txBody>
      </p:sp>
      <p:pic>
        <p:nvPicPr>
          <p:cNvPr id="7" name="Image 6">
            <a:extLst>
              <a:ext uri="{FF2B5EF4-FFF2-40B4-BE49-F238E27FC236}">
                <a16:creationId xmlns:a16="http://schemas.microsoft.com/office/drawing/2014/main" id="{50F83E29-65DE-B14E-8140-4C4C19F057E4}"/>
              </a:ext>
            </a:extLst>
          </p:cNvPr>
          <p:cNvPicPr>
            <a:picLocks noChangeAspect="1"/>
          </p:cNvPicPr>
          <p:nvPr/>
        </p:nvPicPr>
        <p:blipFill>
          <a:blip r:embed="rId2"/>
          <a:stretch>
            <a:fillRect/>
          </a:stretch>
        </p:blipFill>
        <p:spPr>
          <a:xfrm>
            <a:off x="2287982" y="1863801"/>
            <a:ext cx="7616034" cy="4440746"/>
          </a:xfrm>
          <a:prstGeom prst="rect">
            <a:avLst/>
          </a:prstGeom>
        </p:spPr>
      </p:pic>
    </p:spTree>
    <p:extLst>
      <p:ext uri="{BB962C8B-B14F-4D97-AF65-F5344CB8AC3E}">
        <p14:creationId xmlns:p14="http://schemas.microsoft.com/office/powerpoint/2010/main" val="487009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ChangeArrowheads="1"/>
          </p:cNvSpPr>
          <p:nvPr/>
        </p:nvSpPr>
        <p:spPr bwMode="auto">
          <a:xfrm>
            <a:off x="2491741" y="301659"/>
            <a:ext cx="74549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spcBef>
                <a:spcPct val="50000"/>
              </a:spcBef>
            </a:pPr>
            <a:r>
              <a:rPr lang="fr-FR" sz="2400" dirty="0">
                <a:solidFill>
                  <a:schemeClr val="tx2"/>
                </a:solidFill>
                <a:latin typeface="Lucida Sans"/>
                <a:cs typeface="Lucida Sans"/>
              </a:rPr>
              <a:t>Cycle de vie d’un ouvrage et probabilité de ruine</a:t>
            </a:r>
          </a:p>
        </p:txBody>
      </p:sp>
      <p:pic>
        <p:nvPicPr>
          <p:cNvPr id="3" name="Image 2"/>
          <p:cNvPicPr>
            <a:picLocks noChangeAspect="1"/>
          </p:cNvPicPr>
          <p:nvPr/>
        </p:nvPicPr>
        <p:blipFill>
          <a:blip r:embed="rId3"/>
          <a:stretch>
            <a:fillRect/>
          </a:stretch>
        </p:blipFill>
        <p:spPr>
          <a:xfrm>
            <a:off x="2627207" y="852239"/>
            <a:ext cx="6506634" cy="3802231"/>
          </a:xfrm>
          <a:prstGeom prst="rect">
            <a:avLst/>
          </a:prstGeom>
        </p:spPr>
      </p:pic>
      <p:sp>
        <p:nvSpPr>
          <p:cNvPr id="2" name="ZoneTexte 1"/>
          <p:cNvSpPr txBox="1"/>
          <p:nvPr/>
        </p:nvSpPr>
        <p:spPr>
          <a:xfrm>
            <a:off x="1920241" y="4548961"/>
            <a:ext cx="2791174" cy="1015663"/>
          </a:xfrm>
          <a:prstGeom prst="rect">
            <a:avLst/>
          </a:prstGeom>
          <a:noFill/>
        </p:spPr>
        <p:txBody>
          <a:bodyPr wrap="none" rtlCol="0">
            <a:spAutoFit/>
          </a:bodyPr>
          <a:lstStyle/>
          <a:p>
            <a:r>
              <a:rPr lang="fr-FR" sz="2000" dirty="0">
                <a:solidFill>
                  <a:srgbClr val="FF0000"/>
                </a:solidFill>
              </a:rPr>
              <a:t>Erreurs de conception</a:t>
            </a:r>
          </a:p>
          <a:p>
            <a:r>
              <a:rPr lang="fr-FR" sz="2000" dirty="0">
                <a:solidFill>
                  <a:srgbClr val="FF0000"/>
                </a:solidFill>
              </a:rPr>
              <a:t>Malfaçons (construction)</a:t>
            </a:r>
          </a:p>
          <a:p>
            <a:endParaRPr lang="fr-FR" sz="2000" dirty="0">
              <a:solidFill>
                <a:srgbClr val="FF0000"/>
              </a:solidFill>
            </a:endParaRPr>
          </a:p>
        </p:txBody>
      </p:sp>
      <p:sp>
        <p:nvSpPr>
          <p:cNvPr id="6" name="ZoneTexte 5"/>
          <p:cNvSpPr txBox="1"/>
          <p:nvPr/>
        </p:nvSpPr>
        <p:spPr>
          <a:xfrm>
            <a:off x="7108191" y="4587051"/>
            <a:ext cx="4279900" cy="1631216"/>
          </a:xfrm>
          <a:prstGeom prst="rect">
            <a:avLst/>
          </a:prstGeom>
          <a:noFill/>
        </p:spPr>
        <p:txBody>
          <a:bodyPr wrap="square" rtlCol="0">
            <a:spAutoFit/>
          </a:bodyPr>
          <a:lstStyle/>
          <a:p>
            <a:r>
              <a:rPr lang="fr-FR" sz="2000" dirty="0">
                <a:solidFill>
                  <a:srgbClr val="FF0000"/>
                </a:solidFill>
              </a:rPr>
              <a:t>Vieillissement des matériaux (Pathologies)</a:t>
            </a:r>
          </a:p>
          <a:p>
            <a:r>
              <a:rPr lang="fr-FR" sz="2000" dirty="0">
                <a:solidFill>
                  <a:srgbClr val="FF0000"/>
                </a:solidFill>
              </a:rPr>
              <a:t>Changement d’usage et conditions environnementales</a:t>
            </a:r>
          </a:p>
          <a:p>
            <a:endParaRPr lang="fr-FR" sz="2000" dirty="0">
              <a:solidFill>
                <a:srgbClr val="FF0000"/>
              </a:solidFill>
            </a:endParaRPr>
          </a:p>
        </p:txBody>
      </p:sp>
      <p:sp>
        <p:nvSpPr>
          <p:cNvPr id="4" name="ZoneTexte 3"/>
          <p:cNvSpPr txBox="1"/>
          <p:nvPr/>
        </p:nvSpPr>
        <p:spPr>
          <a:xfrm>
            <a:off x="5184150" y="4583133"/>
            <a:ext cx="1885951" cy="400110"/>
          </a:xfrm>
          <a:prstGeom prst="rect">
            <a:avLst/>
          </a:prstGeom>
          <a:noFill/>
        </p:spPr>
        <p:txBody>
          <a:bodyPr wrap="square" rtlCol="0">
            <a:spAutoFit/>
          </a:bodyPr>
          <a:lstStyle/>
          <a:p>
            <a:r>
              <a:rPr lang="fr-FR" sz="2000" dirty="0">
                <a:solidFill>
                  <a:srgbClr val="FF0000"/>
                </a:solidFill>
              </a:rPr>
              <a:t>Accident </a:t>
            </a:r>
          </a:p>
        </p:txBody>
      </p:sp>
    </p:spTree>
    <p:extLst>
      <p:ext uri="{BB962C8B-B14F-4D97-AF65-F5344CB8AC3E}">
        <p14:creationId xmlns:p14="http://schemas.microsoft.com/office/powerpoint/2010/main" val="4166482086"/>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F7C004-1BB1-4A33-9902-F23021FA58E6}"/>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4800" kern="1200">
                <a:solidFill>
                  <a:schemeClr val="tx1"/>
                </a:solidFill>
                <a:latin typeface="+mj-lt"/>
                <a:ea typeface="+mj-ea"/>
                <a:cs typeface="+mj-cs"/>
              </a:rPr>
              <a:t>Auscultation des fissures: Interprétation</a:t>
            </a:r>
          </a:p>
        </p:txBody>
      </p:sp>
      <p:pic>
        <p:nvPicPr>
          <p:cNvPr id="1025" name="Picture 1" descr="page7image36097904">
            <a:extLst>
              <a:ext uri="{FF2B5EF4-FFF2-40B4-BE49-F238E27FC236}">
                <a16:creationId xmlns:a16="http://schemas.microsoft.com/office/drawing/2014/main" id="{ACD83E47-EEB6-E44B-BB5E-D95B3D7B4CC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24644" y="1845426"/>
            <a:ext cx="7739658" cy="4450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3667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F7C004-1BB1-4A33-9902-F23021FA58E6}"/>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4800" kern="1200" dirty="0">
                <a:solidFill>
                  <a:schemeClr val="tx1"/>
                </a:solidFill>
                <a:latin typeface="+mj-lt"/>
                <a:ea typeface="+mj-ea"/>
                <a:cs typeface="+mj-cs"/>
              </a:rPr>
              <a:t>Fissure Passive</a:t>
            </a:r>
          </a:p>
        </p:txBody>
      </p:sp>
      <p:pic>
        <p:nvPicPr>
          <p:cNvPr id="3" name="Image 2">
            <a:extLst>
              <a:ext uri="{FF2B5EF4-FFF2-40B4-BE49-F238E27FC236}">
                <a16:creationId xmlns:a16="http://schemas.microsoft.com/office/drawing/2014/main" id="{C2E6B65E-6A86-AD4A-A499-D60C89823790}"/>
              </a:ext>
            </a:extLst>
          </p:cNvPr>
          <p:cNvPicPr>
            <a:picLocks noChangeAspect="1"/>
          </p:cNvPicPr>
          <p:nvPr/>
        </p:nvPicPr>
        <p:blipFill>
          <a:blip r:embed="rId2"/>
          <a:stretch>
            <a:fillRect/>
          </a:stretch>
        </p:blipFill>
        <p:spPr>
          <a:xfrm>
            <a:off x="1497076" y="1333500"/>
            <a:ext cx="9194800" cy="5524500"/>
          </a:xfrm>
          <a:prstGeom prst="rect">
            <a:avLst/>
          </a:prstGeom>
        </p:spPr>
      </p:pic>
    </p:spTree>
    <p:extLst>
      <p:ext uri="{BB962C8B-B14F-4D97-AF65-F5344CB8AC3E}">
        <p14:creationId xmlns:p14="http://schemas.microsoft.com/office/powerpoint/2010/main" val="9541447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F7C004-1BB1-4A33-9902-F23021FA58E6}"/>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5200" kern="1200">
                <a:solidFill>
                  <a:schemeClr val="tx1"/>
                </a:solidFill>
                <a:latin typeface="+mj-lt"/>
                <a:ea typeface="+mj-ea"/>
                <a:cs typeface="+mj-cs"/>
              </a:rPr>
              <a:t>Fissure Active</a:t>
            </a:r>
          </a:p>
        </p:txBody>
      </p:sp>
      <p:pic>
        <p:nvPicPr>
          <p:cNvPr id="3073" name="Picture 1" descr="page10image35921424">
            <a:extLst>
              <a:ext uri="{FF2B5EF4-FFF2-40B4-BE49-F238E27FC236}">
                <a16:creationId xmlns:a16="http://schemas.microsoft.com/office/drawing/2014/main" id="{5AC02D46-115F-174A-A155-766BE8DAB01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41397" y="1845426"/>
            <a:ext cx="7706152" cy="4450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2056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175681" y="38178"/>
            <a:ext cx="10515600" cy="1325563"/>
          </a:xfrm>
        </p:spPr>
        <p:txBody>
          <a:bodyPr/>
          <a:lstStyle/>
          <a:p>
            <a:r>
              <a:rPr lang="fr-FR" dirty="0"/>
              <a:t>Surveillance classique de Bâtiments</a:t>
            </a:r>
          </a:p>
        </p:txBody>
      </p:sp>
      <p:sp>
        <p:nvSpPr>
          <p:cNvPr id="5" name="Espace réservé du numéro de diapositive 4"/>
          <p:cNvSpPr>
            <a:spLocks noGrp="1"/>
          </p:cNvSpPr>
          <p:nvPr>
            <p:ph type="sldNum" sz="quarter" idx="4"/>
          </p:nvPr>
        </p:nvSpPr>
        <p:spPr>
          <a:xfrm>
            <a:off x="-17755" y="6356350"/>
            <a:ext cx="612560" cy="365125"/>
          </a:xfrm>
          <a:prstGeom prst="rect">
            <a:avLst/>
          </a:prstGeom>
        </p:spPr>
        <p:txBody>
          <a:bodyPr vert="horz" lIns="91440" tIns="45720" rIns="91440" bIns="45720" rtlCol="0" anchor="ctr"/>
          <a:lstStyle>
            <a:defPPr>
              <a:defRPr lang="fr-FR"/>
            </a:defPPr>
            <a:lvl1pPr marL="0" algn="r" defTabSz="914400" rtl="0" eaLnBrk="1" latinLnBrk="0" hangingPunct="1">
              <a:defRPr sz="16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F855567-6F3D-E340-8502-3E8F43759447}" type="slidenum">
              <a:rPr lang="fr-FR" smtClean="0">
                <a:solidFill>
                  <a:prstClr val="black"/>
                </a:solidFill>
              </a:rPr>
              <a:pPr/>
              <a:t>83</a:t>
            </a:fld>
            <a:endParaRPr lang="fr-FR" dirty="0">
              <a:solidFill>
                <a:prstClr val="black"/>
              </a:solidFill>
            </a:endParaRPr>
          </a:p>
        </p:txBody>
      </p:sp>
      <p:sp>
        <p:nvSpPr>
          <p:cNvPr id="6" name="Espace réservé du contenu 2">
            <a:extLst>
              <a:ext uri="{FF2B5EF4-FFF2-40B4-BE49-F238E27FC236}">
                <a16:creationId xmlns:a16="http://schemas.microsoft.com/office/drawing/2014/main" id="{F4E74D78-DA2C-0943-88D1-E9A8FC7FC893}"/>
              </a:ext>
            </a:extLst>
          </p:cNvPr>
          <p:cNvSpPr txBox="1">
            <a:spLocks/>
          </p:cNvSpPr>
          <p:nvPr/>
        </p:nvSpPr>
        <p:spPr>
          <a:xfrm>
            <a:off x="594805" y="2200120"/>
            <a:ext cx="5494800" cy="435133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Tx/>
              <a:buNone/>
              <a:defRPr sz="2400" b="1" kern="1200">
                <a:solidFill>
                  <a:schemeClr val="tx1"/>
                </a:solidFill>
                <a:latin typeface="+mn-lt"/>
                <a:ea typeface="+mn-ea"/>
                <a:cs typeface="+mn-cs"/>
              </a:defRPr>
            </a:lvl1pPr>
            <a:lvl2pPr marL="7938" indent="0" algn="l" defTabSz="914400" rtl="0" eaLnBrk="1" latinLnBrk="0" hangingPunct="1">
              <a:lnSpc>
                <a:spcPct val="100000"/>
              </a:lnSpc>
              <a:spcBef>
                <a:spcPts val="0"/>
              </a:spcBef>
              <a:spcAft>
                <a:spcPts val="1800"/>
              </a:spcAft>
              <a:buFontTx/>
              <a:buNone/>
              <a:tabLst/>
              <a:defRPr sz="2000" kern="1200">
                <a:solidFill>
                  <a:schemeClr val="tx1"/>
                </a:solidFill>
                <a:latin typeface="+mn-lt"/>
                <a:ea typeface="+mn-ea"/>
                <a:cs typeface="+mn-cs"/>
              </a:defRPr>
            </a:lvl2pPr>
            <a:lvl3pPr marL="228600" indent="-220663" algn="l" defTabSz="914400" rtl="0" eaLnBrk="1" latinLnBrk="0" hangingPunct="1">
              <a:lnSpc>
                <a:spcPct val="100000"/>
              </a:lnSpc>
              <a:spcBef>
                <a:spcPts val="500"/>
              </a:spcBef>
              <a:buFontTx/>
              <a:buBlip>
                <a:blip r:embed="rId2"/>
              </a:buBlip>
              <a:tabLst/>
              <a:defRPr sz="1600" b="1" kern="1200" cap="all" baseline="0">
                <a:solidFill>
                  <a:srgbClr val="00ACE8"/>
                </a:solidFill>
                <a:latin typeface="+mn-lt"/>
                <a:ea typeface="+mn-ea"/>
                <a:cs typeface="+mn-cs"/>
              </a:defRPr>
            </a:lvl3pPr>
            <a:lvl4pPr marL="449263" indent="-220663" algn="l" defTabSz="914400" rtl="0" eaLnBrk="1" latinLnBrk="0" hangingPunct="1">
              <a:lnSpc>
                <a:spcPct val="100000"/>
              </a:lnSpc>
              <a:spcBef>
                <a:spcPts val="500"/>
              </a:spcBef>
              <a:buClr>
                <a:schemeClr val="accent1"/>
              </a:buClr>
              <a:buFont typeface="Arial" panose="020B0604020202020204" pitchFamily="34" charset="0"/>
              <a:buChar char="&gt;"/>
              <a:tabLst/>
              <a:defRPr sz="1600" kern="1200">
                <a:solidFill>
                  <a:schemeClr val="tx1"/>
                </a:solidFill>
                <a:latin typeface="+mn-lt"/>
                <a:ea typeface="+mn-ea"/>
                <a:cs typeface="+mn-cs"/>
              </a:defRPr>
            </a:lvl4pPr>
            <a:lvl5pPr marL="630238" indent="-177800" algn="l" defTabSz="914400" rtl="0" eaLnBrk="1" latinLnBrk="0" hangingPunct="1">
              <a:lnSpc>
                <a:spcPct val="90000"/>
              </a:lnSpc>
              <a:spcBef>
                <a:spcPts val="500"/>
              </a:spcBef>
              <a:buClr>
                <a:schemeClr val="tx1">
                  <a:lumMod val="50000"/>
                  <a:lumOff val="50000"/>
                </a:schemeClr>
              </a:buClr>
              <a:buFont typeface="Arial"/>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fr-FR" sz="2000" b="0" dirty="0"/>
              <a:t>Surveillance de l’évolution d’une </a:t>
            </a:r>
            <a:r>
              <a:rPr lang="fr-FR" sz="2000" dirty="0"/>
              <a:t>fissure</a:t>
            </a:r>
            <a:r>
              <a:rPr lang="fr-FR" sz="2000" b="0" dirty="0"/>
              <a:t> (« active » versus « passive ») ou d’une </a:t>
            </a:r>
            <a:r>
              <a:rPr lang="fr-FR" sz="2000" dirty="0"/>
              <a:t>inclinaison </a:t>
            </a:r>
            <a:r>
              <a:rPr lang="fr-FR" sz="2000" b="0" dirty="0"/>
              <a:t>ou d’un </a:t>
            </a:r>
            <a:r>
              <a:rPr lang="fr-FR" sz="2000" dirty="0"/>
              <a:t>tassement différentiel</a:t>
            </a:r>
          </a:p>
          <a:p>
            <a:endParaRPr lang="fr-FR" sz="2000" b="0" dirty="0"/>
          </a:p>
          <a:p>
            <a:endParaRPr lang="fr-FR" sz="2000" b="0" dirty="0"/>
          </a:p>
          <a:p>
            <a:endParaRPr lang="fr-FR" sz="2000" b="0" dirty="0"/>
          </a:p>
          <a:p>
            <a:r>
              <a:rPr lang="fr-FR" sz="2000" b="0" dirty="0"/>
              <a:t>Surveillance de l’environnement autour d’un chantier : </a:t>
            </a:r>
            <a:r>
              <a:rPr lang="fr-FR" sz="2000" dirty="0"/>
              <a:t>nuisances sonores, vibratoires, pollutions atmosphériques, rabattement de nappe, mesures tonométriques</a:t>
            </a:r>
          </a:p>
        </p:txBody>
      </p:sp>
      <p:pic>
        <p:nvPicPr>
          <p:cNvPr id="11" name="Espace réservé du contenu 15">
            <a:extLst>
              <a:ext uri="{FF2B5EF4-FFF2-40B4-BE49-F238E27FC236}">
                <a16:creationId xmlns:a16="http://schemas.microsoft.com/office/drawing/2014/main" id="{73D8F7E7-5CD3-804A-BAD1-098320F989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9067" y="1231453"/>
            <a:ext cx="1992803" cy="1970398"/>
          </a:xfrm>
          <a:prstGeom prst="rect">
            <a:avLst/>
          </a:prstGeom>
        </p:spPr>
      </p:pic>
      <p:pic>
        <p:nvPicPr>
          <p:cNvPr id="12" name="Picture 6">
            <a:extLst>
              <a:ext uri="{FF2B5EF4-FFF2-40B4-BE49-F238E27FC236}">
                <a16:creationId xmlns:a16="http://schemas.microsoft.com/office/drawing/2014/main" id="{BC78C4C3-D7B9-C04E-BFA0-8D0D117603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3647" y="3568777"/>
            <a:ext cx="2587293" cy="30693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Placeholder 2">
            <a:extLst>
              <a:ext uri="{FF2B5EF4-FFF2-40B4-BE49-F238E27FC236}">
                <a16:creationId xmlns:a16="http://schemas.microsoft.com/office/drawing/2014/main" id="{585E59C8-0F22-094C-A3C2-FBB19E73FEA7}"/>
              </a:ext>
            </a:extLst>
          </p:cNvPr>
          <p:cNvPicPr>
            <a:picLocks noChangeAspect="1"/>
          </p:cNvPicPr>
          <p:nvPr/>
        </p:nvPicPr>
        <p:blipFill>
          <a:blip r:embed="rId5"/>
          <a:srcRect t="5815" b="5815"/>
          <a:stretch>
            <a:fillRect/>
          </a:stretch>
        </p:blipFill>
        <p:spPr>
          <a:xfrm rot="5400000">
            <a:off x="9046671" y="2293629"/>
            <a:ext cx="3289221" cy="1498750"/>
          </a:xfrm>
          <a:prstGeom prst="rect">
            <a:avLst/>
          </a:prstGeom>
        </p:spPr>
      </p:pic>
      <p:sp>
        <p:nvSpPr>
          <p:cNvPr id="2" name="ZoneTexte 1">
            <a:extLst>
              <a:ext uri="{FF2B5EF4-FFF2-40B4-BE49-F238E27FC236}">
                <a16:creationId xmlns:a16="http://schemas.microsoft.com/office/drawing/2014/main" id="{D0614011-B50D-8B4B-96A8-0DF6731EE9A7}"/>
              </a:ext>
            </a:extLst>
          </p:cNvPr>
          <p:cNvSpPr txBox="1"/>
          <p:nvPr/>
        </p:nvSpPr>
        <p:spPr>
          <a:xfrm>
            <a:off x="10510345" y="4687614"/>
            <a:ext cx="971163" cy="369332"/>
          </a:xfrm>
          <a:prstGeom prst="rect">
            <a:avLst/>
          </a:prstGeom>
          <a:noFill/>
        </p:spPr>
        <p:txBody>
          <a:bodyPr wrap="none" rtlCol="0">
            <a:spAutoFit/>
          </a:bodyPr>
          <a:lstStyle/>
          <a:p>
            <a:r>
              <a:rPr lang="fr-FR" dirty="0" err="1"/>
              <a:t>TiltLOG</a:t>
            </a:r>
            <a:endParaRPr lang="fr-FR" dirty="0"/>
          </a:p>
        </p:txBody>
      </p:sp>
      <p:sp>
        <p:nvSpPr>
          <p:cNvPr id="3" name="ZoneTexte 2">
            <a:extLst>
              <a:ext uri="{FF2B5EF4-FFF2-40B4-BE49-F238E27FC236}">
                <a16:creationId xmlns:a16="http://schemas.microsoft.com/office/drawing/2014/main" id="{D95C9649-F3AB-BD4A-9C83-AC64F432177E}"/>
              </a:ext>
            </a:extLst>
          </p:cNvPr>
          <p:cNvSpPr txBox="1"/>
          <p:nvPr/>
        </p:nvSpPr>
        <p:spPr>
          <a:xfrm>
            <a:off x="7680148" y="3180283"/>
            <a:ext cx="1274708" cy="369332"/>
          </a:xfrm>
          <a:prstGeom prst="rect">
            <a:avLst/>
          </a:prstGeom>
          <a:noFill/>
        </p:spPr>
        <p:txBody>
          <a:bodyPr wrap="none" rtlCol="0">
            <a:spAutoFit/>
          </a:bodyPr>
          <a:lstStyle/>
          <a:p>
            <a:r>
              <a:rPr lang="fr-FR" dirty="0" err="1"/>
              <a:t>CrackLOG</a:t>
            </a:r>
            <a:endParaRPr lang="fr-FR" dirty="0"/>
          </a:p>
        </p:txBody>
      </p:sp>
      <p:sp>
        <p:nvSpPr>
          <p:cNvPr id="4" name="ZoneTexte 3">
            <a:extLst>
              <a:ext uri="{FF2B5EF4-FFF2-40B4-BE49-F238E27FC236}">
                <a16:creationId xmlns:a16="http://schemas.microsoft.com/office/drawing/2014/main" id="{F4D6862D-A44F-9343-8A3F-37E79C11365F}"/>
              </a:ext>
            </a:extLst>
          </p:cNvPr>
          <p:cNvSpPr txBox="1"/>
          <p:nvPr/>
        </p:nvSpPr>
        <p:spPr>
          <a:xfrm>
            <a:off x="9669517" y="6127531"/>
            <a:ext cx="1210588" cy="369332"/>
          </a:xfrm>
          <a:prstGeom prst="rect">
            <a:avLst/>
          </a:prstGeom>
          <a:noFill/>
        </p:spPr>
        <p:txBody>
          <a:bodyPr wrap="none" rtlCol="0">
            <a:spAutoFit/>
          </a:bodyPr>
          <a:lstStyle/>
          <a:p>
            <a:r>
              <a:rPr lang="fr-FR" dirty="0" err="1"/>
              <a:t>SonoLOG</a:t>
            </a:r>
            <a:endParaRPr lang="fr-FR" dirty="0"/>
          </a:p>
        </p:txBody>
      </p:sp>
    </p:spTree>
    <p:extLst>
      <p:ext uri="{BB962C8B-B14F-4D97-AF65-F5344CB8AC3E}">
        <p14:creationId xmlns:p14="http://schemas.microsoft.com/office/powerpoint/2010/main" val="31558687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p:txBody>
          <a:bodyPr>
            <a:normAutofit/>
          </a:bodyPr>
          <a:lstStyle/>
          <a:p>
            <a:r>
              <a:rPr lang="fr-FR" sz="2400" dirty="0"/>
              <a:t>SURVEILLANCE DE L’IMPACT CHANTIER</a:t>
            </a:r>
            <a:endParaRPr lang="fr-FR" dirty="0"/>
          </a:p>
        </p:txBody>
      </p:sp>
      <p:sp>
        <p:nvSpPr>
          <p:cNvPr id="4" name="Espace réservé du contenu 3"/>
          <p:cNvSpPr>
            <a:spLocks noGrp="1"/>
          </p:cNvSpPr>
          <p:nvPr>
            <p:ph idx="10"/>
          </p:nvPr>
        </p:nvSpPr>
        <p:spPr>
          <a:xfrm>
            <a:off x="6347731" y="1145628"/>
            <a:ext cx="5844269" cy="4351338"/>
          </a:xfrm>
        </p:spPr>
        <p:txBody>
          <a:bodyPr>
            <a:noAutofit/>
          </a:bodyPr>
          <a:lstStyle/>
          <a:p>
            <a:pPr fontAlgn="base"/>
            <a:r>
              <a:rPr lang="fr-FR" sz="2000" dirty="0"/>
              <a:t>Méthodologie</a:t>
            </a:r>
          </a:p>
          <a:p>
            <a:pPr fontAlgn="base"/>
            <a:r>
              <a:rPr lang="fr-FR" sz="2000" b="0" dirty="0"/>
              <a:t>Mesurer les niveaux de bruits (</a:t>
            </a:r>
            <a:r>
              <a:rPr lang="fr-FR" sz="2000" dirty="0"/>
              <a:t>sonomètre</a:t>
            </a:r>
            <a:r>
              <a:rPr lang="fr-FR" sz="2000" b="0" dirty="0"/>
              <a:t>), vibrations (</a:t>
            </a:r>
            <a:r>
              <a:rPr lang="fr-FR" sz="2000" dirty="0" err="1"/>
              <a:t>vibromètre</a:t>
            </a:r>
            <a:r>
              <a:rPr lang="fr-FR" sz="2000" b="0" dirty="0"/>
              <a:t>), qualité de l’air (particules fines, CO2, </a:t>
            </a:r>
            <a:r>
              <a:rPr lang="fr-FR" sz="2000" b="0" dirty="0" err="1"/>
              <a:t>NOx</a:t>
            </a:r>
            <a:r>
              <a:rPr lang="fr-FR" sz="2000" b="0" dirty="0"/>
              <a:t>), niveau d’eau (</a:t>
            </a:r>
            <a:r>
              <a:rPr lang="fr-FR" sz="2000" dirty="0"/>
              <a:t>piézomètre</a:t>
            </a:r>
            <a:r>
              <a:rPr lang="fr-FR" sz="2000" b="0" dirty="0"/>
              <a:t>), de mouvements (t</a:t>
            </a:r>
            <a:r>
              <a:rPr lang="fr-FR" sz="2000" dirty="0"/>
              <a:t>héodolites</a:t>
            </a:r>
            <a:r>
              <a:rPr lang="fr-FR" sz="2000" b="0" dirty="0"/>
              <a:t>) de manière continue</a:t>
            </a:r>
          </a:p>
          <a:p>
            <a:pPr fontAlgn="base"/>
            <a:endParaRPr lang="fr-FR" sz="2000" b="0" dirty="0"/>
          </a:p>
          <a:p>
            <a:pPr fontAlgn="base"/>
            <a:r>
              <a:rPr lang="fr-FR" sz="2000" b="0" dirty="0"/>
              <a:t>Donner accès aux données en temps réel sur une plateforme </a:t>
            </a:r>
            <a:r>
              <a:rPr lang="fr-FR" sz="2000" b="0" dirty="0" err="1"/>
              <a:t>géolocalisée</a:t>
            </a:r>
            <a:r>
              <a:rPr lang="fr-FR" sz="2000" b="0" dirty="0"/>
              <a:t> &amp; sécurisée sur internet</a:t>
            </a:r>
          </a:p>
          <a:p>
            <a:pPr fontAlgn="base"/>
            <a:endParaRPr lang="fr-FR" sz="2000" b="0" dirty="0"/>
          </a:p>
          <a:p>
            <a:pPr fontAlgn="base"/>
            <a:r>
              <a:rPr lang="fr-FR" sz="2000" b="0" dirty="0"/>
              <a:t>Envoyer des alarmes (SMS, e-mails) en cas de dépassement de seuils</a:t>
            </a:r>
          </a:p>
          <a:p>
            <a:pPr fontAlgn="base"/>
            <a:endParaRPr lang="fr-FR" sz="2000" b="0" dirty="0"/>
          </a:p>
          <a:p>
            <a:pPr fontAlgn="base"/>
            <a:r>
              <a:rPr lang="fr-FR" sz="2000" b="0" dirty="0"/>
              <a:t>Envoyer des rapports d’analyses hebdomadaires</a:t>
            </a:r>
          </a:p>
          <a:p>
            <a:endParaRPr lang="fr-FR" sz="2000" dirty="0"/>
          </a:p>
        </p:txBody>
      </p:sp>
      <p:pic>
        <p:nvPicPr>
          <p:cNvPr id="8" name="Image 7">
            <a:extLst>
              <a:ext uri="{FF2B5EF4-FFF2-40B4-BE49-F238E27FC236}">
                <a16:creationId xmlns:a16="http://schemas.microsoft.com/office/drawing/2014/main" id="{BE202DAC-02D4-114E-A98D-B53B40DEB922}"/>
              </a:ext>
            </a:extLst>
          </p:cNvPr>
          <p:cNvPicPr>
            <a:picLocks noChangeAspect="1"/>
          </p:cNvPicPr>
          <p:nvPr/>
        </p:nvPicPr>
        <p:blipFill>
          <a:blip r:embed="rId2"/>
          <a:stretch>
            <a:fillRect/>
          </a:stretch>
        </p:blipFill>
        <p:spPr>
          <a:xfrm>
            <a:off x="-276251" y="1145628"/>
            <a:ext cx="6459581" cy="5633544"/>
          </a:xfrm>
          <a:prstGeom prst="rect">
            <a:avLst/>
          </a:prstGeom>
        </p:spPr>
      </p:pic>
    </p:spTree>
    <p:extLst>
      <p:ext uri="{BB962C8B-B14F-4D97-AF65-F5344CB8AC3E}">
        <p14:creationId xmlns:p14="http://schemas.microsoft.com/office/powerpoint/2010/main" val="34295193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DA3206-0EED-4E40-A2BA-3F1C544245D7}"/>
              </a:ext>
            </a:extLst>
          </p:cNvPr>
          <p:cNvSpPr>
            <a:spLocks noGrp="1"/>
          </p:cNvSpPr>
          <p:nvPr>
            <p:ph type="title"/>
          </p:nvPr>
        </p:nvSpPr>
        <p:spPr>
          <a:xfrm>
            <a:off x="838199" y="-153035"/>
            <a:ext cx="10515600" cy="1325563"/>
          </a:xfrm>
        </p:spPr>
        <p:txBody>
          <a:bodyPr/>
          <a:lstStyle/>
          <a:p>
            <a:pPr algn="ctr"/>
            <a:r>
              <a:rPr lang="fr-FR" b="1" dirty="0">
                <a:solidFill>
                  <a:schemeClr val="tx2">
                    <a:lumMod val="60000"/>
                    <a:lumOff val="40000"/>
                  </a:schemeClr>
                </a:solidFill>
                <a:latin typeface="Arial" panose="020B0604020202020204" pitchFamily="34" charset="0"/>
                <a:cs typeface="Arial" panose="020B0604020202020204" pitchFamily="34" charset="0"/>
              </a:rPr>
              <a:t>Suivi Impacts Chantier</a:t>
            </a:r>
          </a:p>
        </p:txBody>
      </p:sp>
      <p:pic>
        <p:nvPicPr>
          <p:cNvPr id="6" name="Image 5">
            <a:extLst>
              <a:ext uri="{FF2B5EF4-FFF2-40B4-BE49-F238E27FC236}">
                <a16:creationId xmlns:a16="http://schemas.microsoft.com/office/drawing/2014/main" id="{C3477192-6EAE-4C42-AC14-1393762AE8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13846" y="871944"/>
            <a:ext cx="8364307" cy="5914935"/>
          </a:xfrm>
          <a:prstGeom prst="rect">
            <a:avLst/>
          </a:prstGeom>
          <a:ln>
            <a:solidFill>
              <a:schemeClr val="tx1"/>
            </a:solidFill>
          </a:ln>
        </p:spPr>
      </p:pic>
    </p:spTree>
    <p:extLst>
      <p:ext uri="{BB962C8B-B14F-4D97-AF65-F5344CB8AC3E}">
        <p14:creationId xmlns:p14="http://schemas.microsoft.com/office/powerpoint/2010/main" val="42499141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2895600" y="206802"/>
            <a:ext cx="5963760" cy="562904"/>
          </a:xfrm>
          <a:prstGeom prst="rect">
            <a:avLst/>
          </a:prstGeom>
          <a:noFill/>
          <a:ln w="9525">
            <a:noFill/>
            <a:round/>
            <a:headEnd/>
            <a:tailEnd/>
          </a:ln>
        </p:spPr>
        <p:txBody>
          <a:bodyPr tIns="0">
            <a:prstTxWarp prst="textNoShape">
              <a:avLst/>
            </a:prstTxWarp>
          </a:bodyPr>
          <a:lstStyle/>
          <a:p>
            <a:pPr marL="385763" indent="-292100" algn="ctr">
              <a:spcBef>
                <a:spcPts val="800"/>
              </a:spcBef>
              <a:tabLst>
                <a:tab pos="385763" algn="l"/>
                <a:tab pos="833438" algn="l"/>
                <a:tab pos="1282700" algn="l"/>
                <a:tab pos="1731963" algn="l"/>
                <a:tab pos="2181225" algn="l"/>
                <a:tab pos="2630488" algn="l"/>
                <a:tab pos="3079750" algn="l"/>
                <a:tab pos="3529013" algn="l"/>
                <a:tab pos="3978275" algn="l"/>
                <a:tab pos="4427538" algn="l"/>
                <a:tab pos="4876800" algn="l"/>
                <a:tab pos="5326063" algn="l"/>
                <a:tab pos="5775325" algn="l"/>
                <a:tab pos="6224588" algn="l"/>
                <a:tab pos="6673850" algn="l"/>
                <a:tab pos="7123113" algn="l"/>
                <a:tab pos="7572375" algn="l"/>
                <a:tab pos="8021638" algn="l"/>
                <a:tab pos="8470900" algn="l"/>
                <a:tab pos="8920163" algn="l"/>
                <a:tab pos="9369425" algn="l"/>
              </a:tabLst>
            </a:pPr>
            <a:r>
              <a:rPr lang="fr-FR" sz="2800" b="1" dirty="0">
                <a:solidFill>
                  <a:schemeClr val="tx2">
                    <a:lumMod val="75000"/>
                  </a:schemeClr>
                </a:solidFill>
                <a:latin typeface="Arial" charset="0"/>
                <a:ea typeface="ＭＳ Ｐゴシック" charset="-128"/>
                <a:cs typeface="ＭＳ Ｐゴシック" charset="-128"/>
              </a:rPr>
              <a:t>Les Stations Totales Robotisées</a:t>
            </a:r>
          </a:p>
          <a:p>
            <a:pPr marL="385763" lvl="1" indent="-292100" algn="ctr">
              <a:spcBef>
                <a:spcPts val="800"/>
              </a:spcBef>
              <a:tabLst>
                <a:tab pos="385763" algn="l"/>
                <a:tab pos="833438" algn="l"/>
                <a:tab pos="1282700" algn="l"/>
                <a:tab pos="1731963" algn="l"/>
                <a:tab pos="2181225" algn="l"/>
                <a:tab pos="2630488" algn="l"/>
                <a:tab pos="3079750" algn="l"/>
                <a:tab pos="3529013" algn="l"/>
                <a:tab pos="3978275" algn="l"/>
                <a:tab pos="4427538" algn="l"/>
                <a:tab pos="4876800" algn="l"/>
                <a:tab pos="5326063" algn="l"/>
                <a:tab pos="5775325" algn="l"/>
                <a:tab pos="6224588" algn="l"/>
                <a:tab pos="6673850" algn="l"/>
                <a:tab pos="7123113" algn="l"/>
                <a:tab pos="7572375" algn="l"/>
                <a:tab pos="8021638" algn="l"/>
                <a:tab pos="8470900" algn="l"/>
                <a:tab pos="8920163" algn="l"/>
                <a:tab pos="9369425" algn="l"/>
              </a:tabLst>
            </a:pPr>
            <a:r>
              <a:rPr lang="fr-FR" sz="2800" u="sng" dirty="0">
                <a:solidFill>
                  <a:srgbClr val="000000"/>
                </a:solidFill>
                <a:latin typeface="Arial" charset="0"/>
                <a:ea typeface="ＭＳ Ｐゴシック" charset="-128"/>
                <a:cs typeface="ＭＳ Ｐゴシック" charset="-128"/>
              </a:rPr>
              <a:t>Le système automatisé</a:t>
            </a:r>
            <a:endParaRPr lang="fr-FR" sz="2800" dirty="0">
              <a:solidFill>
                <a:srgbClr val="000000"/>
              </a:solidFill>
              <a:latin typeface="Arial" charset="0"/>
              <a:ea typeface="ＭＳ Ｐゴシック" charset="-128"/>
              <a:cs typeface="ＭＳ Ｐゴシック" charset="-128"/>
            </a:endParaRPr>
          </a:p>
        </p:txBody>
      </p:sp>
      <p:sp>
        <p:nvSpPr>
          <p:cNvPr id="9" name="ZoneTexte 8"/>
          <p:cNvSpPr txBox="1"/>
          <p:nvPr/>
        </p:nvSpPr>
        <p:spPr>
          <a:xfrm>
            <a:off x="308824" y="1471517"/>
            <a:ext cx="5787176" cy="2923877"/>
          </a:xfrm>
          <a:prstGeom prst="rect">
            <a:avLst/>
          </a:prstGeom>
          <a:noFill/>
        </p:spPr>
        <p:txBody>
          <a:bodyPr wrap="square" rtlCol="0">
            <a:spAutoFit/>
          </a:bodyPr>
          <a:lstStyle/>
          <a:p>
            <a:pPr marL="842963" lvl="1" indent="-292100">
              <a:spcBef>
                <a:spcPts val="800"/>
              </a:spcBef>
              <a:buFont typeface="Arial" pitchFamily="34" charset="0"/>
              <a:buChar char="•"/>
              <a:tabLst>
                <a:tab pos="385763" algn="l"/>
                <a:tab pos="833438" algn="l"/>
                <a:tab pos="1282700" algn="l"/>
                <a:tab pos="1731963" algn="l"/>
                <a:tab pos="2181225" algn="l"/>
                <a:tab pos="2630488" algn="l"/>
                <a:tab pos="3079750" algn="l"/>
                <a:tab pos="3529013" algn="l"/>
                <a:tab pos="3978275" algn="l"/>
                <a:tab pos="4427538" algn="l"/>
                <a:tab pos="4876800" algn="l"/>
                <a:tab pos="5326063" algn="l"/>
                <a:tab pos="5775325" algn="l"/>
                <a:tab pos="6224588" algn="l"/>
                <a:tab pos="6673850" algn="l"/>
                <a:tab pos="7123113" algn="l"/>
                <a:tab pos="7572375" algn="l"/>
                <a:tab pos="8021638" algn="l"/>
                <a:tab pos="8470900" algn="l"/>
                <a:tab pos="8920163" algn="l"/>
                <a:tab pos="9369425" algn="l"/>
              </a:tabLst>
            </a:pPr>
            <a:endParaRPr lang="fr-FR" dirty="0">
              <a:solidFill>
                <a:srgbClr val="000000"/>
              </a:solidFill>
              <a:latin typeface="Arial" charset="0"/>
              <a:ea typeface="ＭＳ Ｐゴシック" charset="-128"/>
              <a:cs typeface="ＭＳ Ｐゴシック" charset="-128"/>
            </a:endParaRPr>
          </a:p>
          <a:p>
            <a:pPr marL="842963" lvl="1" indent="-292100">
              <a:spcBef>
                <a:spcPts val="800"/>
              </a:spcBef>
              <a:buFont typeface="Arial" pitchFamily="34" charset="0"/>
              <a:buChar char="•"/>
              <a:tabLst>
                <a:tab pos="385763" algn="l"/>
                <a:tab pos="833438" algn="l"/>
                <a:tab pos="1282700" algn="l"/>
                <a:tab pos="1731963" algn="l"/>
                <a:tab pos="2181225" algn="l"/>
                <a:tab pos="2630488" algn="l"/>
                <a:tab pos="3079750" algn="l"/>
                <a:tab pos="3529013" algn="l"/>
                <a:tab pos="3978275" algn="l"/>
                <a:tab pos="4427538" algn="l"/>
                <a:tab pos="4876800" algn="l"/>
                <a:tab pos="5326063" algn="l"/>
                <a:tab pos="5775325" algn="l"/>
                <a:tab pos="6224588" algn="l"/>
                <a:tab pos="6673850" algn="l"/>
                <a:tab pos="7123113" algn="l"/>
                <a:tab pos="7572375" algn="l"/>
                <a:tab pos="8021638" algn="l"/>
                <a:tab pos="8470900" algn="l"/>
                <a:tab pos="8920163" algn="l"/>
                <a:tab pos="9369425" algn="l"/>
              </a:tabLst>
            </a:pPr>
            <a:r>
              <a:rPr lang="fr-FR" dirty="0">
                <a:solidFill>
                  <a:srgbClr val="000000"/>
                </a:solidFill>
                <a:latin typeface="Arial" charset="0"/>
                <a:ea typeface="ＭＳ Ｐゴシック" charset="-128"/>
                <a:cs typeface="ＭＳ Ｐゴシック" charset="-128"/>
              </a:rPr>
              <a:t>Composition :</a:t>
            </a:r>
          </a:p>
          <a:p>
            <a:pPr marL="1300163" lvl="2" indent="-292100">
              <a:spcBef>
                <a:spcPts val="800"/>
              </a:spcBef>
              <a:buFont typeface="Courier New" pitchFamily="49" charset="0"/>
              <a:buChar char="o"/>
              <a:tabLst>
                <a:tab pos="385763" algn="l"/>
                <a:tab pos="833438" algn="l"/>
                <a:tab pos="1282700" algn="l"/>
                <a:tab pos="1731963" algn="l"/>
                <a:tab pos="2181225" algn="l"/>
                <a:tab pos="2630488" algn="l"/>
                <a:tab pos="3079750" algn="l"/>
                <a:tab pos="3529013" algn="l"/>
                <a:tab pos="3978275" algn="l"/>
                <a:tab pos="4427538" algn="l"/>
                <a:tab pos="4876800" algn="l"/>
                <a:tab pos="5326063" algn="l"/>
                <a:tab pos="5775325" algn="l"/>
                <a:tab pos="6224588" algn="l"/>
                <a:tab pos="6673850" algn="l"/>
                <a:tab pos="7123113" algn="l"/>
                <a:tab pos="7572375" algn="l"/>
                <a:tab pos="8021638" algn="l"/>
                <a:tab pos="8470900" algn="l"/>
                <a:tab pos="8920163" algn="l"/>
                <a:tab pos="9369425" algn="l"/>
              </a:tabLst>
            </a:pPr>
            <a:r>
              <a:rPr lang="fr-FR" dirty="0">
                <a:solidFill>
                  <a:srgbClr val="000000"/>
                </a:solidFill>
                <a:latin typeface="Arial" charset="0"/>
                <a:ea typeface="ＭＳ Ｐゴシック" charset="-128"/>
                <a:cs typeface="ＭＳ Ｐゴシック" charset="-128"/>
              </a:rPr>
              <a:t>Une station totale robotisée,</a:t>
            </a:r>
          </a:p>
          <a:p>
            <a:pPr marL="1300163" lvl="2" indent="-292100">
              <a:spcBef>
                <a:spcPts val="800"/>
              </a:spcBef>
              <a:buFont typeface="Courier New" pitchFamily="49" charset="0"/>
              <a:buChar char="o"/>
              <a:tabLst>
                <a:tab pos="385763" algn="l"/>
                <a:tab pos="833438" algn="l"/>
                <a:tab pos="1282700" algn="l"/>
                <a:tab pos="1731963" algn="l"/>
                <a:tab pos="2181225" algn="l"/>
                <a:tab pos="2630488" algn="l"/>
                <a:tab pos="3079750" algn="l"/>
                <a:tab pos="3529013" algn="l"/>
                <a:tab pos="3978275" algn="l"/>
                <a:tab pos="4427538" algn="l"/>
                <a:tab pos="4876800" algn="l"/>
                <a:tab pos="5326063" algn="l"/>
                <a:tab pos="5775325" algn="l"/>
                <a:tab pos="6224588" algn="l"/>
                <a:tab pos="6673850" algn="l"/>
                <a:tab pos="7123113" algn="l"/>
                <a:tab pos="7572375" algn="l"/>
                <a:tab pos="8021638" algn="l"/>
                <a:tab pos="8470900" algn="l"/>
                <a:tab pos="8920163" algn="l"/>
                <a:tab pos="9369425" algn="l"/>
              </a:tabLst>
            </a:pPr>
            <a:r>
              <a:rPr lang="fr-FR" dirty="0">
                <a:solidFill>
                  <a:srgbClr val="000000"/>
                </a:solidFill>
                <a:latin typeface="Arial" charset="0"/>
                <a:ea typeface="ＭＳ Ｐゴシック" charset="-128"/>
                <a:cs typeface="ＭＳ Ｐゴシック" charset="-128"/>
              </a:rPr>
              <a:t>Un logiciel de pilotage,</a:t>
            </a:r>
          </a:p>
          <a:p>
            <a:pPr marL="1300163" lvl="2" indent="-292100">
              <a:spcBef>
                <a:spcPts val="800"/>
              </a:spcBef>
              <a:buFont typeface="Courier New" pitchFamily="49" charset="0"/>
              <a:buChar char="o"/>
              <a:tabLst>
                <a:tab pos="385763" algn="l"/>
                <a:tab pos="833438" algn="l"/>
                <a:tab pos="1282700" algn="l"/>
                <a:tab pos="1731963" algn="l"/>
                <a:tab pos="2181225" algn="l"/>
                <a:tab pos="2630488" algn="l"/>
                <a:tab pos="3079750" algn="l"/>
                <a:tab pos="3529013" algn="l"/>
                <a:tab pos="3978275" algn="l"/>
                <a:tab pos="4427538" algn="l"/>
                <a:tab pos="4876800" algn="l"/>
                <a:tab pos="5326063" algn="l"/>
                <a:tab pos="5775325" algn="l"/>
                <a:tab pos="6224588" algn="l"/>
                <a:tab pos="6673850" algn="l"/>
                <a:tab pos="7123113" algn="l"/>
                <a:tab pos="7572375" algn="l"/>
                <a:tab pos="8021638" algn="l"/>
                <a:tab pos="8470900" algn="l"/>
                <a:tab pos="8920163" algn="l"/>
                <a:tab pos="9369425" algn="l"/>
              </a:tabLst>
            </a:pPr>
            <a:r>
              <a:rPr lang="fr-FR" dirty="0">
                <a:solidFill>
                  <a:srgbClr val="000000"/>
                </a:solidFill>
                <a:latin typeface="Arial" charset="0"/>
                <a:ea typeface="ＭＳ Ｐゴシック" charset="-128"/>
                <a:cs typeface="ＭＳ Ｐゴシック" charset="-128"/>
              </a:rPr>
              <a:t>Un système de communication pour l’envoie des données terrain,</a:t>
            </a:r>
          </a:p>
          <a:p>
            <a:pPr marL="1300163" lvl="2" indent="-292100">
              <a:spcBef>
                <a:spcPts val="800"/>
              </a:spcBef>
              <a:buFont typeface="Courier New" pitchFamily="49" charset="0"/>
              <a:buChar char="o"/>
              <a:tabLst>
                <a:tab pos="385763" algn="l"/>
                <a:tab pos="833438" algn="l"/>
                <a:tab pos="1282700" algn="l"/>
                <a:tab pos="1731963" algn="l"/>
                <a:tab pos="2181225" algn="l"/>
                <a:tab pos="2630488" algn="l"/>
                <a:tab pos="3079750" algn="l"/>
                <a:tab pos="3529013" algn="l"/>
                <a:tab pos="3978275" algn="l"/>
                <a:tab pos="4427538" algn="l"/>
                <a:tab pos="4876800" algn="l"/>
                <a:tab pos="5326063" algn="l"/>
                <a:tab pos="5775325" algn="l"/>
                <a:tab pos="6224588" algn="l"/>
                <a:tab pos="6673850" algn="l"/>
                <a:tab pos="7123113" algn="l"/>
                <a:tab pos="7572375" algn="l"/>
                <a:tab pos="8021638" algn="l"/>
                <a:tab pos="8470900" algn="l"/>
                <a:tab pos="8920163" algn="l"/>
                <a:tab pos="9369425" algn="l"/>
              </a:tabLst>
            </a:pPr>
            <a:r>
              <a:rPr lang="fr-FR" dirty="0">
                <a:solidFill>
                  <a:srgbClr val="000000"/>
                </a:solidFill>
                <a:latin typeface="Arial" charset="0"/>
                <a:ea typeface="ＭＳ Ｐゴシック" charset="-128"/>
                <a:cs typeface="ＭＳ Ｐゴシック" charset="-128"/>
              </a:rPr>
              <a:t>Un réseau de prismes d’auscultation,</a:t>
            </a:r>
          </a:p>
          <a:p>
            <a:pPr marL="1300163" lvl="2" indent="-292100">
              <a:spcBef>
                <a:spcPts val="800"/>
              </a:spcBef>
              <a:buFont typeface="Courier New" pitchFamily="49" charset="0"/>
              <a:buChar char="o"/>
              <a:tabLst>
                <a:tab pos="385763" algn="l"/>
                <a:tab pos="833438" algn="l"/>
                <a:tab pos="1282700" algn="l"/>
                <a:tab pos="1731963" algn="l"/>
                <a:tab pos="2181225" algn="l"/>
                <a:tab pos="2630488" algn="l"/>
                <a:tab pos="3079750" algn="l"/>
                <a:tab pos="3529013" algn="l"/>
                <a:tab pos="3978275" algn="l"/>
                <a:tab pos="4427538" algn="l"/>
                <a:tab pos="4876800" algn="l"/>
                <a:tab pos="5326063" algn="l"/>
                <a:tab pos="5775325" algn="l"/>
                <a:tab pos="6224588" algn="l"/>
                <a:tab pos="6673850" algn="l"/>
                <a:tab pos="7123113" algn="l"/>
                <a:tab pos="7572375" algn="l"/>
                <a:tab pos="8021638" algn="l"/>
                <a:tab pos="8470900" algn="l"/>
                <a:tab pos="8920163" algn="l"/>
                <a:tab pos="9369425" algn="l"/>
              </a:tabLst>
            </a:pPr>
            <a:r>
              <a:rPr lang="fr-FR" dirty="0">
                <a:solidFill>
                  <a:srgbClr val="000000"/>
                </a:solidFill>
                <a:latin typeface="Arial" charset="0"/>
                <a:ea typeface="ＭＳ Ｐゴシック" charset="-128"/>
                <a:cs typeface="ＭＳ Ｐゴシック" charset="-128"/>
              </a:rPr>
              <a:t>Des outils d’alerte.</a:t>
            </a:r>
            <a:endParaRPr lang="fr-FR" dirty="0"/>
          </a:p>
        </p:txBody>
      </p:sp>
      <p:pic>
        <p:nvPicPr>
          <p:cNvPr id="7" name="Image 6" descr="IMG_7171.JPG">
            <a:extLst>
              <a:ext uri="{FF2B5EF4-FFF2-40B4-BE49-F238E27FC236}">
                <a16:creationId xmlns:a16="http://schemas.microsoft.com/office/drawing/2014/main" id="{217A055C-1FD9-0C4F-8763-10C9AF44FC0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77480" y="1533757"/>
            <a:ext cx="2684542" cy="4287767"/>
          </a:xfrm>
          <a:prstGeom prst="rect">
            <a:avLst/>
          </a:prstGeom>
        </p:spPr>
      </p:pic>
      <p:pic>
        <p:nvPicPr>
          <p:cNvPr id="2" name="Image 1" descr="Une image contenant extérieur, arbre, ciel&#10;&#10;Description générée automatiquement">
            <a:extLst>
              <a:ext uri="{FF2B5EF4-FFF2-40B4-BE49-F238E27FC236}">
                <a16:creationId xmlns:a16="http://schemas.microsoft.com/office/drawing/2014/main" id="{627C6FA1-9C00-C5A8-09D1-BFE3A482E4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0684" y="2172338"/>
            <a:ext cx="3334584" cy="4446112"/>
          </a:xfrm>
          <a:prstGeom prst="rect">
            <a:avLst/>
          </a:prstGeom>
        </p:spPr>
      </p:pic>
    </p:spTree>
    <p:extLst>
      <p:ext uri="{BB962C8B-B14F-4D97-AF65-F5344CB8AC3E}">
        <p14:creationId xmlns:p14="http://schemas.microsoft.com/office/powerpoint/2010/main" val="201724532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7FA7F09D-63C7-2D46-B138-E05EA208C7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63913" y="4341946"/>
            <a:ext cx="3793959" cy="2524829"/>
          </a:xfrm>
          <a:prstGeom prst="rect">
            <a:avLst/>
          </a:prstGeom>
        </p:spPr>
      </p:pic>
      <p:graphicFrame>
        <p:nvGraphicFramePr>
          <p:cNvPr id="11" name="Object 10" hidden="1">
            <a:extLst>
              <a:ext uri="{FF2B5EF4-FFF2-40B4-BE49-F238E27FC236}">
                <a16:creationId xmlns:a16="http://schemas.microsoft.com/office/drawing/2014/main" id="{AC902D44-D5FA-41D6-8CE2-A1885E3AB0CE}"/>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11" name="Object 10" hidden="1">
                        <a:extLst>
                          <a:ext uri="{FF2B5EF4-FFF2-40B4-BE49-F238E27FC236}">
                            <a16:creationId xmlns:a16="http://schemas.microsoft.com/office/drawing/2014/main" id="{AC902D44-D5FA-41D6-8CE2-A1885E3AB0CE}"/>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2" name="Espace réservé de la date 1">
            <a:extLst>
              <a:ext uri="{FF2B5EF4-FFF2-40B4-BE49-F238E27FC236}">
                <a16:creationId xmlns:a16="http://schemas.microsoft.com/office/drawing/2014/main" id="{BDD97721-EC0F-4A61-A2B6-50DDA9316D56}"/>
              </a:ext>
            </a:extLst>
          </p:cNvPr>
          <p:cNvSpPr>
            <a:spLocks noGrp="1"/>
          </p:cNvSpPr>
          <p:nvPr>
            <p:ph type="dt" sz="half" idx="15"/>
          </p:nvPr>
        </p:nvSpPr>
        <p:spPr/>
        <p:txBody>
          <a:bodyPr/>
          <a:lstStyle/>
          <a:p>
            <a:r>
              <a:rPr lang="en-US"/>
              <a:t>Date</a:t>
            </a:r>
            <a:endParaRPr lang="fr-FR" dirty="0"/>
          </a:p>
        </p:txBody>
      </p:sp>
      <p:sp>
        <p:nvSpPr>
          <p:cNvPr id="4" name="Espace réservé du numéro de diapositive 3">
            <a:extLst>
              <a:ext uri="{FF2B5EF4-FFF2-40B4-BE49-F238E27FC236}">
                <a16:creationId xmlns:a16="http://schemas.microsoft.com/office/drawing/2014/main" id="{97E5D232-56C4-41AD-A03E-DD29C3D654EA}"/>
              </a:ext>
            </a:extLst>
          </p:cNvPr>
          <p:cNvSpPr>
            <a:spLocks noGrp="1"/>
          </p:cNvSpPr>
          <p:nvPr>
            <p:ph type="sldNum" sz="quarter" idx="17"/>
          </p:nvPr>
        </p:nvSpPr>
        <p:spPr/>
        <p:txBody>
          <a:bodyPr/>
          <a:lstStyle/>
          <a:p>
            <a:fld id="{733122C9-A0B9-462F-8757-0847AD287B63}" type="slidenum">
              <a:rPr lang="fr-FR" smtClean="0"/>
              <a:pPr/>
              <a:t>87</a:t>
            </a:fld>
            <a:endParaRPr lang="fr-FR" dirty="0"/>
          </a:p>
        </p:txBody>
      </p:sp>
      <p:sp>
        <p:nvSpPr>
          <p:cNvPr id="6" name="Titre 5">
            <a:extLst>
              <a:ext uri="{FF2B5EF4-FFF2-40B4-BE49-F238E27FC236}">
                <a16:creationId xmlns:a16="http://schemas.microsoft.com/office/drawing/2014/main" id="{6405BBE0-3246-43C6-91A0-90B884C23B9A}"/>
              </a:ext>
            </a:extLst>
          </p:cNvPr>
          <p:cNvSpPr>
            <a:spLocks noGrp="1"/>
          </p:cNvSpPr>
          <p:nvPr>
            <p:ph type="title"/>
          </p:nvPr>
        </p:nvSpPr>
        <p:spPr/>
        <p:txBody>
          <a:bodyPr vert="horz">
            <a:normAutofit/>
          </a:bodyPr>
          <a:lstStyle/>
          <a:p>
            <a:r>
              <a:rPr lang="fr-FR" dirty="0"/>
              <a:t> Offre « Chantiers verts connectés »</a:t>
            </a:r>
          </a:p>
        </p:txBody>
      </p:sp>
      <p:sp>
        <p:nvSpPr>
          <p:cNvPr id="7" name="Espace réservé du texte 6">
            <a:extLst>
              <a:ext uri="{FF2B5EF4-FFF2-40B4-BE49-F238E27FC236}">
                <a16:creationId xmlns:a16="http://schemas.microsoft.com/office/drawing/2014/main" id="{035AE71E-FBDC-4B1D-998E-759173990016}"/>
              </a:ext>
            </a:extLst>
          </p:cNvPr>
          <p:cNvSpPr>
            <a:spLocks noGrp="1"/>
          </p:cNvSpPr>
          <p:nvPr>
            <p:ph type="body" sz="quarter" idx="13"/>
          </p:nvPr>
        </p:nvSpPr>
        <p:spPr>
          <a:xfrm>
            <a:off x="265800" y="1024842"/>
            <a:ext cx="10924375" cy="4353600"/>
          </a:xfrm>
        </p:spPr>
        <p:txBody>
          <a:bodyPr/>
          <a:lstStyle/>
          <a:p>
            <a:r>
              <a:rPr lang="fr-FR" dirty="0"/>
              <a:t>Hardware « as a service » : </a:t>
            </a:r>
            <a:r>
              <a:rPr lang="fr-FR" b="0" i="0" dirty="0">
                <a:effectLst/>
              </a:rPr>
              <a:t>l’IOT permet d’optimiser la gestion des chantiers, de réduire les coûts, d’optimiser les performances et de minimiser l’impact environnemental.</a:t>
            </a:r>
          </a:p>
          <a:p>
            <a:pPr marL="380990" indent="-380990"/>
            <a:r>
              <a:rPr lang="fr-FR" sz="1600" dirty="0"/>
              <a:t>Suivi des vibrations émises par le chantier</a:t>
            </a:r>
          </a:p>
          <a:p>
            <a:pPr marL="380990" indent="-380990"/>
            <a:r>
              <a:rPr lang="fr-FR" sz="1600" dirty="0"/>
              <a:t>Suivi des nuisances sonores émises par le chantier et classification du bruit par IA afin de maximiser la productivité des chantiers et les plages horaires tout en respectant la NRE</a:t>
            </a:r>
          </a:p>
          <a:p>
            <a:pPr marL="380990" indent="-380990"/>
            <a:r>
              <a:rPr lang="fr-FR" sz="1600" dirty="0"/>
              <a:t>Suivi des consommations énergétiques : Eau / Electricité </a:t>
            </a:r>
          </a:p>
          <a:p>
            <a:pPr marL="380990" indent="-380990"/>
            <a:r>
              <a:rPr lang="fr-FR" sz="1600" dirty="0"/>
              <a:t>Suivi de la qualité d’air extérieur (abords de chantier, poussières) et intérieur (CO2 Bases vies etc..)</a:t>
            </a:r>
          </a:p>
          <a:p>
            <a:pPr marL="380990" indent="-380990"/>
            <a:r>
              <a:rPr lang="fr-FR" sz="1600" dirty="0"/>
              <a:t>Suivi, localisation et contrôle du petit matériel de chantier</a:t>
            </a:r>
          </a:p>
        </p:txBody>
      </p:sp>
      <p:pic>
        <p:nvPicPr>
          <p:cNvPr id="12" name="Image 11">
            <a:extLst>
              <a:ext uri="{FF2B5EF4-FFF2-40B4-BE49-F238E27FC236}">
                <a16:creationId xmlns:a16="http://schemas.microsoft.com/office/drawing/2014/main" id="{637E0360-1450-E84B-B0C6-6D6D56DFB84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5697" y="5674182"/>
            <a:ext cx="895818" cy="895818"/>
          </a:xfrm>
          <a:prstGeom prst="rect">
            <a:avLst/>
          </a:prstGeom>
        </p:spPr>
      </p:pic>
      <p:pic>
        <p:nvPicPr>
          <p:cNvPr id="13" name="Image 12">
            <a:extLst>
              <a:ext uri="{FF2B5EF4-FFF2-40B4-BE49-F238E27FC236}">
                <a16:creationId xmlns:a16="http://schemas.microsoft.com/office/drawing/2014/main" id="{DBB935BE-05E0-DF4A-9DE2-475968791EB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8616" y="4558362"/>
            <a:ext cx="895818" cy="895818"/>
          </a:xfrm>
          <a:prstGeom prst="rect">
            <a:avLst/>
          </a:prstGeom>
        </p:spPr>
      </p:pic>
      <p:pic>
        <p:nvPicPr>
          <p:cNvPr id="14" name="Image 13">
            <a:extLst>
              <a:ext uri="{FF2B5EF4-FFF2-40B4-BE49-F238E27FC236}">
                <a16:creationId xmlns:a16="http://schemas.microsoft.com/office/drawing/2014/main" id="{46722964-1084-F04F-B278-70AF93E67A6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15332" y="4558362"/>
            <a:ext cx="1126801" cy="939000"/>
          </a:xfrm>
          <a:prstGeom prst="rect">
            <a:avLst/>
          </a:prstGeom>
        </p:spPr>
      </p:pic>
      <p:pic>
        <p:nvPicPr>
          <p:cNvPr id="15" name="Picture 2" descr="Label économie circulaire ECOCYCLE | SOCOTEC France">
            <a:extLst>
              <a:ext uri="{FF2B5EF4-FFF2-40B4-BE49-F238E27FC236}">
                <a16:creationId xmlns:a16="http://schemas.microsoft.com/office/drawing/2014/main" id="{4BBE04EB-035D-FC4E-BCFA-264514E32883}"/>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734018" y="5665130"/>
            <a:ext cx="1265852" cy="884493"/>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5">
            <a:extLst>
              <a:ext uri="{FF2B5EF4-FFF2-40B4-BE49-F238E27FC236}">
                <a16:creationId xmlns:a16="http://schemas.microsoft.com/office/drawing/2014/main" id="{BDE403D9-4E1B-D643-AD17-F4CFA8AC52A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934275" y="4782993"/>
            <a:ext cx="3255900" cy="1937015"/>
          </a:xfrm>
          <a:prstGeom prst="rect">
            <a:avLst/>
          </a:prstGeom>
        </p:spPr>
      </p:pic>
      <p:pic>
        <p:nvPicPr>
          <p:cNvPr id="17" name="Image 16">
            <a:extLst>
              <a:ext uri="{FF2B5EF4-FFF2-40B4-BE49-F238E27FC236}">
                <a16:creationId xmlns:a16="http://schemas.microsoft.com/office/drawing/2014/main" id="{D9542B72-2741-9445-9BDA-096C91244C7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9220701" y="3644195"/>
            <a:ext cx="3232303" cy="30745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0348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F3C3CA-0121-44E2-AE66-C1C3C2E30610}"/>
              </a:ext>
            </a:extLst>
          </p:cNvPr>
          <p:cNvSpPr>
            <a:spLocks noGrp="1"/>
          </p:cNvSpPr>
          <p:nvPr>
            <p:ph type="title"/>
          </p:nvPr>
        </p:nvSpPr>
        <p:spPr>
          <a:xfrm>
            <a:off x="839788" y="457200"/>
            <a:ext cx="5175118" cy="1600200"/>
          </a:xfrm>
        </p:spPr>
        <p:txBody>
          <a:bodyPr anchor="ctr"/>
          <a:lstStyle/>
          <a:p>
            <a:r>
              <a:rPr lang="fr-FR" b="1" dirty="0"/>
              <a:t>GNSS</a:t>
            </a:r>
          </a:p>
        </p:txBody>
      </p:sp>
      <p:sp>
        <p:nvSpPr>
          <p:cNvPr id="4" name="Espace réservé du texte 3">
            <a:extLst>
              <a:ext uri="{FF2B5EF4-FFF2-40B4-BE49-F238E27FC236}">
                <a16:creationId xmlns:a16="http://schemas.microsoft.com/office/drawing/2014/main" id="{72F92D65-2EA5-47B9-9CD4-0D7615E33797}"/>
              </a:ext>
            </a:extLst>
          </p:cNvPr>
          <p:cNvSpPr>
            <a:spLocks noGrp="1"/>
          </p:cNvSpPr>
          <p:nvPr>
            <p:ph type="body" sz="half" idx="2"/>
          </p:nvPr>
        </p:nvSpPr>
        <p:spPr>
          <a:xfrm>
            <a:off x="811213" y="1677886"/>
            <a:ext cx="6151562" cy="606628"/>
          </a:xfrm>
        </p:spPr>
        <p:txBody>
          <a:bodyPr anchor="t">
            <a:noAutofit/>
          </a:bodyPr>
          <a:lstStyle/>
          <a:p>
            <a:pPr>
              <a:lnSpc>
                <a:spcPct val="150000"/>
              </a:lnSpc>
            </a:pPr>
            <a:r>
              <a:rPr lang="fr-FR" sz="2800" b="1" dirty="0">
                <a:solidFill>
                  <a:srgbClr val="5F6064"/>
                </a:solidFill>
                <a:latin typeface="+mj-lt"/>
              </a:rPr>
              <a:t>GNSS</a:t>
            </a:r>
          </a:p>
        </p:txBody>
      </p:sp>
      <p:sp>
        <p:nvSpPr>
          <p:cNvPr id="6" name="Sous-titre 2">
            <a:extLst>
              <a:ext uri="{FF2B5EF4-FFF2-40B4-BE49-F238E27FC236}">
                <a16:creationId xmlns:a16="http://schemas.microsoft.com/office/drawing/2014/main" id="{8A8E5193-B3DC-4A7D-B441-7E6D6D7DCB77}"/>
              </a:ext>
            </a:extLst>
          </p:cNvPr>
          <p:cNvSpPr txBox="1">
            <a:spLocks/>
          </p:cNvSpPr>
          <p:nvPr/>
        </p:nvSpPr>
        <p:spPr>
          <a:xfrm>
            <a:off x="0" y="6144936"/>
            <a:ext cx="12192000" cy="713064"/>
          </a:xfrm>
          <a:prstGeom prst="rect">
            <a:avLst/>
          </a:prstGeom>
          <a:solidFill>
            <a:srgbClr val="1E4695"/>
          </a:solidFill>
        </p:spPr>
        <p:txBody>
          <a:bodyPr vert="horz" lIns="91440" tIns="45720" rIns="91440" bIns="45720" rtlCol="0" anchor="t">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200000"/>
              </a:lnSpc>
              <a:buNone/>
            </a:pPr>
            <a:endParaRPr lang="fr-FR" sz="4400" b="1" dirty="0">
              <a:solidFill>
                <a:schemeClr val="bg1"/>
              </a:solidFill>
            </a:endParaRPr>
          </a:p>
        </p:txBody>
      </p:sp>
      <p:sp>
        <p:nvSpPr>
          <p:cNvPr id="9" name="ZoneTexte 8">
            <a:extLst>
              <a:ext uri="{FF2B5EF4-FFF2-40B4-BE49-F238E27FC236}">
                <a16:creationId xmlns:a16="http://schemas.microsoft.com/office/drawing/2014/main" id="{C10615EA-F933-49FD-8969-7F167B2D896B}"/>
              </a:ext>
            </a:extLst>
          </p:cNvPr>
          <p:cNvSpPr txBox="1"/>
          <p:nvPr/>
        </p:nvSpPr>
        <p:spPr>
          <a:xfrm>
            <a:off x="923924" y="2360714"/>
            <a:ext cx="4438651" cy="2862322"/>
          </a:xfrm>
          <a:prstGeom prst="rect">
            <a:avLst/>
          </a:prstGeom>
          <a:noFill/>
        </p:spPr>
        <p:txBody>
          <a:bodyPr wrap="square" rtlCol="0">
            <a:spAutoFit/>
          </a:bodyPr>
          <a:lstStyle/>
          <a:p>
            <a:r>
              <a:rPr lang="fr-FR" dirty="0">
                <a:latin typeface="+mj-lt"/>
              </a:rPr>
              <a:t>L’objectif est de déterminer la position 3D d’un récepteur en surface, et ainsi générer les séries temporelles de leurs variations. </a:t>
            </a:r>
          </a:p>
          <a:p>
            <a:endParaRPr lang="fr-FR" dirty="0">
              <a:latin typeface="+mj-lt"/>
            </a:endParaRPr>
          </a:p>
          <a:p>
            <a:r>
              <a:rPr lang="fr-FR" b="1" dirty="0">
                <a:latin typeface="+mj-lt"/>
              </a:rPr>
              <a:t>Avantages:</a:t>
            </a:r>
          </a:p>
          <a:p>
            <a:pPr marL="285750" indent="-285750">
              <a:buFont typeface="Arial" panose="020B0604020202020204" pitchFamily="34" charset="0"/>
              <a:buChar char="•"/>
            </a:pPr>
            <a:r>
              <a:rPr lang="fr-FR" dirty="0">
                <a:latin typeface="+mj-lt"/>
              </a:rPr>
              <a:t>Système automatique et autonome</a:t>
            </a:r>
          </a:p>
          <a:p>
            <a:pPr marL="285750" indent="-285750">
              <a:buFont typeface="Arial" panose="020B0604020202020204" pitchFamily="34" charset="0"/>
              <a:buChar char="•"/>
            </a:pPr>
            <a:r>
              <a:rPr lang="fr-FR" dirty="0">
                <a:latin typeface="+mj-lt"/>
              </a:rPr>
              <a:t>Alimentation par panneaux solaires/batteries</a:t>
            </a:r>
          </a:p>
          <a:p>
            <a:pPr marL="285750" indent="-285750">
              <a:buFont typeface="Arial" panose="020B0604020202020204" pitchFamily="34" charset="0"/>
              <a:buChar char="•"/>
            </a:pPr>
            <a:r>
              <a:rPr lang="fr-FR" dirty="0">
                <a:latin typeface="+mj-lt"/>
              </a:rPr>
              <a:t>Fréquence permet un suivi instantané à court/long terme.</a:t>
            </a:r>
          </a:p>
        </p:txBody>
      </p:sp>
      <p:pic>
        <p:nvPicPr>
          <p:cNvPr id="10" name="Picture 2">
            <a:extLst>
              <a:ext uri="{FF2B5EF4-FFF2-40B4-BE49-F238E27FC236}">
                <a16:creationId xmlns:a16="http://schemas.microsoft.com/office/drawing/2014/main" id="{766FB255-A274-47B9-9AAB-88F35A030D7D}"/>
              </a:ext>
            </a:extLst>
          </p:cNvPr>
          <p:cNvPicPr>
            <a:picLocks noChangeAspect="1"/>
          </p:cNvPicPr>
          <p:nvPr/>
        </p:nvPicPr>
        <p:blipFill>
          <a:blip r:embed="rId2"/>
          <a:stretch>
            <a:fillRect/>
          </a:stretch>
        </p:blipFill>
        <p:spPr>
          <a:xfrm>
            <a:off x="5784206" y="1552707"/>
            <a:ext cx="6151563" cy="3352274"/>
          </a:xfrm>
          <a:prstGeom prst="rect">
            <a:avLst/>
          </a:prstGeom>
        </p:spPr>
      </p:pic>
      <p:pic>
        <p:nvPicPr>
          <p:cNvPr id="5" name="Image 4">
            <a:extLst>
              <a:ext uri="{FF2B5EF4-FFF2-40B4-BE49-F238E27FC236}">
                <a16:creationId xmlns:a16="http://schemas.microsoft.com/office/drawing/2014/main" id="{B587D650-D086-4B41-9D81-466A4E7F8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588" y="957572"/>
            <a:ext cx="493200" cy="493200"/>
          </a:xfrm>
          <a:prstGeom prst="rect">
            <a:avLst/>
          </a:prstGeom>
        </p:spPr>
      </p:pic>
    </p:spTree>
    <p:extLst>
      <p:ext uri="{BB962C8B-B14F-4D97-AF65-F5344CB8AC3E}">
        <p14:creationId xmlns:p14="http://schemas.microsoft.com/office/powerpoint/2010/main" val="17837458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re 1">
            <a:extLst>
              <a:ext uri="{FF2B5EF4-FFF2-40B4-BE49-F238E27FC236}">
                <a16:creationId xmlns:a16="http://schemas.microsoft.com/office/drawing/2014/main" id="{3358A59B-20B2-413B-8735-716138D2544B}"/>
              </a:ext>
            </a:extLst>
          </p:cNvPr>
          <p:cNvSpPr txBox="1">
            <a:spLocks/>
          </p:cNvSpPr>
          <p:nvPr/>
        </p:nvSpPr>
        <p:spPr>
          <a:xfrm>
            <a:off x="1981200" y="923766"/>
            <a:ext cx="8229600" cy="493872"/>
          </a:xfrm>
          <a:prstGeom prst="rect">
            <a:avLst/>
          </a:prstGeom>
        </p:spPr>
        <p:txBody>
          <a:bodyPr/>
          <a:lstStyle>
            <a:lvl1pPr algn="ctr" defTabSz="457200" rtl="0" eaLnBrk="1" latinLnBrk="0" hangingPunct="1">
              <a:spcBef>
                <a:spcPct val="0"/>
              </a:spcBef>
              <a:buNone/>
              <a:defRPr sz="3600" kern="1200">
                <a:solidFill>
                  <a:srgbClr val="003399"/>
                </a:solidFill>
                <a:latin typeface="+mj-lt"/>
                <a:ea typeface="+mj-ea"/>
                <a:cs typeface="+mj-cs"/>
              </a:defRPr>
            </a:lvl1pPr>
          </a:lstStyle>
          <a:p>
            <a:r>
              <a:rPr lang="fr-FR" dirty="0"/>
              <a:t>Système d’instrumentation </a:t>
            </a:r>
            <a:r>
              <a:rPr lang="fr-FR" dirty="0" err="1"/>
              <a:t>GNSSLog</a:t>
            </a:r>
            <a:endParaRPr lang="fr-FR" dirty="0"/>
          </a:p>
        </p:txBody>
      </p:sp>
      <p:sp>
        <p:nvSpPr>
          <p:cNvPr id="38" name="ZoneTexte 37">
            <a:extLst>
              <a:ext uri="{FF2B5EF4-FFF2-40B4-BE49-F238E27FC236}">
                <a16:creationId xmlns:a16="http://schemas.microsoft.com/office/drawing/2014/main" id="{F5C309CA-9817-4800-BAFD-87006882FDB6}"/>
              </a:ext>
            </a:extLst>
          </p:cNvPr>
          <p:cNvSpPr txBox="1"/>
          <p:nvPr/>
        </p:nvSpPr>
        <p:spPr>
          <a:xfrm>
            <a:off x="2509420" y="4782844"/>
            <a:ext cx="2288355" cy="369332"/>
          </a:xfrm>
          <a:prstGeom prst="rect">
            <a:avLst/>
          </a:prstGeom>
          <a:noFill/>
        </p:spPr>
        <p:txBody>
          <a:bodyPr wrap="square" rtlCol="0">
            <a:spAutoFit/>
          </a:bodyPr>
          <a:lstStyle/>
          <a:p>
            <a:pPr algn="ctr"/>
            <a:r>
              <a:rPr lang="fr-FR" dirty="0" err="1"/>
              <a:t>GNSSLog</a:t>
            </a:r>
            <a:r>
              <a:rPr lang="fr-FR" dirty="0"/>
              <a:t> (SOCOTEC)</a:t>
            </a:r>
          </a:p>
        </p:txBody>
      </p:sp>
      <p:pic>
        <p:nvPicPr>
          <p:cNvPr id="26" name="Image 25">
            <a:extLst>
              <a:ext uri="{FF2B5EF4-FFF2-40B4-BE49-F238E27FC236}">
                <a16:creationId xmlns:a16="http://schemas.microsoft.com/office/drawing/2014/main" id="{51333F40-D44B-403D-92BB-344474531B98}"/>
              </a:ext>
            </a:extLst>
          </p:cNvPr>
          <p:cNvPicPr/>
          <p:nvPr/>
        </p:nvPicPr>
        <p:blipFill rotWithShape="1">
          <a:blip r:embed="rId2" cstate="print">
            <a:extLst>
              <a:ext uri="{28A0092B-C50C-407E-A947-70E740481C1C}">
                <a14:useLocalDpi xmlns:a14="http://schemas.microsoft.com/office/drawing/2010/main" val="0"/>
              </a:ext>
            </a:extLst>
          </a:blip>
          <a:srcRect l="61122" t="56940" r="6161" b="14413"/>
          <a:stretch/>
        </p:blipFill>
        <p:spPr bwMode="auto">
          <a:xfrm>
            <a:off x="2370775" y="2359240"/>
            <a:ext cx="2565647" cy="2423604"/>
          </a:xfrm>
          <a:prstGeom prst="rect">
            <a:avLst/>
          </a:prstGeom>
          <a:noFill/>
          <a:ln>
            <a:solidFill>
              <a:schemeClr val="tx1"/>
            </a:solidFill>
          </a:ln>
        </p:spPr>
      </p:pic>
      <p:sp>
        <p:nvSpPr>
          <p:cNvPr id="27" name="ZoneTexte 26">
            <a:extLst>
              <a:ext uri="{FF2B5EF4-FFF2-40B4-BE49-F238E27FC236}">
                <a16:creationId xmlns:a16="http://schemas.microsoft.com/office/drawing/2014/main" id="{DEF6B623-FA5F-4B66-901D-B9B7A0485008}"/>
              </a:ext>
            </a:extLst>
          </p:cNvPr>
          <p:cNvSpPr txBox="1"/>
          <p:nvPr/>
        </p:nvSpPr>
        <p:spPr>
          <a:xfrm>
            <a:off x="5583179" y="1870969"/>
            <a:ext cx="4525531" cy="4339650"/>
          </a:xfrm>
          <a:prstGeom prst="rect">
            <a:avLst/>
          </a:prstGeom>
          <a:noFill/>
        </p:spPr>
        <p:txBody>
          <a:bodyPr wrap="square" rtlCol="0">
            <a:spAutoFit/>
          </a:bodyPr>
          <a:lstStyle/>
          <a:p>
            <a:r>
              <a:rPr lang="fr-FR" b="1" dirty="0">
                <a:solidFill>
                  <a:srgbClr val="003399"/>
                </a:solidFill>
              </a:rPr>
              <a:t>Dispositif : </a:t>
            </a:r>
            <a:endParaRPr lang="fr-FR" dirty="0"/>
          </a:p>
          <a:p>
            <a:pPr marL="285750" indent="-285750">
              <a:buFont typeface="Arial" panose="020B0604020202020204" pitchFamily="34" charset="0"/>
              <a:buChar char="•"/>
            </a:pPr>
            <a:r>
              <a:rPr lang="fr-FR" sz="1600" dirty="0"/>
              <a:t>Puce GNSS</a:t>
            </a:r>
          </a:p>
          <a:p>
            <a:pPr marL="285750" indent="-285750">
              <a:buFont typeface="Arial" panose="020B0604020202020204" pitchFamily="34" charset="0"/>
              <a:buChar char="•"/>
            </a:pPr>
            <a:r>
              <a:rPr lang="fr-FR" sz="1600" dirty="0"/>
              <a:t>Antenne</a:t>
            </a:r>
          </a:p>
          <a:p>
            <a:pPr marL="285750" indent="-285750">
              <a:buFont typeface="Arial" panose="020B0604020202020204" pitchFamily="34" charset="0"/>
              <a:buChar char="•"/>
            </a:pPr>
            <a:r>
              <a:rPr lang="fr-FR" sz="1600" dirty="0"/>
              <a:t>Système de transmission des données</a:t>
            </a:r>
          </a:p>
          <a:p>
            <a:pPr marL="285750" indent="-285750">
              <a:buFont typeface="Arial" panose="020B0604020202020204" pitchFamily="34" charset="0"/>
              <a:buChar char="•"/>
            </a:pPr>
            <a:r>
              <a:rPr lang="fr-FR" sz="1600" dirty="0"/>
              <a:t>Coffret d’alimentation</a:t>
            </a:r>
          </a:p>
          <a:p>
            <a:pPr marL="285750" indent="-285750">
              <a:buFont typeface="Arial" panose="020B0604020202020204" pitchFamily="34" charset="0"/>
              <a:buChar char="•"/>
            </a:pPr>
            <a:r>
              <a:rPr lang="fr-FR" sz="1600" dirty="0"/>
              <a:t>Panneau photovoltaïque</a:t>
            </a:r>
          </a:p>
          <a:p>
            <a:pPr marL="285750" indent="-285750">
              <a:buFont typeface="Arial" panose="020B0604020202020204" pitchFamily="34" charset="0"/>
              <a:buChar char="•"/>
            </a:pPr>
            <a:r>
              <a:rPr lang="fr-FR" sz="1600" dirty="0"/>
              <a:t>Système de récupération d’énergie dans le joint</a:t>
            </a:r>
          </a:p>
          <a:p>
            <a:endParaRPr lang="fr-FR" dirty="0"/>
          </a:p>
          <a:p>
            <a:r>
              <a:rPr lang="fr-FR" b="1" dirty="0">
                <a:solidFill>
                  <a:srgbClr val="003399"/>
                </a:solidFill>
              </a:rPr>
              <a:t>Mesure :</a:t>
            </a:r>
          </a:p>
          <a:p>
            <a:pPr marL="285750" indent="-285750">
              <a:buFont typeface="Arial" panose="020B0604020202020204" pitchFamily="34" charset="0"/>
              <a:buChar char="•"/>
            </a:pPr>
            <a:r>
              <a:rPr lang="en-US" sz="1600" dirty="0"/>
              <a:t>Position : X, Y, Z</a:t>
            </a:r>
          </a:p>
          <a:p>
            <a:pPr marL="285750" indent="-285750">
              <a:buFont typeface="Arial" panose="020B0604020202020204" pitchFamily="34" charset="0"/>
              <a:buChar char="•"/>
            </a:pPr>
            <a:r>
              <a:rPr lang="en-US" sz="1600" dirty="0" err="1"/>
              <a:t>Dynamique</a:t>
            </a:r>
            <a:r>
              <a:rPr lang="en-US" sz="1600" dirty="0"/>
              <a:t> : modes </a:t>
            </a:r>
            <a:r>
              <a:rPr lang="en-US" sz="1600" dirty="0" err="1"/>
              <a:t>propres</a:t>
            </a:r>
            <a:endParaRPr lang="en-US" sz="1600" dirty="0"/>
          </a:p>
          <a:p>
            <a:endParaRPr lang="en-US" dirty="0"/>
          </a:p>
          <a:p>
            <a:r>
              <a:rPr lang="fr-FR" b="1" dirty="0">
                <a:solidFill>
                  <a:srgbClr val="003399"/>
                </a:solidFill>
              </a:rPr>
              <a:t>Emplacement :</a:t>
            </a:r>
          </a:p>
          <a:p>
            <a:pPr marL="285750" indent="-285750">
              <a:buFont typeface="Arial" panose="020B0604020202020204" pitchFamily="34" charset="0"/>
              <a:buChar char="•"/>
            </a:pPr>
            <a:r>
              <a:rPr lang="en-US" sz="1600" dirty="0"/>
              <a:t>2 à 3 </a:t>
            </a:r>
            <a:r>
              <a:rPr lang="en-US" sz="1600" dirty="0" err="1"/>
              <a:t>noeuds</a:t>
            </a:r>
            <a:r>
              <a:rPr lang="en-US" sz="1600" dirty="0"/>
              <a:t> par </a:t>
            </a:r>
            <a:r>
              <a:rPr lang="en-US" sz="1600" dirty="0" err="1"/>
              <a:t>ponts</a:t>
            </a:r>
            <a:endParaRPr lang="en-US" sz="1600" dirty="0"/>
          </a:p>
          <a:p>
            <a:pPr marL="285750" indent="-285750">
              <a:buFont typeface="Arial" panose="020B0604020202020204" pitchFamily="34" charset="0"/>
              <a:buChar char="•"/>
            </a:pPr>
            <a:r>
              <a:rPr lang="en-US" sz="1600" dirty="0"/>
              <a:t>Mi-</a:t>
            </a:r>
            <a:r>
              <a:rPr lang="en-US" sz="1600" dirty="0" err="1"/>
              <a:t>travée</a:t>
            </a:r>
            <a:r>
              <a:rPr lang="en-US" sz="1600" dirty="0"/>
              <a:t>, au droit du joint, </a:t>
            </a:r>
            <a:r>
              <a:rPr lang="en-US" sz="1600" dirty="0" err="1"/>
              <a:t>référence</a:t>
            </a:r>
            <a:endParaRPr lang="en-US" sz="1600" dirty="0"/>
          </a:p>
          <a:p>
            <a:endParaRPr lang="en-US" dirty="0"/>
          </a:p>
        </p:txBody>
      </p:sp>
    </p:spTree>
    <p:extLst>
      <p:ext uri="{BB962C8B-B14F-4D97-AF65-F5344CB8AC3E}">
        <p14:creationId xmlns:p14="http://schemas.microsoft.com/office/powerpoint/2010/main" val="3415339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8" name="Rectangle 36"/>
          <p:cNvSpPr>
            <a:spLocks noChangeArrowheads="1"/>
          </p:cNvSpPr>
          <p:nvPr/>
        </p:nvSpPr>
        <p:spPr bwMode="auto">
          <a:xfrm>
            <a:off x="2146300" y="274320"/>
            <a:ext cx="8521700" cy="109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panose="02020603060405020304" pitchFamily="18" charset="0"/>
                <a:ea typeface="MS PGothic" panose="020B0600070205080204" pitchFamily="34" charset="-128"/>
              </a:defRPr>
            </a:lvl1pPr>
            <a:lvl2pPr marL="742950" indent="-285750">
              <a:defRPr sz="2400">
                <a:solidFill>
                  <a:schemeClr val="tx1"/>
                </a:solidFill>
                <a:latin typeface="Times" panose="02020603060405020304" pitchFamily="18" charset="0"/>
                <a:ea typeface="MS PGothic" panose="020B0600070205080204" pitchFamily="34" charset="-128"/>
              </a:defRPr>
            </a:lvl2pPr>
            <a:lvl3pPr marL="1143000" indent="-228600">
              <a:defRPr sz="2400">
                <a:solidFill>
                  <a:schemeClr val="tx1"/>
                </a:solidFill>
                <a:latin typeface="Times" panose="02020603060405020304" pitchFamily="18" charset="0"/>
                <a:ea typeface="MS PGothic" panose="020B0600070205080204" pitchFamily="34" charset="-128"/>
              </a:defRPr>
            </a:lvl3pPr>
            <a:lvl4pPr marL="1600200" indent="-228600">
              <a:defRPr sz="2400">
                <a:solidFill>
                  <a:schemeClr val="tx1"/>
                </a:solidFill>
                <a:latin typeface="Times" panose="02020603060405020304" pitchFamily="18" charset="0"/>
                <a:ea typeface="MS PGothic" panose="020B0600070205080204" pitchFamily="34" charset="-128"/>
              </a:defRPr>
            </a:lvl4pPr>
            <a:lvl5pPr marL="2057400" indent="-228600">
              <a:defRPr sz="2400">
                <a:solidFill>
                  <a:schemeClr val="tx1"/>
                </a:solidFill>
                <a:latin typeface="Times" panose="0202060306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60405020304" pitchFamily="18" charset="0"/>
                <a:ea typeface="MS PGothic" panose="020B0600070205080204" pitchFamily="34" charset="-128"/>
              </a:defRPr>
            </a:lvl9pPr>
          </a:lstStyle>
          <a:p>
            <a:r>
              <a:rPr lang="en-US" sz="2800" dirty="0" err="1">
                <a:solidFill>
                  <a:schemeClr val="tx2"/>
                </a:solidFill>
                <a:latin typeface="Arial" pitchFamily="-112" charset="0"/>
              </a:rPr>
              <a:t>Quel</a:t>
            </a:r>
            <a:r>
              <a:rPr lang="en-US" sz="2800" dirty="0">
                <a:solidFill>
                  <a:schemeClr val="tx2"/>
                </a:solidFill>
                <a:latin typeface="Arial" pitchFamily="-112" charset="0"/>
              </a:rPr>
              <a:t> </a:t>
            </a:r>
            <a:r>
              <a:rPr lang="en-US" sz="2800" dirty="0" err="1">
                <a:solidFill>
                  <a:schemeClr val="tx2"/>
                </a:solidFill>
                <a:latin typeface="Arial" pitchFamily="-112" charset="0"/>
              </a:rPr>
              <a:t>risque</a:t>
            </a:r>
            <a:r>
              <a:rPr lang="en-US" sz="2800" dirty="0">
                <a:solidFill>
                  <a:schemeClr val="tx2"/>
                </a:solidFill>
                <a:latin typeface="Arial" pitchFamily="-112" charset="0"/>
              </a:rPr>
              <a:t> pour </a:t>
            </a:r>
            <a:r>
              <a:rPr lang="en-US" sz="2800" dirty="0" err="1">
                <a:solidFill>
                  <a:schemeClr val="tx2"/>
                </a:solidFill>
                <a:latin typeface="Arial" pitchFamily="-112" charset="0"/>
              </a:rPr>
              <a:t>quelle</a:t>
            </a:r>
            <a:r>
              <a:rPr lang="en-US" sz="2800" dirty="0">
                <a:solidFill>
                  <a:schemeClr val="tx2"/>
                </a:solidFill>
                <a:latin typeface="Arial" pitchFamily="-112" charset="0"/>
              </a:rPr>
              <a:t> r</a:t>
            </a:r>
            <a:r>
              <a:rPr lang="fr-FR" sz="2800" dirty="0" err="1">
                <a:solidFill>
                  <a:schemeClr val="tx2"/>
                </a:solidFill>
                <a:latin typeface="Arial" pitchFamily="-112" charset="0"/>
              </a:rPr>
              <a:t>esponsabilité</a:t>
            </a:r>
            <a:r>
              <a:rPr lang="fr-FR" sz="2800" dirty="0">
                <a:solidFill>
                  <a:schemeClr val="tx2"/>
                </a:solidFill>
                <a:latin typeface="Arial" pitchFamily="-112" charset="0"/>
              </a:rPr>
              <a:t> pour l’expert technique ?</a:t>
            </a:r>
            <a:endParaRPr lang="en-US" sz="2800" dirty="0">
              <a:solidFill>
                <a:schemeClr val="tx2"/>
              </a:solidFill>
              <a:latin typeface="Arial" panose="020B0604020202020204" pitchFamily="34" charset="0"/>
            </a:endParaRPr>
          </a:p>
        </p:txBody>
      </p:sp>
      <p:sp>
        <p:nvSpPr>
          <p:cNvPr id="17" name="Espace réservé du contenu 9"/>
          <p:cNvSpPr txBox="1">
            <a:spLocks/>
          </p:cNvSpPr>
          <p:nvPr/>
        </p:nvSpPr>
        <p:spPr>
          <a:xfrm>
            <a:off x="1854198" y="1611581"/>
            <a:ext cx="5811012" cy="360680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lumMod val="65000"/>
                    <a:lumOff val="35000"/>
                  </a:schemeClr>
                </a:solidFill>
                <a:latin typeface="Lucida Sans"/>
                <a:ea typeface="+mn-ea"/>
                <a:cs typeface="Lucida Sans"/>
              </a:defRPr>
            </a:lvl1pPr>
            <a:lvl2pPr marL="742950" indent="-285750" algn="l" defTabSz="457200" rtl="0" eaLnBrk="1" latinLnBrk="0" hangingPunct="1">
              <a:spcBef>
                <a:spcPct val="20000"/>
              </a:spcBef>
              <a:buFont typeface="Arial"/>
              <a:buChar char="–"/>
              <a:defRPr sz="2400" kern="1200">
                <a:solidFill>
                  <a:srgbClr val="003399"/>
                </a:solidFill>
                <a:latin typeface="Lucida Sans"/>
                <a:ea typeface="+mn-ea"/>
                <a:cs typeface="Lucida Sans"/>
              </a:defRPr>
            </a:lvl2pPr>
            <a:lvl3pPr marL="1143000" indent="-228600" algn="l" defTabSz="457200" rtl="0" eaLnBrk="1" latinLnBrk="0" hangingPunct="1">
              <a:spcBef>
                <a:spcPct val="20000"/>
              </a:spcBef>
              <a:buFont typeface="Arial"/>
              <a:buChar char="•"/>
              <a:defRPr sz="2000" kern="1200">
                <a:solidFill>
                  <a:schemeClr val="tx1">
                    <a:lumMod val="50000"/>
                    <a:lumOff val="50000"/>
                  </a:schemeClr>
                </a:solidFill>
                <a:latin typeface="Lucida Sans"/>
                <a:ea typeface="+mn-ea"/>
                <a:cs typeface="Lucida Sans"/>
              </a:defRPr>
            </a:lvl3pPr>
            <a:lvl4pPr marL="1600200" indent="-228600" algn="l" defTabSz="457200" rtl="0" eaLnBrk="1" latinLnBrk="0" hangingPunct="1">
              <a:spcBef>
                <a:spcPct val="20000"/>
              </a:spcBef>
              <a:buFont typeface="Arial"/>
              <a:buChar char="–"/>
              <a:defRPr sz="1800" kern="1200">
                <a:solidFill>
                  <a:srgbClr val="003399"/>
                </a:solidFill>
                <a:latin typeface="Lucida Sans"/>
                <a:ea typeface="+mn-ea"/>
                <a:cs typeface="Lucida Sans"/>
              </a:defRPr>
            </a:lvl4pPr>
            <a:lvl5pPr marL="2057400" indent="-228600" algn="l" defTabSz="457200" rtl="0" eaLnBrk="1" latinLnBrk="0" hangingPunct="1">
              <a:spcBef>
                <a:spcPct val="20000"/>
              </a:spcBef>
              <a:buFont typeface="Arial"/>
              <a:buChar char="»"/>
              <a:defRPr sz="1800" kern="1200">
                <a:solidFill>
                  <a:srgbClr val="003399"/>
                </a:solidFill>
                <a:latin typeface="Lucida Sans"/>
                <a:ea typeface="+mn-ea"/>
                <a:cs typeface="Lucida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400" dirty="0"/>
              <a:t>Code d’Hammourabi (Babylone, env. 1755 av JC)</a:t>
            </a:r>
          </a:p>
          <a:p>
            <a:endParaRPr lang="fr-FR" sz="2400" dirty="0"/>
          </a:p>
          <a:p>
            <a:pPr lvl="1"/>
            <a:r>
              <a:rPr lang="fr-FR" sz="1800" dirty="0"/>
              <a:t>Art. 229 : « Si un maçon a construit une maison pour quelqu’un, mais s’il n’a pas renforcé son ouvrage et si la maison qu’il a construite s’est effondrée et s’il a fait mourir le propriétaire, ce maçon sera tué »</a:t>
            </a:r>
          </a:p>
          <a:p>
            <a:pPr lvl="1"/>
            <a:endParaRPr lang="fr-FR" sz="1800" dirty="0"/>
          </a:p>
          <a:p>
            <a:pPr lvl="1"/>
            <a:r>
              <a:rPr lang="fr-FR" sz="1800" dirty="0"/>
              <a:t>Art. 230 : « si c’est un enfant du propriétaire de la maison qu’il a fait mourir, on tuera un enfant du maçon »</a:t>
            </a:r>
          </a:p>
          <a:p>
            <a:pPr lvl="1"/>
            <a:endParaRPr lang="fr-FR" sz="2800" dirty="0"/>
          </a:p>
        </p:txBody>
      </p:sp>
      <p:pic>
        <p:nvPicPr>
          <p:cNvPr id="18" name="Image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62723" y="1120003"/>
            <a:ext cx="2765576" cy="3895178"/>
          </a:xfrm>
          <a:prstGeom prst="rect">
            <a:avLst/>
          </a:prstGeom>
        </p:spPr>
      </p:pic>
      <p:sp>
        <p:nvSpPr>
          <p:cNvPr id="19" name="ZoneTexte 18"/>
          <p:cNvSpPr txBox="1"/>
          <p:nvPr/>
        </p:nvSpPr>
        <p:spPr>
          <a:xfrm>
            <a:off x="8013698" y="5192463"/>
            <a:ext cx="2514600" cy="646331"/>
          </a:xfrm>
          <a:prstGeom prst="rect">
            <a:avLst/>
          </a:prstGeom>
          <a:noFill/>
        </p:spPr>
        <p:txBody>
          <a:bodyPr wrap="square" rtlCol="0">
            <a:spAutoFit/>
          </a:bodyPr>
          <a:lstStyle/>
          <a:p>
            <a:pPr algn="ctr"/>
            <a:r>
              <a:rPr lang="fr-FR" dirty="0"/>
              <a:t>Louvre : Aile Richelieu – </a:t>
            </a:r>
            <a:r>
              <a:rPr lang="fr-FR" dirty="0" err="1"/>
              <a:t>RdC</a:t>
            </a:r>
            <a:r>
              <a:rPr lang="fr-FR" dirty="0"/>
              <a:t> – section 4a</a:t>
            </a:r>
          </a:p>
        </p:txBody>
      </p:sp>
    </p:spTree>
    <p:extLst>
      <p:ext uri="{BB962C8B-B14F-4D97-AF65-F5344CB8AC3E}">
        <p14:creationId xmlns:p14="http://schemas.microsoft.com/office/powerpoint/2010/main" val="1098738861"/>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F3C3CA-0121-44E2-AE66-C1C3C2E30610}"/>
              </a:ext>
            </a:extLst>
          </p:cNvPr>
          <p:cNvSpPr>
            <a:spLocks noGrp="1"/>
          </p:cNvSpPr>
          <p:nvPr>
            <p:ph type="title"/>
          </p:nvPr>
        </p:nvSpPr>
        <p:spPr>
          <a:xfrm>
            <a:off x="839788" y="457200"/>
            <a:ext cx="5175118" cy="1600200"/>
          </a:xfrm>
        </p:spPr>
        <p:txBody>
          <a:bodyPr anchor="ctr"/>
          <a:lstStyle/>
          <a:p>
            <a:r>
              <a:rPr lang="fr-FR" b="1" dirty="0"/>
              <a:t> </a:t>
            </a:r>
            <a:r>
              <a:rPr lang="fr-FR" b="1" dirty="0" err="1"/>
              <a:t>InSAR</a:t>
            </a:r>
            <a:endParaRPr lang="fr-FR" b="1" dirty="0"/>
          </a:p>
        </p:txBody>
      </p:sp>
      <p:sp>
        <p:nvSpPr>
          <p:cNvPr id="6" name="Sous-titre 2">
            <a:extLst>
              <a:ext uri="{FF2B5EF4-FFF2-40B4-BE49-F238E27FC236}">
                <a16:creationId xmlns:a16="http://schemas.microsoft.com/office/drawing/2014/main" id="{8A8E5193-B3DC-4A7D-B441-7E6D6D7DCB77}"/>
              </a:ext>
            </a:extLst>
          </p:cNvPr>
          <p:cNvSpPr txBox="1">
            <a:spLocks/>
          </p:cNvSpPr>
          <p:nvPr/>
        </p:nvSpPr>
        <p:spPr>
          <a:xfrm>
            <a:off x="0" y="6144936"/>
            <a:ext cx="12192000" cy="713064"/>
          </a:xfrm>
          <a:prstGeom prst="rect">
            <a:avLst/>
          </a:prstGeom>
          <a:solidFill>
            <a:srgbClr val="1E4695"/>
          </a:solidFill>
        </p:spPr>
        <p:txBody>
          <a:bodyPr vert="horz" lIns="91440" tIns="45720" rIns="91440" bIns="45720" rtlCol="0" anchor="t">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200000"/>
              </a:lnSpc>
              <a:buNone/>
            </a:pPr>
            <a:endParaRPr lang="fr-FR" sz="4400" b="1" dirty="0">
              <a:solidFill>
                <a:schemeClr val="bg1"/>
              </a:solidFill>
            </a:endParaRPr>
          </a:p>
        </p:txBody>
      </p:sp>
      <p:sp>
        <p:nvSpPr>
          <p:cNvPr id="9" name="ZoneTexte 8">
            <a:extLst>
              <a:ext uri="{FF2B5EF4-FFF2-40B4-BE49-F238E27FC236}">
                <a16:creationId xmlns:a16="http://schemas.microsoft.com/office/drawing/2014/main" id="{C10615EA-F933-49FD-8969-7F167B2D896B}"/>
              </a:ext>
            </a:extLst>
          </p:cNvPr>
          <p:cNvSpPr txBox="1"/>
          <p:nvPr/>
        </p:nvSpPr>
        <p:spPr>
          <a:xfrm>
            <a:off x="923924" y="2360714"/>
            <a:ext cx="4438651" cy="3416320"/>
          </a:xfrm>
          <a:prstGeom prst="rect">
            <a:avLst/>
          </a:prstGeom>
          <a:noFill/>
        </p:spPr>
        <p:txBody>
          <a:bodyPr wrap="square" rtlCol="0">
            <a:spAutoFit/>
          </a:bodyPr>
          <a:lstStyle/>
          <a:p>
            <a:r>
              <a:rPr lang="fr-FR" dirty="0">
                <a:latin typeface="+mj-lt"/>
              </a:rPr>
              <a:t>C’est une mesure par satellite radar qui permet de construire des séries temporelles de déplacements (-20ans).en mesurant la distance satellite-cible à chaque passage. </a:t>
            </a:r>
          </a:p>
          <a:p>
            <a:endParaRPr lang="fr-FR" dirty="0">
              <a:latin typeface="+mj-lt"/>
            </a:endParaRPr>
          </a:p>
          <a:p>
            <a:r>
              <a:rPr lang="fr-FR" b="1" dirty="0">
                <a:latin typeface="+mj-lt"/>
              </a:rPr>
              <a:t>Avantages:</a:t>
            </a:r>
          </a:p>
          <a:p>
            <a:pPr marL="285750" indent="-285750">
              <a:buFont typeface="Arial" panose="020B0604020202020204" pitchFamily="34" charset="0"/>
              <a:buChar char="•"/>
            </a:pPr>
            <a:r>
              <a:rPr lang="fr-FR" dirty="0">
                <a:latin typeface="+mj-lt"/>
              </a:rPr>
              <a:t>Dans des zones inaccessibles ou inadaptées à une instrumentation terrestre</a:t>
            </a:r>
          </a:p>
          <a:p>
            <a:pPr marL="285750" indent="-285750">
              <a:buFont typeface="Arial" panose="020B0604020202020204" pitchFamily="34" charset="0"/>
              <a:buChar char="•"/>
            </a:pPr>
            <a:r>
              <a:rPr lang="fr-FR" dirty="0">
                <a:latin typeface="+mj-lt"/>
              </a:rPr>
              <a:t>Mesure des déformations sur de grandes étendues (100 km2 /image)</a:t>
            </a:r>
          </a:p>
          <a:p>
            <a:pPr marL="285750" indent="-285750">
              <a:buFont typeface="Arial" panose="020B0604020202020204" pitchFamily="34" charset="0"/>
              <a:buChar char="•"/>
            </a:pPr>
            <a:r>
              <a:rPr lang="fr-FR" dirty="0">
                <a:latin typeface="+mj-lt"/>
              </a:rPr>
              <a:t>Grande densité de points de mesure (+1000 points/km2)</a:t>
            </a:r>
          </a:p>
        </p:txBody>
      </p:sp>
      <p:pic>
        <p:nvPicPr>
          <p:cNvPr id="12" name="Picture 5">
            <a:extLst>
              <a:ext uri="{FF2B5EF4-FFF2-40B4-BE49-F238E27FC236}">
                <a16:creationId xmlns:a16="http://schemas.microsoft.com/office/drawing/2014/main" id="{317A3DB6-5876-4FD5-B8D6-4E841C61DC44}"/>
              </a:ext>
            </a:extLst>
          </p:cNvPr>
          <p:cNvPicPr>
            <a:picLocks noChangeAspect="1"/>
          </p:cNvPicPr>
          <p:nvPr/>
        </p:nvPicPr>
        <p:blipFill>
          <a:blip r:embed="rId2"/>
          <a:stretch>
            <a:fillRect/>
          </a:stretch>
        </p:blipFill>
        <p:spPr>
          <a:xfrm>
            <a:off x="5776583" y="1152039"/>
            <a:ext cx="5874336" cy="4228100"/>
          </a:xfrm>
          <a:prstGeom prst="rect">
            <a:avLst/>
          </a:prstGeom>
        </p:spPr>
      </p:pic>
      <p:pic>
        <p:nvPicPr>
          <p:cNvPr id="14" name="Image 13">
            <a:extLst>
              <a:ext uri="{FF2B5EF4-FFF2-40B4-BE49-F238E27FC236}">
                <a16:creationId xmlns:a16="http://schemas.microsoft.com/office/drawing/2014/main" id="{013F3CF0-33EE-4364-87E7-62A29B0EF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588" y="957572"/>
            <a:ext cx="493200" cy="493200"/>
          </a:xfrm>
          <a:prstGeom prst="rect">
            <a:avLst/>
          </a:prstGeom>
        </p:spPr>
      </p:pic>
    </p:spTree>
    <p:extLst>
      <p:ext uri="{BB962C8B-B14F-4D97-AF65-F5344CB8AC3E}">
        <p14:creationId xmlns:p14="http://schemas.microsoft.com/office/powerpoint/2010/main" val="16251938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F3C3CA-0121-44E2-AE66-C1C3C2E30610}"/>
              </a:ext>
            </a:extLst>
          </p:cNvPr>
          <p:cNvSpPr>
            <a:spLocks noGrp="1"/>
          </p:cNvSpPr>
          <p:nvPr>
            <p:ph type="title"/>
          </p:nvPr>
        </p:nvSpPr>
        <p:spPr>
          <a:xfrm>
            <a:off x="839788" y="457200"/>
            <a:ext cx="5175118" cy="1600200"/>
          </a:xfrm>
        </p:spPr>
        <p:txBody>
          <a:bodyPr anchor="ctr"/>
          <a:lstStyle/>
          <a:p>
            <a:r>
              <a:rPr lang="fr-FR" b="1" dirty="0"/>
              <a:t>INSAR</a:t>
            </a:r>
          </a:p>
        </p:txBody>
      </p:sp>
      <p:sp>
        <p:nvSpPr>
          <p:cNvPr id="6" name="Sous-titre 2">
            <a:extLst>
              <a:ext uri="{FF2B5EF4-FFF2-40B4-BE49-F238E27FC236}">
                <a16:creationId xmlns:a16="http://schemas.microsoft.com/office/drawing/2014/main" id="{8A8E5193-B3DC-4A7D-B441-7E6D6D7DCB77}"/>
              </a:ext>
            </a:extLst>
          </p:cNvPr>
          <p:cNvSpPr txBox="1">
            <a:spLocks/>
          </p:cNvSpPr>
          <p:nvPr/>
        </p:nvSpPr>
        <p:spPr>
          <a:xfrm>
            <a:off x="0" y="6144936"/>
            <a:ext cx="12192000" cy="713064"/>
          </a:xfrm>
          <a:prstGeom prst="rect">
            <a:avLst/>
          </a:prstGeom>
          <a:solidFill>
            <a:srgbClr val="1E4695"/>
          </a:solidFill>
        </p:spPr>
        <p:txBody>
          <a:bodyPr vert="horz" lIns="91440" tIns="45720" rIns="91440" bIns="45720" rtlCol="0" anchor="t">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200000"/>
              </a:lnSpc>
              <a:buNone/>
            </a:pPr>
            <a:endParaRPr lang="fr-FR" sz="4400" b="1" dirty="0">
              <a:solidFill>
                <a:schemeClr val="bg1"/>
              </a:solidFill>
            </a:endParaRPr>
          </a:p>
        </p:txBody>
      </p:sp>
      <p:grpSp>
        <p:nvGrpSpPr>
          <p:cNvPr id="8" name="Group 3">
            <a:extLst>
              <a:ext uri="{FF2B5EF4-FFF2-40B4-BE49-F238E27FC236}">
                <a16:creationId xmlns:a16="http://schemas.microsoft.com/office/drawing/2014/main" id="{7E1AA1C5-B2FF-4F94-BCC1-9F8910F96C2F}"/>
              </a:ext>
            </a:extLst>
          </p:cNvPr>
          <p:cNvGrpSpPr/>
          <p:nvPr/>
        </p:nvGrpSpPr>
        <p:grpSpPr>
          <a:xfrm>
            <a:off x="1879391" y="2374065"/>
            <a:ext cx="4216609" cy="3298388"/>
            <a:chOff x="1207699" y="1661070"/>
            <a:chExt cx="6051538" cy="4733737"/>
          </a:xfrm>
        </p:grpSpPr>
        <p:pic>
          <p:nvPicPr>
            <p:cNvPr id="10" name="Picture 6">
              <a:extLst>
                <a:ext uri="{FF2B5EF4-FFF2-40B4-BE49-F238E27FC236}">
                  <a16:creationId xmlns:a16="http://schemas.microsoft.com/office/drawing/2014/main" id="{03F264CD-F154-4B76-A4BB-81C4D0DCEE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1494" y="1678295"/>
              <a:ext cx="3478123" cy="25262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a:extLst>
                <a:ext uri="{FF2B5EF4-FFF2-40B4-BE49-F238E27FC236}">
                  <a16:creationId xmlns:a16="http://schemas.microsoft.com/office/drawing/2014/main" id="{4BDD10AD-36FB-49D6-B3C7-886C415C7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680" y="1661070"/>
              <a:ext cx="2218556" cy="25262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
              <a:extLst>
                <a:ext uri="{FF2B5EF4-FFF2-40B4-BE49-F238E27FC236}">
                  <a16:creationId xmlns:a16="http://schemas.microsoft.com/office/drawing/2014/main" id="{C76112DB-DCDC-4FCA-BE6C-5B76F28A5D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7699" y="4260263"/>
              <a:ext cx="6051538" cy="2134544"/>
            </a:xfrm>
            <a:prstGeom prst="rect">
              <a:avLst/>
            </a:prstGeom>
            <a:noFill/>
            <a:extLst>
              <a:ext uri="{909E8E84-426E-40DD-AFC4-6F175D3DCCD1}">
                <a14:hiddenFill xmlns:a14="http://schemas.microsoft.com/office/drawing/2010/main">
                  <a:solidFill>
                    <a:srgbClr val="FFFFFF"/>
                  </a:solidFill>
                </a14:hiddenFill>
              </a:ext>
            </a:extLst>
          </p:spPr>
        </p:pic>
        <p:sp>
          <p:nvSpPr>
            <p:cNvPr id="14" name="Oval 7">
              <a:extLst>
                <a:ext uri="{FF2B5EF4-FFF2-40B4-BE49-F238E27FC236}">
                  <a16:creationId xmlns:a16="http://schemas.microsoft.com/office/drawing/2014/main" id="{E0F68EED-2018-485E-A3F8-E03AFB48F8A1}"/>
                </a:ext>
              </a:extLst>
            </p:cNvPr>
            <p:cNvSpPr/>
            <p:nvPr/>
          </p:nvSpPr>
          <p:spPr>
            <a:xfrm>
              <a:off x="2342791" y="2401772"/>
              <a:ext cx="584200" cy="9518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cxnSp>
          <p:nvCxnSpPr>
            <p:cNvPr id="15" name="Straight Arrow Connector 8">
              <a:extLst>
                <a:ext uri="{FF2B5EF4-FFF2-40B4-BE49-F238E27FC236}">
                  <a16:creationId xmlns:a16="http://schemas.microsoft.com/office/drawing/2014/main" id="{25309D4D-1028-4446-91D4-CE337F0204CD}"/>
                </a:ext>
              </a:extLst>
            </p:cNvPr>
            <p:cNvCxnSpPr>
              <a:endCxn id="11" idx="1"/>
            </p:cNvCxnSpPr>
            <p:nvPr/>
          </p:nvCxnSpPr>
          <p:spPr>
            <a:xfrm flipV="1">
              <a:off x="2926991" y="2924216"/>
              <a:ext cx="2113689" cy="1825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9">
              <a:extLst>
                <a:ext uri="{FF2B5EF4-FFF2-40B4-BE49-F238E27FC236}">
                  <a16:creationId xmlns:a16="http://schemas.microsoft.com/office/drawing/2014/main" id="{405F2268-D4EA-4D46-94A1-95F5823D321B}"/>
                </a:ext>
              </a:extLst>
            </p:cNvPr>
            <p:cNvCxnSpPr/>
            <p:nvPr/>
          </p:nvCxnSpPr>
          <p:spPr>
            <a:xfrm>
              <a:off x="6090296" y="3167875"/>
              <a:ext cx="39130" cy="13669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0">
            <a:extLst>
              <a:ext uri="{FF2B5EF4-FFF2-40B4-BE49-F238E27FC236}">
                <a16:creationId xmlns:a16="http://schemas.microsoft.com/office/drawing/2014/main" id="{551891FD-E168-4BC9-9464-60FF0A1BA30F}"/>
              </a:ext>
            </a:extLst>
          </p:cNvPr>
          <p:cNvGrpSpPr/>
          <p:nvPr/>
        </p:nvGrpSpPr>
        <p:grpSpPr>
          <a:xfrm>
            <a:off x="6259943" y="2302769"/>
            <a:ext cx="3950857" cy="3293484"/>
            <a:chOff x="5082476" y="1990723"/>
            <a:chExt cx="3604324" cy="3004610"/>
          </a:xfrm>
        </p:grpSpPr>
        <p:pic>
          <p:nvPicPr>
            <p:cNvPr id="18" name="Picture 13">
              <a:extLst>
                <a:ext uri="{FF2B5EF4-FFF2-40B4-BE49-F238E27FC236}">
                  <a16:creationId xmlns:a16="http://schemas.microsoft.com/office/drawing/2014/main" id="{C1FD10EA-EF4A-42E8-ADFF-D02FA339D440}"/>
                </a:ext>
              </a:extLst>
            </p:cNvPr>
            <p:cNvPicPr/>
            <p:nvPr/>
          </p:nvPicPr>
          <p:blipFill>
            <a:blip r:embed="rId5"/>
            <a:stretch>
              <a:fillRect/>
            </a:stretch>
          </p:blipFill>
          <p:spPr>
            <a:xfrm>
              <a:off x="5082476" y="1990723"/>
              <a:ext cx="3604324" cy="1767375"/>
            </a:xfrm>
            <a:prstGeom prst="rect">
              <a:avLst/>
            </a:prstGeom>
          </p:spPr>
        </p:pic>
        <p:pic>
          <p:nvPicPr>
            <p:cNvPr id="19" name="Picture 14">
              <a:extLst>
                <a:ext uri="{FF2B5EF4-FFF2-40B4-BE49-F238E27FC236}">
                  <a16:creationId xmlns:a16="http://schemas.microsoft.com/office/drawing/2014/main" id="{EA64772E-F493-4F62-8F03-C0E2BF76F0E2}"/>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085097" y="3928913"/>
              <a:ext cx="3601703" cy="1066420"/>
            </a:xfrm>
            <a:prstGeom prst="rect">
              <a:avLst/>
            </a:prstGeom>
          </p:spPr>
        </p:pic>
      </p:grpSp>
      <p:sp>
        <p:nvSpPr>
          <p:cNvPr id="3" name="ZoneTexte 2">
            <a:extLst>
              <a:ext uri="{FF2B5EF4-FFF2-40B4-BE49-F238E27FC236}">
                <a16:creationId xmlns:a16="http://schemas.microsoft.com/office/drawing/2014/main" id="{A23D2AD4-D0DD-4F90-9DED-3884CFD5E672}"/>
              </a:ext>
            </a:extLst>
          </p:cNvPr>
          <p:cNvSpPr txBox="1"/>
          <p:nvPr/>
        </p:nvSpPr>
        <p:spPr>
          <a:xfrm>
            <a:off x="346588" y="3832089"/>
            <a:ext cx="1611352" cy="369332"/>
          </a:xfrm>
          <a:prstGeom prst="rect">
            <a:avLst/>
          </a:prstGeom>
          <a:noFill/>
        </p:spPr>
        <p:txBody>
          <a:bodyPr wrap="square" rtlCol="0">
            <a:spAutoFit/>
          </a:bodyPr>
          <a:lstStyle/>
          <a:p>
            <a:r>
              <a:rPr lang="fr-FR" b="1" dirty="0"/>
              <a:t>Infra/ouvrages</a:t>
            </a:r>
          </a:p>
        </p:txBody>
      </p:sp>
      <p:sp>
        <p:nvSpPr>
          <p:cNvPr id="20" name="ZoneTexte 19">
            <a:extLst>
              <a:ext uri="{FF2B5EF4-FFF2-40B4-BE49-F238E27FC236}">
                <a16:creationId xmlns:a16="http://schemas.microsoft.com/office/drawing/2014/main" id="{03398B27-CBBB-4A35-B632-5193EDDE0CF2}"/>
              </a:ext>
            </a:extLst>
          </p:cNvPr>
          <p:cNvSpPr txBox="1"/>
          <p:nvPr/>
        </p:nvSpPr>
        <p:spPr>
          <a:xfrm>
            <a:off x="10356300" y="3730095"/>
            <a:ext cx="1611352" cy="646331"/>
          </a:xfrm>
          <a:prstGeom prst="rect">
            <a:avLst/>
          </a:prstGeom>
          <a:noFill/>
        </p:spPr>
        <p:txBody>
          <a:bodyPr wrap="square" rtlCol="0">
            <a:spAutoFit/>
          </a:bodyPr>
          <a:lstStyle/>
          <a:p>
            <a:r>
              <a:rPr lang="fr-FR" b="1" dirty="0"/>
              <a:t>Glissement de terrain naturel</a:t>
            </a:r>
          </a:p>
        </p:txBody>
      </p:sp>
      <p:pic>
        <p:nvPicPr>
          <p:cNvPr id="21" name="Image 20">
            <a:extLst>
              <a:ext uri="{FF2B5EF4-FFF2-40B4-BE49-F238E27FC236}">
                <a16:creationId xmlns:a16="http://schemas.microsoft.com/office/drawing/2014/main" id="{B727AA95-C574-441D-94BE-0FE07D231B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6588" y="957572"/>
            <a:ext cx="493200" cy="493200"/>
          </a:xfrm>
          <a:prstGeom prst="rect">
            <a:avLst/>
          </a:prstGeom>
        </p:spPr>
      </p:pic>
    </p:spTree>
    <p:extLst>
      <p:ext uri="{BB962C8B-B14F-4D97-AF65-F5344CB8AC3E}">
        <p14:creationId xmlns:p14="http://schemas.microsoft.com/office/powerpoint/2010/main" val="19743217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fr-FR" dirty="0"/>
              <a:t>Combinaison GNSS/INSAR</a:t>
            </a:r>
          </a:p>
        </p:txBody>
      </p:sp>
      <p:sp>
        <p:nvSpPr>
          <p:cNvPr id="4" name="Text Placeholder 3"/>
          <p:cNvSpPr>
            <a:spLocks noGrp="1"/>
          </p:cNvSpPr>
          <p:nvPr>
            <p:ph type="body" sz="quarter" idx="12"/>
          </p:nvPr>
        </p:nvSpPr>
        <p:spPr>
          <a:xfrm>
            <a:off x="845127" y="2124076"/>
            <a:ext cx="4857583" cy="3726119"/>
          </a:xfrm>
        </p:spPr>
        <p:txBody>
          <a:bodyPr>
            <a:noAutofit/>
          </a:bodyPr>
          <a:lstStyle/>
          <a:p>
            <a:r>
              <a:rPr lang="fr-FR" sz="2000" dirty="0"/>
              <a:t>Densification spatiale (INSAR) et temporelle (GNSS) des mesures</a:t>
            </a:r>
          </a:p>
          <a:p>
            <a:r>
              <a:rPr lang="fr-FR" sz="2000" dirty="0"/>
              <a:t>La correction des effets atmosphériques des mesures INSAR</a:t>
            </a:r>
          </a:p>
          <a:p>
            <a:r>
              <a:rPr lang="fr-FR" sz="2000" dirty="0"/>
              <a:t> Améliorer la précision</a:t>
            </a:r>
          </a:p>
          <a:p>
            <a:r>
              <a:rPr lang="fr-FR" sz="2000" dirty="0"/>
              <a:t>Géo-référencement des mesures INSAR</a:t>
            </a:r>
          </a:p>
          <a:p>
            <a:r>
              <a:rPr lang="fr-FR" sz="2000" dirty="0"/>
              <a:t>Validation/comparaison</a:t>
            </a:r>
          </a:p>
        </p:txBody>
      </p:sp>
      <p:pic>
        <p:nvPicPr>
          <p:cNvPr id="5" name="Picture 4" descr="C:\Users\ANA\Desktop\PhD\Sites\KSA\INSAR+GNSS+PONT.png"/>
          <p:cNvPicPr/>
          <p:nvPr/>
        </p:nvPicPr>
        <p:blipFill rotWithShape="1">
          <a:blip r:embed="rId3" cstate="screen">
            <a:extLst>
              <a:ext uri="{28A0092B-C50C-407E-A947-70E740481C1C}">
                <a14:useLocalDpi xmlns:a14="http://schemas.microsoft.com/office/drawing/2010/main"/>
              </a:ext>
            </a:extLst>
          </a:blip>
          <a:srcRect/>
          <a:stretch/>
        </p:blipFill>
        <p:spPr bwMode="auto">
          <a:xfrm>
            <a:off x="5809949" y="2635045"/>
            <a:ext cx="4292696" cy="250486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703864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fr-FR" dirty="0"/>
              <a:t>Les réflecteurs radar</a:t>
            </a:r>
          </a:p>
        </p:txBody>
      </p:sp>
      <p:sp>
        <p:nvSpPr>
          <p:cNvPr id="4" name="Text Placeholder 3"/>
          <p:cNvSpPr>
            <a:spLocks noGrp="1"/>
          </p:cNvSpPr>
          <p:nvPr>
            <p:ph type="body" sz="quarter" idx="12"/>
          </p:nvPr>
        </p:nvSpPr>
        <p:spPr>
          <a:xfrm>
            <a:off x="1981200" y="2124075"/>
            <a:ext cx="2979781" cy="3995016"/>
          </a:xfrm>
        </p:spPr>
        <p:txBody>
          <a:bodyPr>
            <a:normAutofit/>
          </a:bodyPr>
          <a:lstStyle/>
          <a:p>
            <a:r>
              <a:rPr lang="fr-FR" sz="1600" dirty="0"/>
              <a:t>Point de liaison entre GNSS/INSAR </a:t>
            </a:r>
          </a:p>
          <a:p>
            <a:r>
              <a:rPr lang="fr-FR" sz="1600" dirty="0"/>
              <a:t>Optionnel : d’augmenter la densité de points de </a:t>
            </a:r>
          </a:p>
          <a:p>
            <a:r>
              <a:rPr lang="fr-FR" sz="1600" dirty="0"/>
              <a:t>Points sensibles d’un ouvrage</a:t>
            </a:r>
          </a:p>
          <a:p>
            <a:r>
              <a:rPr lang="fr-FR" sz="1600" dirty="0"/>
              <a:t>Points de référence hors zone d’impacte</a:t>
            </a:r>
          </a:p>
          <a:p>
            <a:endParaRPr lang="fr-FR" sz="16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0980" y="2251587"/>
            <a:ext cx="5249820" cy="3203757"/>
          </a:xfrm>
          <a:prstGeom prst="rect">
            <a:avLst/>
          </a:prstGeom>
        </p:spPr>
      </p:pic>
      <p:pic>
        <p:nvPicPr>
          <p:cNvPr id="6" name="Content Placeholder 5"/>
          <p:cNvPicPr/>
          <p:nvPr/>
        </p:nvPicPr>
        <p:blipFill>
          <a:blip r:embed="rId4" cstate="screen">
            <a:extLst>
              <a:ext uri="{28A0092B-C50C-407E-A947-70E740481C1C}">
                <a14:useLocalDpi xmlns:a14="http://schemas.microsoft.com/office/drawing/2010/main"/>
              </a:ext>
            </a:extLst>
          </a:blip>
          <a:stretch>
            <a:fillRect/>
          </a:stretch>
        </p:blipFill>
        <p:spPr>
          <a:xfrm>
            <a:off x="3317499" y="4182745"/>
            <a:ext cx="1166678" cy="2074602"/>
          </a:xfrm>
          <a:prstGeom prst="rect">
            <a:avLst/>
          </a:prstGeom>
        </p:spPr>
      </p:pic>
    </p:spTree>
    <p:extLst>
      <p:ext uri="{BB962C8B-B14F-4D97-AF65-F5344CB8AC3E}">
        <p14:creationId xmlns:p14="http://schemas.microsoft.com/office/powerpoint/2010/main" val="7472611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fr-FR" dirty="0"/>
              <a:t>Applications GNSS/INSAR</a:t>
            </a:r>
          </a:p>
        </p:txBody>
      </p:sp>
      <p:sp>
        <p:nvSpPr>
          <p:cNvPr id="5" name="Rectangle 7"/>
          <p:cNvSpPr>
            <a:spLocks noChangeArrowheads="1"/>
          </p:cNvSpPr>
          <p:nvPr/>
        </p:nvSpPr>
        <p:spPr bwMode="auto">
          <a:xfrm>
            <a:off x="2731698" y="14895"/>
            <a:ext cx="79363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6" name="Rectangle 8"/>
          <p:cNvSpPr>
            <a:spLocks noChangeArrowheads="1"/>
          </p:cNvSpPr>
          <p:nvPr/>
        </p:nvSpPr>
        <p:spPr bwMode="auto">
          <a:xfrm flipV="1">
            <a:off x="2731698" y="295393"/>
            <a:ext cx="79363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7" name="Rectangle 9"/>
          <p:cNvSpPr>
            <a:spLocks noChangeArrowheads="1"/>
          </p:cNvSpPr>
          <p:nvPr/>
        </p:nvSpPr>
        <p:spPr bwMode="auto">
          <a:xfrm>
            <a:off x="2731698" y="4955195"/>
            <a:ext cx="79363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pic>
        <p:nvPicPr>
          <p:cNvPr id="17" name="Picture 16" descr="RÃ©sultat de recherche d'images pour &quot;wadi leban bridge&quot;"/>
          <p:cNvPicPr/>
          <p:nvPr/>
        </p:nvPicPr>
        <p:blipFill rotWithShape="1">
          <a:blip r:embed="rId3" cstate="screen">
            <a:extLst>
              <a:ext uri="{28A0092B-C50C-407E-A947-70E740481C1C}">
                <a14:useLocalDpi xmlns:a14="http://schemas.microsoft.com/office/drawing/2010/main"/>
              </a:ext>
            </a:extLst>
          </a:blip>
          <a:srcRect/>
          <a:stretch/>
        </p:blipFill>
        <p:spPr bwMode="auto">
          <a:xfrm>
            <a:off x="6549100" y="2625904"/>
            <a:ext cx="3661700" cy="2314974"/>
          </a:xfrm>
          <a:prstGeom prst="rect">
            <a:avLst/>
          </a:prstGeom>
          <a:noFill/>
          <a:ln>
            <a:noFill/>
          </a:ln>
          <a:extLst>
            <a:ext uri="{53640926-AAD7-44D8-BBD7-CCE9431645EC}">
              <a14:shadowObscured xmlns:a14="http://schemas.microsoft.com/office/drawing/2010/main"/>
            </a:ext>
          </a:extLst>
        </p:spPr>
      </p:pic>
      <p:pic>
        <p:nvPicPr>
          <p:cNvPr id="18" name="Picture 17"/>
          <p:cNvPicPr/>
          <p:nvPr/>
        </p:nvPicPr>
        <p:blipFill>
          <a:blip r:embed="rId4" cstate="screen">
            <a:extLst>
              <a:ext uri="{28A0092B-C50C-407E-A947-70E740481C1C}">
                <a14:useLocalDpi xmlns:a14="http://schemas.microsoft.com/office/drawing/2010/main"/>
              </a:ext>
            </a:extLst>
          </a:blip>
          <a:stretch>
            <a:fillRect/>
          </a:stretch>
        </p:blipFill>
        <p:spPr>
          <a:xfrm>
            <a:off x="2289713" y="2625904"/>
            <a:ext cx="3751774" cy="2314974"/>
          </a:xfrm>
          <a:prstGeom prst="rect">
            <a:avLst/>
          </a:prstGeom>
        </p:spPr>
      </p:pic>
      <p:sp>
        <p:nvSpPr>
          <p:cNvPr id="14" name="Rectangle 13"/>
          <p:cNvSpPr/>
          <p:nvPr/>
        </p:nvSpPr>
        <p:spPr>
          <a:xfrm>
            <a:off x="2587664" y="2128117"/>
            <a:ext cx="7623136" cy="830997"/>
          </a:xfrm>
          <a:prstGeom prst="rect">
            <a:avLst/>
          </a:prstGeom>
        </p:spPr>
        <p:txBody>
          <a:bodyPr wrap="square">
            <a:spAutoFit/>
          </a:bodyPr>
          <a:lstStyle/>
          <a:p>
            <a:r>
              <a:rPr lang="fr-FR" sz="2400" dirty="0">
                <a:solidFill>
                  <a:srgbClr val="003399"/>
                </a:solidFill>
              </a:rPr>
              <a:t> Pont de Sèvre (Paris)</a:t>
            </a:r>
            <a:r>
              <a:rPr lang="fr-FR" sz="2400" dirty="0"/>
              <a:t>			       </a:t>
            </a:r>
            <a:r>
              <a:rPr lang="fr-FR" sz="2400" dirty="0">
                <a:solidFill>
                  <a:srgbClr val="003399"/>
                </a:solidFill>
              </a:rPr>
              <a:t>Pont Wadi Laban (Riyad)</a:t>
            </a:r>
            <a:endParaRPr lang="fr-FR" sz="2400" dirty="0"/>
          </a:p>
        </p:txBody>
      </p:sp>
    </p:spTree>
    <p:extLst>
      <p:ext uri="{BB962C8B-B14F-4D97-AF65-F5344CB8AC3E}">
        <p14:creationId xmlns:p14="http://schemas.microsoft.com/office/powerpoint/2010/main" val="22289989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fr-FR" dirty="0"/>
              <a:t>Applications GNSS/INSAR</a:t>
            </a:r>
          </a:p>
        </p:txBody>
      </p:sp>
      <p:sp>
        <p:nvSpPr>
          <p:cNvPr id="5" name="Rectangle 7"/>
          <p:cNvSpPr>
            <a:spLocks noChangeArrowheads="1"/>
          </p:cNvSpPr>
          <p:nvPr/>
        </p:nvSpPr>
        <p:spPr bwMode="auto">
          <a:xfrm>
            <a:off x="2731698" y="14895"/>
            <a:ext cx="79363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6" name="Rectangle 8"/>
          <p:cNvSpPr>
            <a:spLocks noChangeArrowheads="1"/>
          </p:cNvSpPr>
          <p:nvPr/>
        </p:nvSpPr>
        <p:spPr bwMode="auto">
          <a:xfrm flipV="1">
            <a:off x="2731698" y="295393"/>
            <a:ext cx="79363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7" name="Rectangle 9"/>
          <p:cNvSpPr>
            <a:spLocks noChangeArrowheads="1"/>
          </p:cNvSpPr>
          <p:nvPr/>
        </p:nvSpPr>
        <p:spPr bwMode="auto">
          <a:xfrm>
            <a:off x="2731698" y="4955195"/>
            <a:ext cx="79363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414105" y="2241398"/>
            <a:ext cx="3867364" cy="2900524"/>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941352" y="2241399"/>
            <a:ext cx="3867363" cy="2900522"/>
          </a:xfrm>
          <a:prstGeom prst="rect">
            <a:avLst/>
          </a:prstGeom>
        </p:spPr>
      </p:pic>
      <p:sp>
        <p:nvSpPr>
          <p:cNvPr id="12" name="Rectangle 11"/>
          <p:cNvSpPr/>
          <p:nvPr/>
        </p:nvSpPr>
        <p:spPr>
          <a:xfrm>
            <a:off x="3197154" y="5647256"/>
            <a:ext cx="2301267" cy="400110"/>
          </a:xfrm>
          <a:prstGeom prst="rect">
            <a:avLst/>
          </a:prstGeom>
        </p:spPr>
        <p:txBody>
          <a:bodyPr wrap="square">
            <a:spAutoFit/>
          </a:bodyPr>
          <a:lstStyle/>
          <a:p>
            <a:pPr algn="ctr"/>
            <a:r>
              <a:rPr lang="fr-FR" sz="2000" dirty="0">
                <a:solidFill>
                  <a:srgbClr val="003399"/>
                </a:solidFill>
              </a:rPr>
              <a:t>GNSS</a:t>
            </a:r>
          </a:p>
        </p:txBody>
      </p:sp>
      <p:sp>
        <p:nvSpPr>
          <p:cNvPr id="13" name="Rectangle 12"/>
          <p:cNvSpPr/>
          <p:nvPr/>
        </p:nvSpPr>
        <p:spPr>
          <a:xfrm>
            <a:off x="6699850" y="5654000"/>
            <a:ext cx="2625445" cy="707886"/>
          </a:xfrm>
          <a:prstGeom prst="rect">
            <a:avLst/>
          </a:prstGeom>
        </p:spPr>
        <p:txBody>
          <a:bodyPr wrap="square">
            <a:spAutoFit/>
          </a:bodyPr>
          <a:lstStyle/>
          <a:p>
            <a:pPr algn="ctr"/>
            <a:r>
              <a:rPr lang="fr-FR" sz="2000" dirty="0">
                <a:solidFill>
                  <a:srgbClr val="003399"/>
                </a:solidFill>
              </a:rPr>
              <a:t>GNSS &amp; Réflecteur Radar</a:t>
            </a:r>
          </a:p>
        </p:txBody>
      </p:sp>
    </p:spTree>
    <p:extLst>
      <p:ext uri="{BB962C8B-B14F-4D97-AF65-F5344CB8AC3E}">
        <p14:creationId xmlns:p14="http://schemas.microsoft.com/office/powerpoint/2010/main" val="23030228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fr-FR" dirty="0"/>
              <a:t>Applications GNSS/INSAR</a:t>
            </a:r>
          </a:p>
        </p:txBody>
      </p:sp>
      <p:pic>
        <p:nvPicPr>
          <p:cNvPr id="2051"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65495" y="1678296"/>
            <a:ext cx="3478123" cy="252629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64680" y="1661071"/>
            <a:ext cx="2218556" cy="2526291"/>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31699" y="4260263"/>
            <a:ext cx="6051538" cy="2134544"/>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3866791" y="2401772"/>
            <a:ext cx="584200" cy="9518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cxnSp>
        <p:nvCxnSpPr>
          <p:cNvPr id="9" name="Straight Arrow Connector 8"/>
          <p:cNvCxnSpPr>
            <a:endCxn id="2050" idx="1"/>
          </p:cNvCxnSpPr>
          <p:nvPr/>
        </p:nvCxnSpPr>
        <p:spPr>
          <a:xfrm flipV="1">
            <a:off x="4450992" y="2924217"/>
            <a:ext cx="2113689" cy="1825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614296" y="3167876"/>
            <a:ext cx="39130" cy="13669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7"/>
          <p:cNvSpPr>
            <a:spLocks noChangeArrowheads="1"/>
          </p:cNvSpPr>
          <p:nvPr/>
        </p:nvSpPr>
        <p:spPr bwMode="auto">
          <a:xfrm>
            <a:off x="2731698" y="14895"/>
            <a:ext cx="79363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6" name="Rectangle 8"/>
          <p:cNvSpPr>
            <a:spLocks noChangeArrowheads="1"/>
          </p:cNvSpPr>
          <p:nvPr/>
        </p:nvSpPr>
        <p:spPr bwMode="auto">
          <a:xfrm flipV="1">
            <a:off x="2731698" y="295393"/>
            <a:ext cx="79363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7" name="Rectangle 9"/>
          <p:cNvSpPr>
            <a:spLocks noChangeArrowheads="1"/>
          </p:cNvSpPr>
          <p:nvPr/>
        </p:nvSpPr>
        <p:spPr bwMode="auto">
          <a:xfrm>
            <a:off x="2731698" y="4955195"/>
            <a:ext cx="79363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Tree>
    <p:extLst>
      <p:ext uri="{BB962C8B-B14F-4D97-AF65-F5344CB8AC3E}">
        <p14:creationId xmlns:p14="http://schemas.microsoft.com/office/powerpoint/2010/main" val="25950137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C65A43-8461-40D0-94BD-8D243689203E}"/>
              </a:ext>
            </a:extLst>
          </p:cNvPr>
          <p:cNvSpPr>
            <a:spLocks noGrp="1"/>
          </p:cNvSpPr>
          <p:nvPr>
            <p:ph type="title"/>
          </p:nvPr>
        </p:nvSpPr>
        <p:spPr/>
        <p:txBody>
          <a:bodyPr anchor="ctr"/>
          <a:lstStyle/>
          <a:p>
            <a:r>
              <a:rPr lang="fr-FR" b="1" dirty="0" err="1"/>
              <a:t>Datatys</a:t>
            </a:r>
            <a:r>
              <a:rPr lang="fr-FR" b="1" dirty="0"/>
              <a:t> ®</a:t>
            </a:r>
          </a:p>
        </p:txBody>
      </p:sp>
      <p:sp>
        <p:nvSpPr>
          <p:cNvPr id="4" name="Espace réservé du texte 3">
            <a:extLst>
              <a:ext uri="{FF2B5EF4-FFF2-40B4-BE49-F238E27FC236}">
                <a16:creationId xmlns:a16="http://schemas.microsoft.com/office/drawing/2014/main" id="{3437D6DE-C3EC-48CD-8EDC-146A695C1604}"/>
              </a:ext>
            </a:extLst>
          </p:cNvPr>
          <p:cNvSpPr>
            <a:spLocks noGrp="1"/>
          </p:cNvSpPr>
          <p:nvPr>
            <p:ph type="body" sz="half" idx="2"/>
          </p:nvPr>
        </p:nvSpPr>
        <p:spPr>
          <a:xfrm>
            <a:off x="839788" y="2876550"/>
            <a:ext cx="4327830" cy="2314836"/>
          </a:xfrm>
        </p:spPr>
        <p:txBody>
          <a:bodyPr anchor="ctr">
            <a:normAutofit/>
          </a:bodyPr>
          <a:lstStyle/>
          <a:p>
            <a:pPr marL="285750" indent="-285750">
              <a:buFont typeface="Arial" panose="020B0604020202020204" pitchFamily="34" charset="0"/>
              <a:buChar char="•"/>
            </a:pPr>
            <a:r>
              <a:rPr lang="fr-FR" sz="1800" dirty="0">
                <a:solidFill>
                  <a:srgbClr val="5F6064"/>
                </a:solidFill>
              </a:rPr>
              <a:t>100% personnalisable au client</a:t>
            </a:r>
          </a:p>
          <a:p>
            <a:pPr marL="285750" indent="-285750">
              <a:buFont typeface="Arial" panose="020B0604020202020204" pitchFamily="34" charset="0"/>
              <a:buChar char="•"/>
            </a:pPr>
            <a:r>
              <a:rPr lang="fr-FR" sz="1800" dirty="0">
                <a:solidFill>
                  <a:srgbClr val="5F6064"/>
                </a:solidFill>
              </a:rPr>
              <a:t>Support 24h/24H et 7J/7J</a:t>
            </a:r>
          </a:p>
          <a:p>
            <a:pPr marL="285750" indent="-285750">
              <a:buFont typeface="Arial" panose="020B0604020202020204" pitchFamily="34" charset="0"/>
              <a:buChar char="•"/>
            </a:pPr>
            <a:r>
              <a:rPr lang="fr-FR" sz="1800" dirty="0">
                <a:solidFill>
                  <a:srgbClr val="5F6064"/>
                </a:solidFill>
              </a:rPr>
              <a:t>« </a:t>
            </a:r>
            <a:r>
              <a:rPr lang="fr-FR" sz="1800" dirty="0" err="1">
                <a:solidFill>
                  <a:srgbClr val="5F6064"/>
                </a:solidFill>
              </a:rPr>
              <a:t>Pay</a:t>
            </a:r>
            <a:r>
              <a:rPr lang="fr-FR" sz="1800" dirty="0">
                <a:solidFill>
                  <a:srgbClr val="5F6064"/>
                </a:solidFill>
              </a:rPr>
              <a:t> as </a:t>
            </a:r>
            <a:r>
              <a:rPr lang="fr-FR" sz="1800" dirty="0" err="1">
                <a:solidFill>
                  <a:srgbClr val="5F6064"/>
                </a:solidFill>
              </a:rPr>
              <a:t>you</a:t>
            </a:r>
            <a:r>
              <a:rPr lang="fr-FR" sz="1800" dirty="0">
                <a:solidFill>
                  <a:srgbClr val="5F6064"/>
                </a:solidFill>
              </a:rPr>
              <a:t> </a:t>
            </a:r>
            <a:r>
              <a:rPr lang="fr-FR" sz="1800" dirty="0" err="1">
                <a:solidFill>
                  <a:srgbClr val="5F6064"/>
                </a:solidFill>
              </a:rPr>
              <a:t>grow</a:t>
            </a:r>
            <a:r>
              <a:rPr lang="fr-FR" sz="1800" dirty="0">
                <a:solidFill>
                  <a:srgbClr val="5F6064"/>
                </a:solidFill>
              </a:rPr>
              <a:t> »</a:t>
            </a:r>
          </a:p>
          <a:p>
            <a:pPr marL="285750" indent="-285750">
              <a:buFont typeface="Arial" panose="020B0604020202020204" pitchFamily="34" charset="0"/>
              <a:buChar char="•"/>
            </a:pPr>
            <a:r>
              <a:rPr lang="fr-FR" sz="1800" dirty="0">
                <a:solidFill>
                  <a:srgbClr val="5F6064"/>
                </a:solidFill>
              </a:rPr>
              <a:t>Pas de limite d’utilisateurs</a:t>
            </a:r>
          </a:p>
        </p:txBody>
      </p:sp>
      <p:sp>
        <p:nvSpPr>
          <p:cNvPr id="5" name="Sous-titre 2">
            <a:extLst>
              <a:ext uri="{FF2B5EF4-FFF2-40B4-BE49-F238E27FC236}">
                <a16:creationId xmlns:a16="http://schemas.microsoft.com/office/drawing/2014/main" id="{809D2BDC-EF92-4454-8357-B7AB24A74EA9}"/>
              </a:ext>
            </a:extLst>
          </p:cNvPr>
          <p:cNvSpPr txBox="1">
            <a:spLocks/>
          </p:cNvSpPr>
          <p:nvPr/>
        </p:nvSpPr>
        <p:spPr>
          <a:xfrm>
            <a:off x="0" y="6144936"/>
            <a:ext cx="12192000" cy="713064"/>
          </a:xfrm>
          <a:prstGeom prst="rect">
            <a:avLst/>
          </a:prstGeom>
          <a:solidFill>
            <a:srgbClr val="1E4695"/>
          </a:solidFill>
        </p:spPr>
        <p:txBody>
          <a:bodyPr vert="horz" lIns="91440" tIns="45720" rIns="91440" bIns="45720" rtlCol="0" anchor="t">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200000"/>
              </a:lnSpc>
              <a:buNone/>
            </a:pPr>
            <a:endParaRPr lang="fr-FR" sz="4400" b="1" dirty="0">
              <a:solidFill>
                <a:schemeClr val="bg1"/>
              </a:solidFill>
            </a:endParaRPr>
          </a:p>
        </p:txBody>
      </p:sp>
      <p:pic>
        <p:nvPicPr>
          <p:cNvPr id="16" name="Image 15">
            <a:extLst>
              <a:ext uri="{FF2B5EF4-FFF2-40B4-BE49-F238E27FC236}">
                <a16:creationId xmlns:a16="http://schemas.microsoft.com/office/drawing/2014/main" id="{DE28B05E-C20F-4D61-877E-48DBA0125A0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46588" y="1010700"/>
            <a:ext cx="493200" cy="493200"/>
          </a:xfrm>
          <a:prstGeom prst="rect">
            <a:avLst/>
          </a:prstGeom>
        </p:spPr>
      </p:pic>
      <p:pic>
        <p:nvPicPr>
          <p:cNvPr id="8" name="Image 7">
            <a:extLst>
              <a:ext uri="{FF2B5EF4-FFF2-40B4-BE49-F238E27FC236}">
                <a16:creationId xmlns:a16="http://schemas.microsoft.com/office/drawing/2014/main" id="{9E3C4054-4D4D-4D75-9200-8F6074A125AE}"/>
              </a:ext>
            </a:extLst>
          </p:cNvPr>
          <p:cNvPicPr/>
          <p:nvPr/>
        </p:nvPicPr>
        <p:blipFill>
          <a:blip r:embed="rId3" cstate="screen">
            <a:extLst>
              <a:ext uri="{28A0092B-C50C-407E-A947-70E740481C1C}">
                <a14:useLocalDpi xmlns:a14="http://schemas.microsoft.com/office/drawing/2010/main"/>
              </a:ext>
            </a:extLst>
          </a:blip>
          <a:stretch>
            <a:fillRect/>
          </a:stretch>
        </p:blipFill>
        <p:spPr>
          <a:xfrm>
            <a:off x="7024384" y="887030"/>
            <a:ext cx="3280921" cy="2110200"/>
          </a:xfrm>
          <a:prstGeom prst="rect">
            <a:avLst/>
          </a:prstGeom>
        </p:spPr>
      </p:pic>
      <p:grpSp>
        <p:nvGrpSpPr>
          <p:cNvPr id="9" name="Groupe 8">
            <a:extLst>
              <a:ext uri="{FF2B5EF4-FFF2-40B4-BE49-F238E27FC236}">
                <a16:creationId xmlns:a16="http://schemas.microsoft.com/office/drawing/2014/main" id="{0334067D-3A6D-4031-A97E-385B842F9DC5}"/>
              </a:ext>
            </a:extLst>
          </p:cNvPr>
          <p:cNvGrpSpPr/>
          <p:nvPr/>
        </p:nvGrpSpPr>
        <p:grpSpPr>
          <a:xfrm>
            <a:off x="6700581" y="3429000"/>
            <a:ext cx="3928526" cy="1882288"/>
            <a:chOff x="5861391" y="3542854"/>
            <a:chExt cx="7424537" cy="3855113"/>
          </a:xfrm>
        </p:grpSpPr>
        <p:pic>
          <p:nvPicPr>
            <p:cNvPr id="10" name="Picture 8" descr="Interface of the dam monitoring data analysis tool for a case from scenario 3. The imposed displacement in the left abutment is correctly identified.">
              <a:extLst>
                <a:ext uri="{FF2B5EF4-FFF2-40B4-BE49-F238E27FC236}">
                  <a16:creationId xmlns:a16="http://schemas.microsoft.com/office/drawing/2014/main" id="{D50AECAB-E72A-4474-962D-99384C7476B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861391" y="5226668"/>
              <a:ext cx="7421078" cy="2171299"/>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Connecteur droit avec flèche 11">
              <a:extLst>
                <a:ext uri="{FF2B5EF4-FFF2-40B4-BE49-F238E27FC236}">
                  <a16:creationId xmlns:a16="http://schemas.microsoft.com/office/drawing/2014/main" id="{185DFC29-6E73-4133-87E1-594FD6D10086}"/>
                </a:ext>
              </a:extLst>
            </p:cNvPr>
            <p:cNvCxnSpPr>
              <a:cxnSpLocks/>
            </p:cNvCxnSpPr>
            <p:nvPr/>
          </p:nvCxnSpPr>
          <p:spPr>
            <a:xfrm>
              <a:off x="11922908" y="4525747"/>
              <a:ext cx="613202" cy="157968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ZoneTexte 12">
              <a:extLst>
                <a:ext uri="{FF2B5EF4-FFF2-40B4-BE49-F238E27FC236}">
                  <a16:creationId xmlns:a16="http://schemas.microsoft.com/office/drawing/2014/main" id="{4F879ED7-17F8-4876-BF05-F2F6AD039BEB}"/>
                </a:ext>
              </a:extLst>
            </p:cNvPr>
            <p:cNvSpPr txBox="1"/>
            <p:nvPr/>
          </p:nvSpPr>
          <p:spPr>
            <a:xfrm>
              <a:off x="11121653" y="3769318"/>
              <a:ext cx="2164275" cy="756429"/>
            </a:xfrm>
            <a:prstGeom prst="rect">
              <a:avLst/>
            </a:prstGeom>
            <a:noFill/>
          </p:spPr>
          <p:txBody>
            <a:bodyPr wrap="square" rtlCol="0">
              <a:spAutoFit/>
            </a:bodyPr>
            <a:lstStyle/>
            <a:p>
              <a:r>
                <a:rPr lang="en-US" dirty="0">
                  <a:solidFill>
                    <a:srgbClr val="FF0000"/>
                  </a:solidFill>
                </a:rPr>
                <a:t>Alert</a:t>
              </a:r>
            </a:p>
          </p:txBody>
        </p:sp>
        <p:sp>
          <p:nvSpPr>
            <p:cNvPr id="14" name="ZoneTexte 13">
              <a:extLst>
                <a:ext uri="{FF2B5EF4-FFF2-40B4-BE49-F238E27FC236}">
                  <a16:creationId xmlns:a16="http://schemas.microsoft.com/office/drawing/2014/main" id="{E8415204-E683-46B0-9AE5-B9160D8B50CE}"/>
                </a:ext>
              </a:extLst>
            </p:cNvPr>
            <p:cNvSpPr txBox="1"/>
            <p:nvPr/>
          </p:nvSpPr>
          <p:spPr>
            <a:xfrm>
              <a:off x="6892441" y="3542854"/>
              <a:ext cx="2721764" cy="693392"/>
            </a:xfrm>
            <a:prstGeom prst="rect">
              <a:avLst/>
            </a:prstGeom>
            <a:noFill/>
          </p:spPr>
          <p:txBody>
            <a:bodyPr wrap="square" rtlCol="0">
              <a:spAutoFit/>
            </a:bodyPr>
            <a:lstStyle/>
            <a:p>
              <a:r>
                <a:rPr lang="en-US" sz="1600" dirty="0">
                  <a:solidFill>
                    <a:srgbClr val="FFC000"/>
                  </a:solidFill>
                </a:rPr>
                <a:t>Vigilance</a:t>
              </a:r>
            </a:p>
          </p:txBody>
        </p:sp>
        <p:cxnSp>
          <p:nvCxnSpPr>
            <p:cNvPr id="15" name="Connecteur droit avec flèche 14">
              <a:extLst>
                <a:ext uri="{FF2B5EF4-FFF2-40B4-BE49-F238E27FC236}">
                  <a16:creationId xmlns:a16="http://schemas.microsoft.com/office/drawing/2014/main" id="{4943026E-6772-42FC-93EF-9E92EA50D3CC}"/>
                </a:ext>
              </a:extLst>
            </p:cNvPr>
            <p:cNvCxnSpPr>
              <a:cxnSpLocks/>
            </p:cNvCxnSpPr>
            <p:nvPr/>
          </p:nvCxnSpPr>
          <p:spPr>
            <a:xfrm>
              <a:off x="8353246" y="4375857"/>
              <a:ext cx="490052" cy="1529214"/>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sp>
        <p:nvSpPr>
          <p:cNvPr id="3" name="ZoneTexte 2">
            <a:extLst>
              <a:ext uri="{FF2B5EF4-FFF2-40B4-BE49-F238E27FC236}">
                <a16:creationId xmlns:a16="http://schemas.microsoft.com/office/drawing/2014/main" id="{17B26AFA-24DB-4DD7-A130-5FBFEAB15138}"/>
              </a:ext>
            </a:extLst>
          </p:cNvPr>
          <p:cNvSpPr txBox="1"/>
          <p:nvPr/>
        </p:nvSpPr>
        <p:spPr>
          <a:xfrm>
            <a:off x="346588" y="1857375"/>
            <a:ext cx="5749412" cy="923330"/>
          </a:xfrm>
          <a:prstGeom prst="rect">
            <a:avLst/>
          </a:prstGeom>
          <a:noFill/>
        </p:spPr>
        <p:txBody>
          <a:bodyPr wrap="square" rtlCol="0">
            <a:spAutoFit/>
          </a:bodyPr>
          <a:lstStyle/>
          <a:p>
            <a:r>
              <a:rPr lang="fr-FR" sz="1800" dirty="0">
                <a:solidFill>
                  <a:srgbClr val="5F6064"/>
                </a:solidFill>
              </a:rPr>
              <a:t>L’application </a:t>
            </a:r>
            <a:r>
              <a:rPr lang="fr-FR" sz="1800" dirty="0" err="1">
                <a:solidFill>
                  <a:srgbClr val="5F6064"/>
                </a:solidFill>
              </a:rPr>
              <a:t>Datatys</a:t>
            </a:r>
            <a:r>
              <a:rPr lang="fr-FR" sz="1800" dirty="0">
                <a:solidFill>
                  <a:srgbClr val="5F6064"/>
                </a:solidFill>
              </a:rPr>
              <a:t>© a été conçue par SOCOTEC pour télécharger, stocker et visualiser les données d’instrumentation de centaines d’ouvrages.</a:t>
            </a:r>
            <a:endParaRPr lang="fr-FR" dirty="0"/>
          </a:p>
        </p:txBody>
      </p:sp>
    </p:spTree>
    <p:extLst>
      <p:ext uri="{BB962C8B-B14F-4D97-AF65-F5344CB8AC3E}">
        <p14:creationId xmlns:p14="http://schemas.microsoft.com/office/powerpoint/2010/main" val="12686669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07AAB3-961E-8544-AB4B-BF6CFF6720AC}"/>
              </a:ext>
            </a:extLst>
          </p:cNvPr>
          <p:cNvSpPr>
            <a:spLocks noGrp="1"/>
          </p:cNvSpPr>
          <p:nvPr>
            <p:ph type="title"/>
          </p:nvPr>
        </p:nvSpPr>
        <p:spPr/>
        <p:txBody>
          <a:bodyPr/>
          <a:lstStyle/>
          <a:p>
            <a:r>
              <a:rPr lang="fr-FR" dirty="0"/>
              <a:t>Plan proposé</a:t>
            </a:r>
          </a:p>
        </p:txBody>
      </p:sp>
      <p:sp>
        <p:nvSpPr>
          <p:cNvPr id="3" name="Espace réservé du contenu 2">
            <a:extLst>
              <a:ext uri="{FF2B5EF4-FFF2-40B4-BE49-F238E27FC236}">
                <a16:creationId xmlns:a16="http://schemas.microsoft.com/office/drawing/2014/main" id="{1C597E7B-31C7-5342-AEAF-38C6108A3CA4}"/>
              </a:ext>
            </a:extLst>
          </p:cNvPr>
          <p:cNvSpPr>
            <a:spLocks noGrp="1"/>
          </p:cNvSpPr>
          <p:nvPr>
            <p:ph idx="1"/>
          </p:nvPr>
        </p:nvSpPr>
        <p:spPr>
          <a:xfrm>
            <a:off x="838199" y="1825625"/>
            <a:ext cx="10948639" cy="4351338"/>
          </a:xfrm>
        </p:spPr>
        <p:txBody>
          <a:bodyPr>
            <a:normAutofit/>
          </a:bodyPr>
          <a:lstStyle/>
          <a:p>
            <a:r>
              <a:rPr lang="fr-FR" sz="4000" dirty="0"/>
              <a:t> Contexte : Risques, Inspection/Auscultation, Valeur Ajoutée</a:t>
            </a:r>
          </a:p>
          <a:p>
            <a:r>
              <a:rPr lang="fr-FR" sz="4000" dirty="0"/>
              <a:t> Auscultation Géotechnique </a:t>
            </a:r>
          </a:p>
          <a:p>
            <a:r>
              <a:rPr lang="fr-FR" sz="4000" dirty="0"/>
              <a:t> Auscultation Structurelle</a:t>
            </a:r>
          </a:p>
          <a:p>
            <a:r>
              <a:rPr lang="fr-FR" sz="4000" dirty="0"/>
              <a:t> </a:t>
            </a:r>
            <a:r>
              <a:rPr lang="fr-FR" sz="4000" b="1" dirty="0"/>
              <a:t>Conclusions et échanges</a:t>
            </a:r>
          </a:p>
          <a:p>
            <a:pPr marL="0" indent="0">
              <a:buNone/>
            </a:pPr>
            <a:endParaRPr lang="fr-FR" sz="4000" dirty="0"/>
          </a:p>
        </p:txBody>
      </p:sp>
    </p:spTree>
    <p:extLst>
      <p:ext uri="{BB962C8B-B14F-4D97-AF65-F5344CB8AC3E}">
        <p14:creationId xmlns:p14="http://schemas.microsoft.com/office/powerpoint/2010/main" val="80305205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txBox="1">
            <a:spLocks/>
          </p:cNvSpPr>
          <p:nvPr/>
        </p:nvSpPr>
        <p:spPr>
          <a:xfrm>
            <a:off x="0" y="179394"/>
            <a:ext cx="10024535" cy="1060381"/>
          </a:xfrm>
          <a:prstGeom prst="rect">
            <a:avLst/>
          </a:prstGeom>
        </p:spPr>
        <p:txBody>
          <a:bodyPr>
            <a:noAutofit/>
          </a:bodyPr>
          <a:lstStyle>
            <a:lvl1pPr algn="ctr" defTabSz="457200" rtl="0" eaLnBrk="1" latinLnBrk="0" hangingPunct="1">
              <a:spcBef>
                <a:spcPct val="0"/>
              </a:spcBef>
              <a:buNone/>
              <a:defRPr sz="4000" kern="1200">
                <a:solidFill>
                  <a:srgbClr val="003399"/>
                </a:solidFill>
                <a:latin typeface="Lucida Sans"/>
                <a:ea typeface="+mj-ea"/>
                <a:cs typeface="Lucida Sans"/>
              </a:defRPr>
            </a:lvl1p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3200" b="1" dirty="0">
                <a:solidFill>
                  <a:schemeClr val="accent1"/>
                </a:solidFill>
                <a:latin typeface="Arial" pitchFamily="34" charset="0"/>
                <a:ea typeface="+mn-ea"/>
                <a:cs typeface="Arial" pitchFamily="34" charset="0"/>
              </a:rPr>
              <a:t>Valeur Ajoutée de l’auscultation dans l’expertise</a:t>
            </a:r>
            <a:endParaRPr lang="en-US" sz="3200" b="1" dirty="0">
              <a:solidFill>
                <a:schemeClr val="accent1"/>
              </a:solidFill>
              <a:latin typeface="Arial" pitchFamily="34" charset="0"/>
              <a:ea typeface="+mn-ea"/>
              <a:cs typeface="Arial" pitchFamily="34" charset="0"/>
            </a:endParaRPr>
          </a:p>
        </p:txBody>
      </p:sp>
      <p:sp>
        <p:nvSpPr>
          <p:cNvPr id="2" name="ZoneTexte 1"/>
          <p:cNvSpPr txBox="1"/>
          <p:nvPr/>
        </p:nvSpPr>
        <p:spPr>
          <a:xfrm>
            <a:off x="6003495" y="1420922"/>
            <a:ext cx="2787179" cy="3570208"/>
          </a:xfrm>
          <a:prstGeom prst="rect">
            <a:avLst/>
          </a:prstGeom>
          <a:noFill/>
        </p:spPr>
        <p:txBody>
          <a:bodyPr wrap="square" rtlCol="0">
            <a:spAutoFit/>
          </a:bodyPr>
          <a:lstStyle/>
          <a:p>
            <a:pPr algn="ctr">
              <a:spcBef>
                <a:spcPct val="0"/>
              </a:spcBef>
              <a:spcAft>
                <a:spcPts val="300"/>
              </a:spcAft>
              <a:buClr>
                <a:srgbClr val="FF6600"/>
              </a:buClr>
              <a:buSzPct val="128000"/>
            </a:pPr>
            <a:r>
              <a:rPr lang="en-US" sz="2400" b="1" dirty="0"/>
              <a:t>« Une </a:t>
            </a:r>
            <a:r>
              <a:rPr lang="en-US" sz="2400" b="1" dirty="0" err="1"/>
              <a:t>mesure</a:t>
            </a:r>
            <a:r>
              <a:rPr lang="en-US" sz="2400" b="1" dirty="0"/>
              <a:t> </a:t>
            </a:r>
            <a:r>
              <a:rPr lang="en-US" sz="2400" b="1" dirty="0" err="1"/>
              <a:t>exacte</a:t>
            </a:r>
            <a:r>
              <a:rPr lang="en-US" sz="2400" b="1" dirty="0"/>
              <a:t> </a:t>
            </a:r>
            <a:r>
              <a:rPr lang="en-US" sz="2400" b="1" dirty="0" err="1"/>
              <a:t>vaut</a:t>
            </a:r>
            <a:r>
              <a:rPr lang="en-US" sz="2400" b="1" dirty="0"/>
              <a:t> </a:t>
            </a:r>
            <a:r>
              <a:rPr lang="en-US" sz="2400" b="1" dirty="0" err="1"/>
              <a:t>l’avis</a:t>
            </a:r>
            <a:r>
              <a:rPr lang="en-US" sz="2400" b="1" dirty="0"/>
              <a:t> d’un </a:t>
            </a:r>
            <a:r>
              <a:rPr lang="en-US" sz="2400" b="1" dirty="0" err="1"/>
              <a:t>millier</a:t>
            </a:r>
            <a:r>
              <a:rPr lang="en-US" sz="2400" b="1" dirty="0"/>
              <a:t> </a:t>
            </a:r>
            <a:r>
              <a:rPr lang="en-US" sz="2400" b="1" dirty="0" err="1"/>
              <a:t>d’experts</a:t>
            </a:r>
            <a:r>
              <a:rPr lang="en-US" sz="2400" b="1" dirty="0"/>
              <a:t>  »  </a:t>
            </a:r>
          </a:p>
          <a:p>
            <a:pPr algn="ctr">
              <a:spcBef>
                <a:spcPct val="0"/>
              </a:spcBef>
              <a:spcAft>
                <a:spcPts val="300"/>
              </a:spcAft>
              <a:buClr>
                <a:srgbClr val="FF6600"/>
              </a:buClr>
              <a:buSzPct val="128000"/>
            </a:pPr>
            <a:r>
              <a:rPr lang="en-US" sz="2400" b="1" dirty="0"/>
              <a:t> </a:t>
            </a:r>
            <a:r>
              <a:rPr lang="en-US" sz="2400" b="1" dirty="0" err="1"/>
              <a:t>Amiral</a:t>
            </a:r>
            <a:r>
              <a:rPr lang="en-US" sz="2400" b="1" dirty="0"/>
              <a:t> Grace Hopper</a:t>
            </a:r>
          </a:p>
          <a:p>
            <a:pPr algn="ctr">
              <a:spcBef>
                <a:spcPct val="0"/>
              </a:spcBef>
              <a:spcAft>
                <a:spcPts val="300"/>
              </a:spcAft>
              <a:buClr>
                <a:srgbClr val="FF6600"/>
              </a:buClr>
              <a:buSzPct val="128000"/>
            </a:pPr>
            <a:endParaRPr lang="en-US" sz="2400" b="1" dirty="0"/>
          </a:p>
          <a:p>
            <a:pPr algn="ctr">
              <a:spcBef>
                <a:spcPct val="0"/>
              </a:spcBef>
              <a:spcAft>
                <a:spcPts val="300"/>
              </a:spcAft>
              <a:buClr>
                <a:srgbClr val="FF6600"/>
              </a:buClr>
              <a:buSzPct val="128000"/>
            </a:pPr>
            <a:endParaRPr lang="en-US" sz="2400" b="1" dirty="0"/>
          </a:p>
          <a:p>
            <a:endParaRPr lang="fr-FR" sz="2400" dirty="0"/>
          </a:p>
        </p:txBody>
      </p:sp>
      <p:sp>
        <p:nvSpPr>
          <p:cNvPr id="5" name="ZoneTexte 4"/>
          <p:cNvSpPr txBox="1"/>
          <p:nvPr/>
        </p:nvSpPr>
        <p:spPr>
          <a:xfrm>
            <a:off x="89581" y="1557120"/>
            <a:ext cx="4267674" cy="3085460"/>
          </a:xfrm>
          <a:prstGeom prst="rect">
            <a:avLst/>
          </a:prstGeom>
          <a:noFill/>
        </p:spPr>
        <p:txBody>
          <a:bodyPr wrap="square" rtlCol="0">
            <a:spAutoFit/>
          </a:bodyPr>
          <a:lstStyle/>
          <a:p>
            <a:pPr algn="ctr">
              <a:spcBef>
                <a:spcPct val="0"/>
              </a:spcBef>
              <a:spcAft>
                <a:spcPts val="300"/>
              </a:spcAft>
              <a:buClr>
                <a:srgbClr val="FF6600"/>
              </a:buClr>
              <a:buSzPct val="128000"/>
            </a:pPr>
            <a:r>
              <a:rPr lang="fr-FR" sz="2400" b="1" dirty="0"/>
              <a:t>«  On ne peut pas </a:t>
            </a:r>
            <a:r>
              <a:rPr lang="fr-FR" sz="2400" b="1" u="sng" dirty="0"/>
              <a:t>opérer économiquement</a:t>
            </a:r>
            <a:r>
              <a:rPr lang="fr-FR" sz="2400" b="1" dirty="0"/>
              <a:t> </a:t>
            </a:r>
            <a:r>
              <a:rPr lang="fr-FR" sz="2400" b="1" u="sng" dirty="0"/>
              <a:t>durablement</a:t>
            </a:r>
            <a:r>
              <a:rPr lang="fr-FR" sz="2400" b="1" dirty="0"/>
              <a:t>, et </a:t>
            </a:r>
            <a:r>
              <a:rPr lang="fr-FR" sz="2400" b="1" u="sng" dirty="0"/>
              <a:t>en sécurité </a:t>
            </a:r>
            <a:r>
              <a:rPr lang="fr-FR" sz="2400" b="1" dirty="0"/>
              <a:t>une voiture, un avion, une machines ou une usine sans capteur ! Comment gérer un patrimoine bâti sans mesure ? » </a:t>
            </a:r>
          </a:p>
          <a:p>
            <a:pPr algn="ctr">
              <a:spcBef>
                <a:spcPct val="0"/>
              </a:spcBef>
              <a:spcAft>
                <a:spcPts val="300"/>
              </a:spcAft>
              <a:buClr>
                <a:srgbClr val="FF6600"/>
              </a:buClr>
              <a:buSzPct val="128000"/>
            </a:pPr>
            <a:r>
              <a:rPr lang="fr-FR" sz="2400" b="1" dirty="0"/>
              <a:t>Pr. </a:t>
            </a:r>
            <a:r>
              <a:rPr lang="fr-FR" sz="2400" b="1" dirty="0" err="1"/>
              <a:t>Aftab</a:t>
            </a:r>
            <a:r>
              <a:rPr lang="fr-FR" sz="2400" b="1" dirty="0"/>
              <a:t> Mufti</a:t>
            </a:r>
          </a:p>
        </p:txBody>
      </p:sp>
      <p:pic>
        <p:nvPicPr>
          <p:cNvPr id="7" name="Image 6"/>
          <p:cNvPicPr>
            <a:picLocks noChangeAspect="1"/>
          </p:cNvPicPr>
          <p:nvPr/>
        </p:nvPicPr>
        <p:blipFill>
          <a:blip r:embed="rId3"/>
          <a:stretch>
            <a:fillRect/>
          </a:stretch>
        </p:blipFill>
        <p:spPr>
          <a:xfrm>
            <a:off x="4426527" y="1575906"/>
            <a:ext cx="1778628" cy="1976253"/>
          </a:xfrm>
          <a:prstGeom prst="rect">
            <a:avLst/>
          </a:prstGeom>
        </p:spPr>
      </p:pic>
      <p:pic>
        <p:nvPicPr>
          <p:cNvPr id="3" name="Imag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46984" y="1557120"/>
            <a:ext cx="1581451" cy="2086373"/>
          </a:xfrm>
          <a:prstGeom prst="rect">
            <a:avLst/>
          </a:prstGeom>
        </p:spPr>
      </p:pic>
      <p:sp>
        <p:nvSpPr>
          <p:cNvPr id="8" name="ZoneTexte 7">
            <a:extLst>
              <a:ext uri="{FF2B5EF4-FFF2-40B4-BE49-F238E27FC236}">
                <a16:creationId xmlns:a16="http://schemas.microsoft.com/office/drawing/2014/main" id="{3AECBB8E-20CF-9DB9-3E46-4293AE5DFC23}"/>
              </a:ext>
            </a:extLst>
          </p:cNvPr>
          <p:cNvSpPr txBox="1"/>
          <p:nvPr/>
        </p:nvSpPr>
        <p:spPr>
          <a:xfrm>
            <a:off x="422564" y="5437078"/>
            <a:ext cx="10492039" cy="461665"/>
          </a:xfrm>
          <a:prstGeom prst="rect">
            <a:avLst/>
          </a:prstGeom>
          <a:noFill/>
        </p:spPr>
        <p:txBody>
          <a:bodyPr wrap="none" rtlCol="0">
            <a:spAutoFit/>
          </a:bodyPr>
          <a:lstStyle/>
          <a:p>
            <a:r>
              <a:rPr lang="fr-FR" sz="2400" b="1" dirty="0"/>
              <a:t>Toutefois les capteurs et les mesures ne sont que des outils d’aide à la décision….</a:t>
            </a:r>
          </a:p>
        </p:txBody>
      </p:sp>
    </p:spTree>
    <p:extLst>
      <p:ext uri="{BB962C8B-B14F-4D97-AF65-F5344CB8AC3E}">
        <p14:creationId xmlns:p14="http://schemas.microsoft.com/office/powerpoint/2010/main" val="41807793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634</TotalTime>
  <Words>5283</Words>
  <Application>Microsoft Macintosh PowerPoint</Application>
  <PresentationFormat>Grand écran</PresentationFormat>
  <Paragraphs>680</Paragraphs>
  <Slides>101</Slides>
  <Notes>26</Notes>
  <HiddenSlides>0</HiddenSlides>
  <MMClips>1</MMClips>
  <ScaleCrop>false</ScaleCrop>
  <HeadingPairs>
    <vt:vector size="8" baseType="variant">
      <vt:variant>
        <vt:lpstr>Polices utilisées</vt:lpstr>
      </vt:variant>
      <vt:variant>
        <vt:i4>9</vt:i4>
      </vt:variant>
      <vt:variant>
        <vt:lpstr>Thème</vt:lpstr>
      </vt:variant>
      <vt:variant>
        <vt:i4>1</vt:i4>
      </vt:variant>
      <vt:variant>
        <vt:lpstr>Serveurs OLE incorporés</vt:lpstr>
      </vt:variant>
      <vt:variant>
        <vt:i4>2</vt:i4>
      </vt:variant>
      <vt:variant>
        <vt:lpstr>Titres des diapositives</vt:lpstr>
      </vt:variant>
      <vt:variant>
        <vt:i4>101</vt:i4>
      </vt:variant>
    </vt:vector>
  </HeadingPairs>
  <TitlesOfParts>
    <vt:vector size="113" baseType="lpstr">
      <vt:lpstr>Arial</vt:lpstr>
      <vt:lpstr>Calibri</vt:lpstr>
      <vt:lpstr>Calibri Light</vt:lpstr>
      <vt:lpstr>Courier New</vt:lpstr>
      <vt:lpstr>Lucida Sans</vt:lpstr>
      <vt:lpstr>Symbol</vt:lpstr>
      <vt:lpstr>Times</vt:lpstr>
      <vt:lpstr>Times New Roman</vt:lpstr>
      <vt:lpstr>Wingdings</vt:lpstr>
      <vt:lpstr>Thème Office</vt:lpstr>
      <vt:lpstr>Document</vt:lpstr>
      <vt:lpstr>think-cell Slide</vt:lpstr>
      <vt:lpstr>Auscultation du Patrimoine Bâti</vt:lpstr>
      <vt:lpstr>Plan proposé</vt:lpstr>
      <vt:lpstr>Pourquoi ? risque et gravité.</vt:lpstr>
      <vt:lpstr>Pourquoi ? risque et gravité.</vt:lpstr>
      <vt:lpstr>Quel risque pour le Maitre d’Ouvrage- Maitre d’Œuvre  ou l’expert technique ?</vt:lpstr>
      <vt:lpstr>Notions de risque en Génie Civil</vt:lpstr>
      <vt:lpstr>Présentation PowerPoint</vt:lpstr>
      <vt:lpstr>Présentation PowerPoint</vt:lpstr>
      <vt:lpstr>Présentation PowerPoint</vt:lpstr>
      <vt:lpstr>Présentation PowerPoint</vt:lpstr>
      <vt:lpstr>Présentation PowerPoint</vt:lpstr>
      <vt:lpstr>Les « accidents » justifient l’auscultation</vt:lpstr>
      <vt:lpstr>Les « accidents » justifient l’auscultation</vt:lpstr>
      <vt:lpstr>Les « accidents » justifient l’auscultation</vt:lpstr>
      <vt:lpstr>Cas du Pont de Morandi</vt:lpstr>
      <vt:lpstr>Présentation PowerPoint</vt:lpstr>
      <vt:lpstr>Les « accidents » justifient l’auscultation</vt:lpstr>
      <vt:lpstr>Les « accidents » justifient l’auscultation</vt:lpstr>
      <vt:lpstr>Les « accidents » justifient l’auscultation</vt:lpstr>
      <vt:lpstr>Les « accidents » justifient l’auscultation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Plan proposé</vt:lpstr>
      <vt:lpstr>Auscultation Géotechnique</vt:lpstr>
      <vt:lpstr>Mesures non-destructives</vt:lpstr>
      <vt:lpstr>Carottage sonique</vt:lpstr>
      <vt:lpstr>Sismique parallèle au pieu</vt:lpstr>
      <vt:lpstr>Sismique parallèle au pieu</vt:lpstr>
      <vt:lpstr>Impédance mécanique</vt:lpstr>
      <vt:lpstr>Impédance mécanique</vt:lpstr>
      <vt:lpstr>Mesures électriques</vt:lpstr>
      <vt:lpstr>Les méthodes électriques</vt:lpstr>
      <vt:lpstr>Les méthodes électriques</vt:lpstr>
      <vt:lpstr>Mesures magnétiques</vt:lpstr>
      <vt:lpstr>Mesures par géoradar</vt:lpstr>
      <vt:lpstr>Géoradar</vt:lpstr>
      <vt:lpstr>Géoradar</vt:lpstr>
      <vt:lpstr>Géoradar</vt:lpstr>
      <vt:lpstr>Géoradar</vt:lpstr>
      <vt:lpstr>Géoradar</vt:lpstr>
      <vt:lpstr>Géoradar</vt:lpstr>
      <vt:lpstr>Géoradar</vt:lpstr>
      <vt:lpstr>Géoradar</vt:lpstr>
      <vt:lpstr>Géoradar</vt:lpstr>
      <vt:lpstr>Géoradar</vt:lpstr>
      <vt:lpstr>Géoradar</vt:lpstr>
      <vt:lpstr>Géoradar : teneur en eau</vt:lpstr>
      <vt:lpstr>Mesures microgravimétriques</vt:lpstr>
      <vt:lpstr>La méthode microgravimétrique</vt:lpstr>
      <vt:lpstr>La méthode microgravimétrique</vt:lpstr>
      <vt:lpstr>Plan proposé</vt:lpstr>
      <vt:lpstr>Auscultations non destructives</vt:lpstr>
      <vt:lpstr>Missions classiques pour Bâtiments</vt:lpstr>
      <vt:lpstr>Détection front de carbonatation</vt:lpstr>
      <vt:lpstr>Essais non destructif</vt:lpstr>
      <vt:lpstr>Essais non destructif</vt:lpstr>
      <vt:lpstr>Essais non destructif</vt:lpstr>
      <vt:lpstr>Essais non destructif</vt:lpstr>
      <vt:lpstr>Présentation PowerPoint</vt:lpstr>
      <vt:lpstr>Détection d’armatures et cavités</vt:lpstr>
      <vt:lpstr>Présentation PowerPoint</vt:lpstr>
      <vt:lpstr>La démarche du diagnostic</vt:lpstr>
      <vt:lpstr>Les analyses en laboratoire</vt:lpstr>
      <vt:lpstr>Les analyses en laboratoire</vt:lpstr>
      <vt:lpstr>Les analyses en laboratoire</vt:lpstr>
      <vt:lpstr>Suivi par instrumentation</vt:lpstr>
      <vt:lpstr>Suivi par instrumentation</vt:lpstr>
      <vt:lpstr>Suivi par instrumentation</vt:lpstr>
      <vt:lpstr>Suivi par instrumentation: Exemple de la jauge Saugnac</vt:lpstr>
      <vt:lpstr>Présentation PowerPoint</vt:lpstr>
      <vt:lpstr>Présentation PowerPoint</vt:lpstr>
      <vt:lpstr>Auscultation des fissures: CrackLog</vt:lpstr>
      <vt:lpstr>Auscultation des fissures: Interprétation</vt:lpstr>
      <vt:lpstr>Auscultation des fissures: Interprétation</vt:lpstr>
      <vt:lpstr>Fissure Passive</vt:lpstr>
      <vt:lpstr>Fissure Active</vt:lpstr>
      <vt:lpstr>Surveillance classique de Bâtiments</vt:lpstr>
      <vt:lpstr>SURVEILLANCE DE L’IMPACT CHANTIER</vt:lpstr>
      <vt:lpstr>Suivi Impacts Chantier</vt:lpstr>
      <vt:lpstr>Présentation PowerPoint</vt:lpstr>
      <vt:lpstr> Offre « Chantiers verts connectés »</vt:lpstr>
      <vt:lpstr>GNSS</vt:lpstr>
      <vt:lpstr>Présentation PowerPoint</vt:lpstr>
      <vt:lpstr> InSAR</vt:lpstr>
      <vt:lpstr>INSAR</vt:lpstr>
      <vt:lpstr>Présentation PowerPoint</vt:lpstr>
      <vt:lpstr>Présentation PowerPoint</vt:lpstr>
      <vt:lpstr>Présentation PowerPoint</vt:lpstr>
      <vt:lpstr>Présentation PowerPoint</vt:lpstr>
      <vt:lpstr>Présentation PowerPoint</vt:lpstr>
      <vt:lpstr>Datatys ®</vt:lpstr>
      <vt:lpstr>Plan proposé</vt:lpstr>
      <vt:lpstr>Présentation PowerPoint</vt:lpstr>
      <vt:lpstr>« Vous êtes les médecins spécialistes du patrimoine bâti qui peuvent faire appel à des technologies de mesure et d’ausculltation»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Mélanie PAULMIER</dc:creator>
  <cp:lastModifiedBy>Vincent Lamour</cp:lastModifiedBy>
  <cp:revision>43</cp:revision>
  <dcterms:created xsi:type="dcterms:W3CDTF">2022-02-22T12:52:05Z</dcterms:created>
  <dcterms:modified xsi:type="dcterms:W3CDTF">2023-05-24T15:41:54Z</dcterms:modified>
</cp:coreProperties>
</file>